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Slides/notesSlide3.xml" ContentType="application/vnd.openxmlformats-officedocument.presentationml.notesSlide+xml"/>
  <Override PartName="/ppt/slides/slide7.xml" ContentType="application/vnd.openxmlformats-officedocument.presentationml.slide+xml"/>
  <Override PartName="/ppt/notesSlides/notesSlide4.xml" ContentType="application/vnd.openxmlformats-officedocument.presentationml.notesSlide+xml"/>
  <Override PartName="/ppt/slides/slide8.xml" ContentType="application/vnd.openxmlformats-officedocument.presentationml.slide+xml"/>
  <Override PartName="/ppt/notesSlides/notesSlide5.xml" ContentType="application/vnd.openxmlformats-officedocument.presentationml.notesSlide+xml"/>
  <Override PartName="/ppt/slides/slide9.xml" ContentType="application/vnd.openxmlformats-officedocument.presentationml.slide+xml"/>
  <Override PartName="/ppt/notesSlides/notesSlide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notesSlides/notesSlide9.xml" ContentType="application/vnd.openxmlformats-officedocument.presentationml.notesSlide+xml"/>
  <Override PartName="/ppt/slides/slide15.xml" ContentType="application/vnd.openxmlformats-officedocument.presentationml.slide+xml"/>
  <Override PartName="/ppt/notesSlides/notesSlide10.xml" ContentType="application/vnd.openxmlformats-officedocument.presentationml.notes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notesSlide11.xml" ContentType="application/vnd.openxmlformats-officedocument.presentationml.notesSlide+xml"/>
  <Override PartName="/ppt/slides/slide19.xml" ContentType="application/vnd.openxmlformats-officedocument.presentationml.slide+xml"/>
  <Override PartName="/ppt/notesSlides/notesSlide12.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Slides/notesSlide14.xml" ContentType="application/vnd.openxmlformats-officedocument.presentationml.notesSlide+xml"/>
  <Override PartName="/ppt/slides/slide28.xml" ContentType="application/vnd.openxmlformats-officedocument.presentationml.slide+xml"/>
  <Override PartName="/ppt/notesSlides/notesSlide15.xml" ContentType="application/vnd.openxmlformats-officedocument.presentationml.notesSlide+xml"/>
  <Override PartName="/ppt/slides/slide29.xml" ContentType="application/vnd.openxmlformats-officedocument.presentationml.slide+xml"/>
  <Override PartName="/ppt/notesSlides/notesSlide16.xml" ContentType="application/vnd.openxmlformats-officedocument.presentationml.notesSlide+xml"/>
  <Override PartName="/ppt/slides/slide30.xml" ContentType="application/vnd.openxmlformats-officedocument.presentationml.slide+xml"/>
  <Override PartName="/ppt/notesSlides/notesSlide17.xml" ContentType="application/vnd.openxmlformats-officedocument.presentationml.notesSlide+xml"/>
  <Override PartName="/ppt/slides/slide31.xml" ContentType="application/vnd.openxmlformats-officedocument.presentationml.slide+xml"/>
  <Override PartName="/ppt/notesSlides/notesSlide18.xml" ContentType="application/vnd.openxmlformats-officedocument.presentationml.notesSlide+xml"/>
  <Override PartName="/ppt/slides/slide32.xml" ContentType="application/vnd.openxmlformats-officedocument.presentationml.slide+xml"/>
  <Override PartName="/ppt/slides/slide33.xml" ContentType="application/vnd.openxmlformats-officedocument.presentationml.slide+xml"/>
  <Override PartName="/ppt/notesSlides/notesSlide19.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Slides/notesSlide20.xml" ContentType="application/vnd.openxmlformats-officedocument.presentationml.notesSlide+xml"/>
  <Override PartName="/ppt/slides/slide52.xml" ContentType="application/vnd.openxmlformats-officedocument.presentationml.slide+xml"/>
  <Override PartName="/ppt/notesSlides/notesSlide21.xml" ContentType="application/vnd.openxmlformats-officedocument.presentationml.notes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Slides/notesSlide22.xml" ContentType="application/vnd.openxmlformats-officedocument.presentationml.notesSlide+xml"/>
  <Override PartName="/ppt/slides/slide57.xml" ContentType="application/vnd.openxmlformats-officedocument.presentationml.slide+xml"/>
  <Override PartName="/ppt/notesSlides/notesSlide23.xml" ContentType="application/vnd.openxmlformats-officedocument.presentationml.notes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Slides/notesSlide24.xml" ContentType="application/vnd.openxmlformats-officedocument.presentationml.notesSlide+xml"/>
  <Override PartName="/ppt/slides/slide61.xml" ContentType="application/vnd.openxmlformats-officedocument.presentationml.slide+xml"/>
  <Override PartName="/ppt/slides/slide62.xml" ContentType="application/vnd.openxmlformats-officedocument.presentationml.slide+xml"/>
  <Override PartName="/ppt/notesSlides/notesSlide25.xml" ContentType="application/vnd.openxmlformats-officedocument.presentationml.notesSlide+xml"/>
  <Override PartName="/ppt/slides/slide63.xml" ContentType="application/vnd.openxmlformats-officedocument.presentationml.slide+xml"/>
  <Override PartName="/ppt/notesSlides/notesSlide26.xml" ContentType="application/vnd.openxmlformats-officedocument.presentationml.notesSlide+xml"/>
  <Override PartName="/ppt/slides/slide64.xml" ContentType="application/vnd.openxmlformats-officedocument.presentationml.slide+xml"/>
  <Override PartName="/ppt/slides/slide65.xml" ContentType="application/vnd.openxmlformats-officedocument.presentationml.slide+xml"/>
  <Override PartName="/ppt/notesSlides/notesSlide27.xml" ContentType="application/vnd.openxmlformats-officedocument.presentationml.notesSlide+xml"/>
  <Override PartName="/ppt/slides/slide66.xml" ContentType="application/vnd.openxmlformats-officedocument.presentationml.slide+xml"/>
  <Override PartName="/ppt/notesSlides/notesSlide28.xml" ContentType="application/vnd.openxmlformats-officedocument.presentationml.notesSlide+xml"/>
  <Override PartName="/ppt/slides/slide67.xml" ContentType="application/vnd.openxmlformats-officedocument.presentationml.slide+xml"/>
  <Override PartName="/ppt/notesSlides/notesSlide29.xml" ContentType="application/vnd.openxmlformats-officedocument.presentationml.notes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notesSlides/notesSlide31.xml" ContentType="application/vnd.openxmlformats-officedocument.presentationml.notesSlide+xml"/>
  <Override PartName="/ppt/slides/slide72.xml" ContentType="application/vnd.openxmlformats-officedocument.presentationml.slide+xml"/>
  <Override PartName="/ppt/slides/slide73.xml" ContentType="application/vnd.openxmlformats-officedocument.presentationml.slide+xml"/>
  <Override PartName="/ppt/notesSlides/notesSlide32.xml" ContentType="application/vnd.openxmlformats-officedocument.presentationml.notesSlide+xml"/>
  <Override PartName="/ppt/slides/slide74.xml" ContentType="application/vnd.openxmlformats-officedocument.presentationml.slide+xml"/>
  <Override PartName="/ppt/notesSlides/notesSlide33.xml" ContentType="application/vnd.openxmlformats-officedocument.presentationml.notesSlide+xml"/>
  <Override PartName="/ppt/slides/slide75.xml" ContentType="application/vnd.openxmlformats-officedocument.presentationml.slide+xml"/>
  <Override PartName="/ppt/notesSlides/notesSlide34.xml" ContentType="application/vnd.openxmlformats-officedocument.presentationml.notesSlide+xml"/>
  <Override PartName="/ppt/slides/slide76.xml" ContentType="application/vnd.openxmlformats-officedocument.presentationml.slide+xml"/>
  <Override PartName="/ppt/notesSlides/notesSlide35.xml" ContentType="application/vnd.openxmlformats-officedocument.presentationml.notesSlide+xml"/>
  <Override PartName="/ppt/slides/slide77.xml" ContentType="application/vnd.openxmlformats-officedocument.presentationml.slide+xml"/>
  <Override PartName="/ppt/notesSlides/notesSlide36.xml" ContentType="application/vnd.openxmlformats-officedocument.presentationml.notesSlide+xml"/>
  <Override PartName="/ppt/slides/slide78.xml" ContentType="application/vnd.openxmlformats-officedocument.presentationml.slide+xml"/>
  <Override PartName="/ppt/notesSlides/notesSlide37.xml" ContentType="application/vnd.openxmlformats-officedocument.presentationml.notesSlide+xml"/>
  <Override PartName="/ppt/slides/slide79.xml" ContentType="application/vnd.openxmlformats-officedocument.presentationml.slide+xml"/>
  <Override PartName="/ppt/notesSlides/notesSlide38.xml" ContentType="application/vnd.openxmlformats-officedocument.presentationml.notesSlide+xml"/>
  <Override PartName="/ppt/slides/slide80.xml" ContentType="application/vnd.openxmlformats-officedocument.presentationml.slide+xml"/>
  <Override PartName="/ppt/slides/slide81.xml" ContentType="application/vnd.openxmlformats-officedocument.presentationml.slide+xml"/>
  <Override PartName="/ppt/notesSlides/notesSlide39.xml" ContentType="application/vnd.openxmlformats-officedocument.presentationml.notesSlide+xml"/>
  <Override PartName="/ppt/slides/slide82.xml" ContentType="application/vnd.openxmlformats-officedocument.presentationml.slide+xml"/>
  <Override PartName="/ppt/notesSlides/notesSlide40.xml" ContentType="application/vnd.openxmlformats-officedocument.presentationml.notesSlide+xml"/>
  <Override PartName="/ppt/slides/slide83.xml" ContentType="application/vnd.openxmlformats-officedocument.presentationml.slide+xml"/>
  <Override PartName="/ppt/notesSlides/notesSlide41.xml" ContentType="application/vnd.openxmlformats-officedocument.presentationml.notesSlide+xml"/>
  <Override PartName="/ppt/slides/slide84.xml" ContentType="application/vnd.openxmlformats-officedocument.presentationml.slide+xml"/>
  <Override PartName="/ppt/notesSlides/notesSlide42.xml" ContentType="application/vnd.openxmlformats-officedocument.presentationml.notesSlide+xml"/>
  <Override PartName="/ppt/slides/slide85.xml" ContentType="application/vnd.openxmlformats-officedocument.presentationml.slide+xml"/>
  <Override PartName="/ppt/slides/slide86.xml" ContentType="application/vnd.openxmlformats-officedocument.presentationml.slide+xml"/>
  <Override PartName="/ppt/notesSlides/notesSlide43.xml" ContentType="application/vnd.openxmlformats-officedocument.presentationml.notesSlide+xml"/>
  <Override PartName="/ppt/slides/slide87.xml" ContentType="application/vnd.openxmlformats-officedocument.presentationml.slide+xml"/>
  <Override PartName="/ppt/notesSlides/notesSlide44.xml" ContentType="application/vnd.openxmlformats-officedocument.presentationml.notesSlide+xml"/>
  <Override PartName="/ppt/slides/slide88.xml" ContentType="application/vnd.openxmlformats-officedocument.presentationml.slide+xml"/>
  <Override PartName="/ppt/notesSlides/notesSlide45.xml" ContentType="application/vnd.openxmlformats-officedocument.presentationml.notesSlide+xml"/>
  <Override PartName="/ppt/slides/slide89.xml" ContentType="application/vnd.openxmlformats-officedocument.presentationml.slide+xml"/>
  <Override PartName="/ppt/notesSlides/notesSlide46.xml" ContentType="application/vnd.openxmlformats-officedocument.presentationml.notes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Slides/notesSlide47.xml" ContentType="application/vnd.openxmlformats-officedocument.presentationml.notesSlide+xml"/>
  <Override PartName="/ppt/slides/slide96.xml" ContentType="application/vnd.openxmlformats-officedocument.presentationml.slide+xml"/>
  <Override PartName="/ppt/notesSlides/notesSlide48.xml" ContentType="application/vnd.openxmlformats-officedocument.presentationml.notesSlide+xml"/>
  <Override PartName="/ppt/slides/slide97.xml" ContentType="application/vnd.openxmlformats-officedocument.presentationml.slide+xml"/>
  <Override PartName="/ppt/notesSlides/notesSlide49.xml" ContentType="application/vnd.openxmlformats-officedocument.presentationml.notesSlide+xml"/>
  <Override PartName="/ppt/slides/slide98.xml" ContentType="application/vnd.openxmlformats-officedocument.presentationml.slide+xml"/>
  <Override PartName="/ppt/slides/slide99.xml" ContentType="application/vnd.openxmlformats-officedocument.presentationml.slide+xml"/>
  <Override PartName="/ppt/notesSlides/notesSlide50.xml" ContentType="application/vnd.openxmlformats-officedocument.presentationml.notesSlide+xml"/>
  <Override PartName="/ppt/slides/slide100.xml" ContentType="application/vnd.openxmlformats-officedocument.presentationml.slide+xml"/>
  <Override PartName="/ppt/notesSlides/notesSlide51.xml" ContentType="application/vnd.openxmlformats-officedocument.presentationml.notesSlide+xml"/>
  <Override PartName="/ppt/slides/slide101.xml" ContentType="application/vnd.openxmlformats-officedocument.presentationml.slide+xml"/>
  <Override PartName="/ppt/notesSlides/notesSlide52.xml" ContentType="application/vnd.openxmlformats-officedocument.presentationml.notesSlide+xml"/>
  <Override PartName="/ppt/slides/slide102.xml" ContentType="application/vnd.openxmlformats-officedocument.presentationml.slide+xml"/>
  <Override PartName="/ppt/slides/slide103.xml" ContentType="application/vnd.openxmlformats-officedocument.presentationml.slide+xml"/>
  <Override PartName="/ppt/notesSlides/notesSlide53.xml" ContentType="application/vnd.openxmlformats-officedocument.presentationml.notes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Slides/notesSlide54.xml" ContentType="application/vnd.openxmlformats-officedocument.presentationml.notesSlide+xml"/>
  <Override PartName="/ppt/slides/slide107.xml" ContentType="application/vnd.openxmlformats-officedocument.presentationml.slide+xml"/>
  <Override PartName="/ppt/notesSlides/notesSlide55.xml" ContentType="application/vnd.openxmlformats-officedocument.presentationml.notesSlide+xml"/>
  <Override PartName="/ppt/slides/slide108.xml" ContentType="application/vnd.openxmlformats-officedocument.presentationml.slide+xml"/>
  <Override PartName="/ppt/notesSlides/notesSlide56.xml" ContentType="application/vnd.openxmlformats-officedocument.presentationml.notesSlide+xml"/>
  <Override PartName="/ppt/slides/slide109.xml" ContentType="application/vnd.openxmlformats-officedocument.presentationml.slide+xml"/>
  <Override PartName="/ppt/notesSlides/notesSlide57.xml" ContentType="application/vnd.openxmlformats-officedocument.presentationml.notes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Slides/notesSlide58.xml" ContentType="application/vnd.openxmlformats-officedocument.presentationml.notesSlide+xml"/>
  <Override PartName="/ppt/slides/slide115.xml" ContentType="application/vnd.openxmlformats-officedocument.presentationml.slide+xml"/>
  <Override PartName="/ppt/tags/tag1.xml" ContentType="application/vnd.openxmlformats-officedocument.presentationml.tags+xml"/>
  <Override PartName="/ppt/notesSlides/notesSlide59.xml" ContentType="application/vnd.openxmlformats-officedocument.presentationml.notesSlide+xml"/>
  <Override PartName="/ppt/slides/slide116.xml" ContentType="application/vnd.openxmlformats-officedocument.presentationml.slide+xml"/>
  <Override PartName="/ppt/slides/slide117.xml" ContentType="application/vnd.openxmlformats-officedocument.presentationml.slide+xml"/>
  <Override PartName="/ppt/notesSlides/notesSlide60.xml" ContentType="application/vnd.openxmlformats-officedocument.presentationml.notesSlide+xml"/>
  <Override PartName="/ppt/slides/slide118.xml" ContentType="application/vnd.openxmlformats-officedocument.presentationml.slide+xml"/>
  <Override PartName="/ppt/notesSlides/notesSlide61.xml" ContentType="application/vnd.openxmlformats-officedocument.presentationml.notesSlide+xml"/>
  <Override PartName="/ppt/slides/slide119.xml" ContentType="application/vnd.openxmlformats-officedocument.presentationml.slide+xml"/>
  <Override PartName="/ppt/tags/tag2.xml" ContentType="application/vnd.openxmlformats-officedocument.presentationml.tags+xml"/>
  <Override PartName="/ppt/notesSlides/notesSlide62.xml" ContentType="application/vnd.openxmlformats-officedocument.presentationml.notesSlide+xml"/>
  <Override PartName="/ppt/slides/slide120.xml" ContentType="application/vnd.openxmlformats-officedocument.presentationml.slide+xml"/>
  <Override PartName="/ppt/tags/tag3.xml" ContentType="application/vnd.openxmlformats-officedocument.presentationml.tags+xml"/>
  <Override PartName="/ppt/notesSlides/notesSlide63.xml" ContentType="application/vnd.openxmlformats-officedocument.presentationml.notes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tags/tag4.xml" ContentType="application/vnd.openxmlformats-officedocument.presentationml.tags+xml"/>
  <Override PartName="/ppt/slides/slide126.xml" ContentType="application/vnd.openxmlformats-officedocument.presentationml.slide+xml"/>
  <Override PartName="/ppt/slides/slide127.xml" ContentType="application/vnd.openxmlformats-officedocument.presentationml.slide+xml"/>
  <Override PartName="/ppt/tags/tag5.xml" ContentType="application/vnd.openxmlformats-officedocument.presentationml.tags+xml"/>
  <Override PartName="/ppt/slides/slide128.xml" ContentType="application/vnd.openxmlformats-officedocument.presentationml.slide+xml"/>
  <Override PartName="/ppt/tags/tag6.xml" ContentType="application/vnd.openxmlformats-officedocument.presentationml.tags+xml"/>
  <Override PartName="/ppt/slides/slide129.xml" ContentType="application/vnd.openxmlformats-officedocument.presentationml.slide+xml"/>
  <Override PartName="/ppt/tags/tag7.xml" ContentType="application/vnd.openxmlformats-officedocument.presentationml.tags+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tags/tag8.xml" ContentType="application/vnd.openxmlformats-officedocument.presentationml.tags+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Slides/notesSlide64.xml" ContentType="application/vnd.openxmlformats-officedocument.presentationml.notesSlide+xml"/>
  <Override PartName="/ppt/slides/slide145.xml" ContentType="application/vnd.openxmlformats-officedocument.presentationml.slide+xml"/>
  <Override PartName="/ppt/notesSlides/notesSlide65.xml" ContentType="application/vnd.openxmlformats-officedocument.presentationml.notesSlide+xml"/>
  <Override PartName="/ppt/slides/slide146.xml" ContentType="application/vnd.openxmlformats-officedocument.presentationml.slide+xml"/>
  <Override PartName="/ppt/notesSlides/notesSlide66.xml" ContentType="application/vnd.openxmlformats-officedocument.presentationml.notesSlide+xml"/>
  <Override PartName="/ppt/slides/slide147.xml" ContentType="application/vnd.openxmlformats-officedocument.presentationml.slide+xml"/>
  <Override PartName="/ppt/notesSlides/notesSlide67.xml" ContentType="application/vnd.openxmlformats-officedocument.presentationml.notes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Slides/notesSlide68.xml" ContentType="application/vnd.openxmlformats-officedocument.presentationml.notes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Slides/notesSlide69.xml" ContentType="application/vnd.openxmlformats-officedocument.presentationml.notesSlide+xml"/>
  <Override PartName="/ppt/slides/slide161.xml" ContentType="application/vnd.openxmlformats-officedocument.presentationml.slide+xml"/>
  <Override PartName="/ppt/notesSlides/notesSlide70.xml" ContentType="application/vnd.openxmlformats-officedocument.presentationml.notes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Slides/notesSlide71.xml" ContentType="application/vnd.openxmlformats-officedocument.presentationml.notes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Slides/notesSlide72.xml" ContentType="application/vnd.openxmlformats-officedocument.presentationml.notesSlide+xml"/>
  <Override PartName="/ppt/slides/slide168.xml" ContentType="application/vnd.openxmlformats-officedocument.presentationml.slide+xml"/>
  <Override PartName="/ppt/notesSlides/notesSlide7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0">
  <p:sldMasterIdLst>
    <p:sldMasterId id="214748364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Lst>
  <p:sldSz type="screen4x3" cy="6858000" cx="9144000"/>
  <p:notesSz cx="6858000" cy="91440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restored" preferSingleView="0">
    <p:restoredLeft sz="15619" autoAdjust="0"/>
    <p:restoredTop sz="84409" autoAdjust="0"/>
  </p:normalViewPr>
  <p:slideViewPr>
    <p:cSldViewPr showGuides="0" snapToGrid="1" snapToObjects="0">
      <p:cViewPr varScale="1">
        <p:scale>
          <a:sx n="76" d="100"/>
          <a:sy n="76" d="100"/>
        </p:scale>
        <p:origin x="-1794" y="-102"/>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173" Type="http://schemas.openxmlformats.org/officeDocument/2006/relationships/tableStyles" Target="tableStyles.xml"/><Relationship Id="rId174" Type="http://schemas.openxmlformats.org/officeDocument/2006/relationships/presProps" Target="presProps.xml"/><Relationship Id="rId175" Type="http://schemas.openxmlformats.org/officeDocument/2006/relationships/viewProps" Target="viewProps.xml"/><Relationship Id="rId176" Type="http://schemas.openxmlformats.org/officeDocument/2006/relationships/theme" Target="theme/them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607" name=""/>
        <p:cNvGrpSpPr/>
        <p:nvPr/>
      </p:nvGrpSpPr>
      <p:grpSpPr>
        <a:xfrm rot="0">
          <a:off x="0" y="0"/>
          <a:ext cx="0" cy="0"/>
          <a:chOff x="0" y="0"/>
          <a:chExt cx="0" cy="0"/>
        </a:xfrm>
      </p:grpSpPr>
      <p:sp>
        <p:nvSpPr>
          <p:cNvPr id="1050070" name=""/>
          <p:cNvSpPr/>
          <p:nvPr>
            <p:ph type="hdr" sz="quarter" idx="0"/>
          </p:nvPr>
        </p:nvSpPr>
        <p:spPr>
          <a:xfrm rot="0">
            <a:off x="0" y="0"/>
            <a:ext cx="2971800" cy="457200"/>
          </a:xfrm>
          <a:prstGeom prst="rect"/>
          <a:noFill/>
          <a:ln>
            <a:noFill/>
          </a:ln>
        </p:spPr>
        <p:txBody>
          <a:bodyPr anchor="t" bIns="45720" lIns="91440" rIns="91440" tIns="45720" vert="horz"/>
          <a:p>
            <a:pPr eaLnBrk="1" hangingPunct="1" latinLnBrk="1" lvl="0"/>
            <a:endParaRPr altLang="en-US" sz="1200" lang="en-US"/>
          </a:p>
        </p:txBody>
      </p:sp>
      <p:sp>
        <p:nvSpPr>
          <p:cNvPr id="1050071" name=""/>
          <p:cNvSpPr/>
          <p:nvPr>
            <p:ph type="dt" sz="quarter" idx="1"/>
          </p:nvPr>
        </p:nvSpPr>
        <p:spPr>
          <a:xfrm rot="0">
            <a:off x="3884612" y="0"/>
            <a:ext cx="2971800" cy="457200"/>
          </a:xfrm>
          <a:prstGeom prst="rect"/>
          <a:noFill/>
          <a:ln>
            <a:noFill/>
          </a:ln>
        </p:spPr>
        <p:txBody>
          <a:bodyPr anchor="t" bIns="45720" lIns="91440" rIns="91440" tIns="45720" vert="horz"/>
          <a:p>
            <a:pPr algn="r" eaLnBrk="1" hangingPunct="1" latinLnBrk="1" lvl="0"/>
            <a:endParaRPr altLang="en-US" sz="1200" lang="en-US"/>
          </a:p>
        </p:txBody>
      </p:sp>
      <p:sp>
        <p:nvSpPr>
          <p:cNvPr id="1050072" name=""/>
          <p:cNvSpPr/>
          <p:nvPr>
            <p:ph type="ftr" sz="quarter" idx="2"/>
          </p:nvPr>
        </p:nvSpPr>
        <p:spPr>
          <a:xfrm rot="0">
            <a:off x="0" y="8685212"/>
            <a:ext cx="2971800" cy="457200"/>
          </a:xfrm>
          <a:prstGeom prst="rect"/>
          <a:noFill/>
          <a:ln>
            <a:noFill/>
          </a:ln>
        </p:spPr>
        <p:txBody>
          <a:bodyPr anchor="b" bIns="45720" lIns="91440" rIns="91440" tIns="45720" vert="horz"/>
          <a:p>
            <a:pPr eaLnBrk="1" hangingPunct="1" latinLnBrk="1" lvl="0"/>
            <a:endParaRPr altLang="en-US" sz="1200" lang="en-US"/>
          </a:p>
        </p:txBody>
      </p:sp>
      <p:sp>
        <p:nvSpPr>
          <p:cNvPr id="1050073" name=""/>
          <p:cNvSpPr/>
          <p:nvPr>
            <p:ph type="sldNum" sz="quarter" idx="3"/>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605" name=""/>
        <p:cNvGrpSpPr/>
        <p:nvPr/>
      </p:nvGrpSpPr>
      <p:grpSpPr>
        <a:xfrm rot="0">
          <a:off x="0" y="0"/>
          <a:ext cx="0" cy="0"/>
          <a:chOff x="0" y="0"/>
          <a:chExt cx="0" cy="0"/>
        </a:xfrm>
      </p:grpSpPr>
      <p:sp>
        <p:nvSpPr>
          <p:cNvPr id="1050064" name=""/>
          <p:cNvSpPr/>
          <p:nvPr>
            <p:ph type="hdr" sz="quarter" idx="0"/>
          </p:nvPr>
        </p:nvSpPr>
        <p:spPr>
          <a:xfrm rot="0">
            <a:off x="0" y="0"/>
            <a:ext cx="2971800" cy="457200"/>
          </a:xfrm>
          <a:prstGeom prst="rect"/>
          <a:noFill/>
          <a:ln>
            <a:noFill/>
          </a:ln>
        </p:spPr>
        <p:txBody>
          <a:bodyPr anchor="t" bIns="45720" lIns="91440" rIns="91440" tIns="45720" vert="horz"/>
          <a:p>
            <a:pPr eaLnBrk="1" hangingPunct="1" latinLnBrk="1" lvl="0"/>
            <a:endParaRPr altLang="en-US" sz="1200" lang="en-US"/>
          </a:p>
        </p:txBody>
      </p:sp>
      <p:sp>
        <p:nvSpPr>
          <p:cNvPr id="1050065" name=""/>
          <p:cNvSpPr/>
          <p:nvPr>
            <p:ph type="dt" sz="full" idx="1"/>
          </p:nvPr>
        </p:nvSpPr>
        <p:spPr>
          <a:xfrm rot="0">
            <a:off x="3884612" y="0"/>
            <a:ext cx="2971800" cy="457200"/>
          </a:xfrm>
          <a:prstGeom prst="rect"/>
          <a:noFill/>
          <a:ln>
            <a:noFill/>
          </a:ln>
        </p:spPr>
        <p:txBody>
          <a:bodyPr anchor="t" bIns="45720" lIns="91440" rIns="91440" tIns="45720" vert="horz"/>
          <a:p>
            <a:pPr algn="r" eaLnBrk="1" hangingPunct="1" latinLnBrk="1" lvl="0"/>
            <a:endParaRPr altLang="en-US" sz="1200" lang="en-US"/>
          </a:p>
        </p:txBody>
      </p:sp>
      <p:sp>
        <p:nvSpPr>
          <p:cNvPr id="1050066" name=""/>
          <p:cNvSpPr/>
          <p:nvPr>
            <p:ph type="sldImg" sz="full" idx="2"/>
          </p:nvPr>
        </p:nvSpPr>
        <p:spPr>
          <a:xfrm rot="0">
            <a:off x="1143000" y="685800"/>
            <a:ext cx="4572000" cy="3429000"/>
          </a:xfrm>
          <a:prstGeom prst="rect"/>
          <a:noFill/>
          <a:ln w="9525" cap="flat" cmpd="sng">
            <a:solidFill>
              <a:srgbClr val="000000">
                <a:alpha val="100000"/>
              </a:srgbClr>
            </a:solidFill>
            <a:prstDash val="solid"/>
            <a:round/>
          </a:ln>
        </p:spPr>
        <p:txBody>
          <a:bodyPr anchor="ctr" bIns="45720" lIns="91440" rIns="91440" tIns="45720" vert="horz"/>
          <a:p/>
        </p:txBody>
      </p:sp>
      <p:sp>
        <p:nvSpPr>
          <p:cNvPr id="1050067" name=""/>
          <p:cNvSpPr/>
          <p:nvPr>
            <p:ph type="body" sz="quarter" idx="3"/>
          </p:nvPr>
        </p:nvSpPr>
        <p:spPr>
          <a:xfrm rot="0">
            <a:off x="685800" y="4343400"/>
            <a:ext cx="5486400" cy="4114800"/>
          </a:xfrm>
          <a:prstGeom prst="rect"/>
          <a:noFill/>
          <a:ln>
            <a:noFill/>
          </a:ln>
        </p:spPr>
        <p:txBody>
          <a:bodyPr anchor="t" bIns="45720" lIns="91440" rIns="91440" tIns="45720" vert="horz"/>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50068" name=""/>
          <p:cNvSpPr/>
          <p:nvPr>
            <p:ph type="ftr" sz="quarter" idx="4"/>
          </p:nvPr>
        </p:nvSpPr>
        <p:spPr>
          <a:xfrm rot="0">
            <a:off x="0" y="8685212"/>
            <a:ext cx="2971800" cy="457200"/>
          </a:xfrm>
          <a:prstGeom prst="rect"/>
          <a:noFill/>
          <a:ln>
            <a:noFill/>
          </a:ln>
        </p:spPr>
        <p:txBody>
          <a:bodyPr anchor="b" bIns="45720" lIns="91440" rIns="91440" tIns="45720" vert="horz"/>
          <a:p>
            <a:pPr eaLnBrk="1" hangingPunct="1" latinLnBrk="1" lvl="0"/>
            <a:endParaRPr altLang="en-US" sz="1200" lang="en-US"/>
          </a:p>
        </p:txBody>
      </p:sp>
      <p:sp>
        <p:nvSpPr>
          <p:cNvPr id="1050069" name=""/>
          <p:cNvSpPr/>
          <p:nvPr>
            <p:ph type="sldNum" sz="quarter" idx="5"/>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Arial" pitchFamily="34" charset="0"/>
        <a:sym typeface="Arial" pitchFamily="34" charset="0"/>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Arial" pitchFamily="34" charset="0"/>
        <a:sym typeface="Arial" pitchFamily="34" charset="0"/>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Arial" pitchFamily="34" charset="0"/>
        <a:sym typeface="Arial" pitchFamily="34" charset="0"/>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Arial" pitchFamily="34" charset="0"/>
        <a:sym typeface="Arial" pitchFamily="34" charset="0"/>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Arial" pitchFamily="34" charset="0"/>
        <a:sym typeface="Arial" pitchFamily="34"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28" name=""/>
        <p:cNvGrpSpPr/>
        <p:nvPr/>
      </p:nvGrpSpPr>
      <p:grpSpPr>
        <a:xfrm rot="0">
          <a:off x="0" y="0"/>
          <a:ext cx="0" cy="0"/>
          <a:chOff x="0" y="0"/>
          <a:chExt cx="0" cy="0"/>
        </a:xfrm>
      </p:grpSpPr>
      <p:sp>
        <p:nvSpPr>
          <p:cNvPr id="104869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95" name=""/>
          <p:cNvSpPr/>
          <p:nvPr>
            <p:ph type="sldImg" sz="full" idx="0"/>
          </p:nvPr>
        </p:nvSpPr>
        <p:spPr>
          <a:xfrm rot="0">
            <a:off x="1143000" y="685800"/>
            <a:ext cx="4572000" cy="3429000"/>
          </a:xfrm>
          <a:prstGeom prst="rect"/>
        </p:spPr>
        <p:txBody>
          <a:bodyPr anchor="ctr" bIns="45720" lIns="91440" rIns="91440" tIns="45720" vert="horz"/>
          <a:p/>
        </p:txBody>
      </p:sp>
      <p:sp>
        <p:nvSpPr>
          <p:cNvPr id="104869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304" name=""/>
        <p:cNvGrpSpPr/>
        <p:nvPr/>
      </p:nvGrpSpPr>
      <p:grpSpPr>
        <a:xfrm rot="0">
          <a:off x="0" y="0"/>
          <a:ext cx="0" cy="0"/>
          <a:chOff x="0" y="0"/>
          <a:chExt cx="0" cy="0"/>
        </a:xfrm>
      </p:grpSpPr>
      <p:sp>
        <p:nvSpPr>
          <p:cNvPr id="1049044" name=""/>
          <p:cNvSpPr/>
          <p:nvPr>
            <p:ph type="sldImg" sz="full" idx="0"/>
          </p:nvPr>
        </p:nvSpPr>
        <p:spPr>
          <a:xfrm rot="0">
            <a:off x="1143000" y="685800"/>
            <a:ext cx="4572000" cy="3429000"/>
          </a:xfrm>
          <a:prstGeom prst="rect"/>
        </p:spPr>
        <p:txBody>
          <a:bodyPr anchor="ctr" bIns="45720" lIns="91440" rIns="91440" tIns="45720" vert="horz"/>
          <a:p/>
        </p:txBody>
      </p:sp>
      <p:sp>
        <p:nvSpPr>
          <p:cNvPr id="1049045"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
        <p:nvSpPr>
          <p:cNvPr id="104904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309" name=""/>
        <p:cNvGrpSpPr/>
        <p:nvPr/>
      </p:nvGrpSpPr>
      <p:grpSpPr>
        <a:xfrm rot="0">
          <a:off x="0" y="0"/>
          <a:ext cx="0" cy="0"/>
          <a:chOff x="0" y="0"/>
          <a:chExt cx="0" cy="0"/>
        </a:xfrm>
      </p:grpSpPr>
      <p:sp>
        <p:nvSpPr>
          <p:cNvPr id="104905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052" name=""/>
          <p:cNvSpPr/>
          <p:nvPr>
            <p:ph type="sldImg" sz="full" idx="0"/>
          </p:nvPr>
        </p:nvSpPr>
        <p:spPr>
          <a:xfrm rot="0">
            <a:off x="1143000" y="685800"/>
            <a:ext cx="4572000" cy="3429000"/>
          </a:xfrm>
          <a:prstGeom prst="rect"/>
        </p:spPr>
        <p:txBody>
          <a:bodyPr anchor="ctr" bIns="45720" lIns="91440" rIns="91440" tIns="45720" vert="horz"/>
          <a:p/>
        </p:txBody>
      </p:sp>
      <p:sp>
        <p:nvSpPr>
          <p:cNvPr id="104905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r>
              <a:rPr altLang="en-US" lang="en-US"/>
              <a:t>When you tune your radio, watch TV, send a text message, or pop popcorn in a microwave oven, you are using electromagnetic energy. You depend on this energy every hour of every day. Without it, the world you know could not exist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313" name=""/>
        <p:cNvGrpSpPr/>
        <p:nvPr/>
      </p:nvGrpSpPr>
      <p:grpSpPr>
        <a:xfrm rot="0">
          <a:off x="0" y="0"/>
          <a:ext cx="0" cy="0"/>
          <a:chOff x="0" y="0"/>
          <a:chExt cx="0" cy="0"/>
        </a:xfrm>
      </p:grpSpPr>
      <p:sp>
        <p:nvSpPr>
          <p:cNvPr id="104905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058" name=""/>
          <p:cNvSpPr/>
          <p:nvPr>
            <p:ph type="sldImg" sz="full" idx="0"/>
          </p:nvPr>
        </p:nvSpPr>
        <p:spPr>
          <a:xfrm rot="0">
            <a:off x="1143000" y="685800"/>
            <a:ext cx="4572000" cy="3429000"/>
          </a:xfrm>
          <a:prstGeom prst="rect"/>
        </p:spPr>
        <p:txBody>
          <a:bodyPr anchor="t" bIns="45720" lIns="91440" rIns="91440" tIns="45720" vert="horz"/>
          <a:p/>
        </p:txBody>
      </p:sp>
      <p:sp>
        <p:nvSpPr>
          <p:cNvPr id="1049059"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320" name=""/>
        <p:cNvGrpSpPr/>
        <p:nvPr/>
      </p:nvGrpSpPr>
      <p:grpSpPr>
        <a:xfrm rot="0">
          <a:off x="0" y="0"/>
          <a:ext cx="0" cy="0"/>
          <a:chOff x="0" y="0"/>
          <a:chExt cx="0" cy="0"/>
        </a:xfrm>
      </p:grpSpPr>
      <p:sp>
        <p:nvSpPr>
          <p:cNvPr id="104907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079" name=""/>
          <p:cNvSpPr/>
          <p:nvPr>
            <p:ph type="sldImg" sz="full" idx="0"/>
          </p:nvPr>
        </p:nvSpPr>
        <p:spPr>
          <a:xfrm rot="0">
            <a:off x="1143000" y="685800"/>
            <a:ext cx="4572000" cy="3429000"/>
          </a:xfrm>
          <a:prstGeom prst="rect"/>
        </p:spPr>
        <p:txBody>
          <a:bodyPr anchor="t" bIns="45720" lIns="91440" rIns="91440" tIns="45720" vert="horz"/>
          <a:p/>
        </p:txBody>
      </p:sp>
      <p:sp>
        <p:nvSpPr>
          <p:cNvPr id="1049080"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326" name=""/>
        <p:cNvGrpSpPr/>
        <p:nvPr/>
      </p:nvGrpSpPr>
      <p:grpSpPr>
        <a:xfrm rot="0">
          <a:off x="0" y="0"/>
          <a:ext cx="0" cy="0"/>
          <a:chOff x="0" y="0"/>
          <a:chExt cx="0" cy="0"/>
        </a:xfrm>
      </p:grpSpPr>
      <p:sp>
        <p:nvSpPr>
          <p:cNvPr id="104908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090" name=""/>
          <p:cNvSpPr/>
          <p:nvPr>
            <p:ph type="sldImg" sz="full" idx="0"/>
          </p:nvPr>
        </p:nvSpPr>
        <p:spPr>
          <a:xfrm rot="0">
            <a:off x="1143000" y="685800"/>
            <a:ext cx="4572000" cy="3429000"/>
          </a:xfrm>
          <a:prstGeom prst="rect"/>
        </p:spPr>
        <p:txBody>
          <a:bodyPr anchor="t" bIns="45720" lIns="91440" rIns="91440" tIns="45720" vert="horz"/>
          <a:p/>
        </p:txBody>
      </p:sp>
      <p:sp>
        <p:nvSpPr>
          <p:cNvPr id="104909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329" name=""/>
        <p:cNvGrpSpPr/>
        <p:nvPr/>
      </p:nvGrpSpPr>
      <p:grpSpPr>
        <a:xfrm rot="0">
          <a:off x="0" y="0"/>
          <a:ext cx="0" cy="0"/>
          <a:chOff x="0" y="0"/>
          <a:chExt cx="0" cy="0"/>
        </a:xfrm>
      </p:grpSpPr>
      <p:sp>
        <p:nvSpPr>
          <p:cNvPr id="104910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101" name=""/>
          <p:cNvSpPr/>
          <p:nvPr>
            <p:ph type="sldImg" sz="full" idx="0"/>
          </p:nvPr>
        </p:nvSpPr>
        <p:spPr>
          <a:xfrm rot="0">
            <a:off x="1143000" y="685800"/>
            <a:ext cx="4572000" cy="3429000"/>
          </a:xfrm>
          <a:prstGeom prst="rect"/>
        </p:spPr>
        <p:txBody>
          <a:bodyPr anchor="t" bIns="45720" lIns="91440" rIns="91440" tIns="45720" vert="horz"/>
          <a:p/>
        </p:txBody>
      </p:sp>
      <p:sp>
        <p:nvSpPr>
          <p:cNvPr id="104910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333" name=""/>
        <p:cNvGrpSpPr/>
        <p:nvPr/>
      </p:nvGrpSpPr>
      <p:grpSpPr>
        <a:xfrm rot="0">
          <a:off x="0" y="0"/>
          <a:ext cx="0" cy="0"/>
          <a:chOff x="0" y="0"/>
          <a:chExt cx="0" cy="0"/>
        </a:xfrm>
      </p:grpSpPr>
      <p:sp>
        <p:nvSpPr>
          <p:cNvPr id="1049110" name=""/>
          <p:cNvSpPr/>
          <p:nvPr>
            <p:ph type="sldImg" sz="full" idx="0"/>
          </p:nvPr>
        </p:nvSpPr>
        <p:spPr>
          <a:xfrm rot="0">
            <a:off x="1143000" y="685800"/>
            <a:ext cx="4572000" cy="3429000"/>
          </a:xfrm>
          <a:prstGeom prst="rect"/>
        </p:spPr>
        <p:txBody>
          <a:bodyPr anchor="ctr" bIns="45720" lIns="91440" rIns="91440" tIns="45720" vert="horz"/>
          <a:p/>
        </p:txBody>
      </p:sp>
      <p:sp>
        <p:nvSpPr>
          <p:cNvPr id="1049111" name=""/>
          <p:cNvSpPr/>
          <p:nvPr>
            <p:ph type="body" sz="full" idx="1"/>
          </p:nvPr>
        </p:nvSpPr>
        <p:spPr>
          <a:xfrm rot="0">
            <a:off x="685800" y="4343400"/>
            <a:ext cx="5486400" cy="4114800"/>
          </a:xfrm>
          <a:prstGeom prst="rect"/>
          <a:noFill/>
        </p:spPr>
        <p:txBody>
          <a:bodyPr anchor="t" bIns="45720" lIns="91440" rIns="91440" tIns="45720" vert="horz"/>
          <a:p>
            <a:pPr lvl="0"/>
            <a:r>
              <a:rPr altLang="en-US" b="1" i="1" lang="en-US">
                <a:latin typeface="Perpetua" pitchFamily="18" charset="0"/>
                <a:ea typeface="Times New Roman" pitchFamily="18" charset="0"/>
              </a:rPr>
              <a:t>1. The Gauss divergence theorem states that the total outward flux of a vector field ‘V’ through the closed surface ‘a’ is the same as the volume integral of the </a:t>
            </a:r>
            <a:r>
              <a:rPr altLang="en-US" b="1" i="1" lang="en-US" u="sng">
                <a:solidFill>
                  <a:srgbClr val="FF0000"/>
                </a:solidFill>
                <a:latin typeface="Perpetua" pitchFamily="18" charset="0"/>
                <a:ea typeface="Times New Roman" pitchFamily="18" charset="0"/>
              </a:rPr>
              <a:t>divergence of V</a:t>
            </a:r>
            <a:r>
              <a:rPr altLang="en-US" b="1" i="1" lang="en-US">
                <a:latin typeface="Perpetua" pitchFamily="18" charset="0"/>
                <a:ea typeface="Times New Roman" pitchFamily="18" charset="0"/>
              </a:rPr>
              <a:t>. </a:t>
            </a:r>
          </a:p>
          <a:p>
            <a:pPr lvl="0"/>
            <a:r>
              <a:rPr altLang="en-US" b="1" i="1" lang="en-US">
                <a:latin typeface="Perpetua" pitchFamily="18" charset="0"/>
                <a:ea typeface="Times New Roman" pitchFamily="18" charset="0"/>
              </a:rPr>
              <a:t>2. Stokes’s theorem states that the circulation of a vector field V around a closed path L is equal to the surface integral of the curl of V over the open surface S bounded by L</a:t>
            </a:r>
          </a:p>
          <a:p>
            <a:pPr lvl="0"/>
            <a:endParaRPr altLang="en-US" lang="en-US"/>
          </a:p>
        </p:txBody>
      </p:sp>
      <p:sp>
        <p:nvSpPr>
          <p:cNvPr id="104911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336" name=""/>
        <p:cNvGrpSpPr/>
        <p:nvPr/>
      </p:nvGrpSpPr>
      <p:grpSpPr>
        <a:xfrm rot="0">
          <a:off x="0" y="0"/>
          <a:ext cx="0" cy="0"/>
          <a:chOff x="0" y="0"/>
          <a:chExt cx="0" cy="0"/>
        </a:xfrm>
      </p:grpSpPr>
      <p:sp>
        <p:nvSpPr>
          <p:cNvPr id="1049117" name=""/>
          <p:cNvSpPr/>
          <p:nvPr>
            <p:ph type="sldImg" sz="full" idx="0"/>
          </p:nvPr>
        </p:nvSpPr>
        <p:spPr>
          <a:xfrm rot="0">
            <a:off x="1143000" y="685800"/>
            <a:ext cx="4572000" cy="3429000"/>
          </a:xfrm>
          <a:prstGeom prst="rect"/>
        </p:spPr>
        <p:txBody>
          <a:bodyPr anchor="ctr" bIns="45720" lIns="91440" rIns="91440" tIns="45720" vert="horz"/>
          <a:p/>
        </p:txBody>
      </p:sp>
      <p:sp>
        <p:nvSpPr>
          <p:cNvPr id="1049118"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
        <p:nvSpPr>
          <p:cNvPr id="104911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341" name=""/>
        <p:cNvGrpSpPr/>
        <p:nvPr/>
      </p:nvGrpSpPr>
      <p:grpSpPr>
        <a:xfrm rot="0">
          <a:off x="0" y="0"/>
          <a:ext cx="0" cy="0"/>
          <a:chOff x="0" y="0"/>
          <a:chExt cx="0" cy="0"/>
        </a:xfrm>
      </p:grpSpPr>
      <p:sp>
        <p:nvSpPr>
          <p:cNvPr id="104915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154" name=""/>
          <p:cNvSpPr/>
          <p:nvPr>
            <p:ph type="sldImg" sz="full" idx="0"/>
          </p:nvPr>
        </p:nvSpPr>
        <p:spPr>
          <a:xfrm rot="0">
            <a:off x="1143000" y="685800"/>
            <a:ext cx="4572000" cy="3429000"/>
          </a:xfrm>
          <a:prstGeom prst="rect"/>
        </p:spPr>
        <p:txBody>
          <a:bodyPr anchor="ctr" bIns="45720" lIns="91440" rIns="91440" tIns="45720" vert="horz"/>
          <a:p/>
        </p:txBody>
      </p:sp>
      <p:sp>
        <p:nvSpPr>
          <p:cNvPr id="104915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348" name=""/>
        <p:cNvGrpSpPr/>
        <p:nvPr/>
      </p:nvGrpSpPr>
      <p:grpSpPr>
        <a:xfrm rot="0">
          <a:off x="0" y="0"/>
          <a:ext cx="0" cy="0"/>
          <a:chOff x="0" y="0"/>
          <a:chExt cx="0" cy="0"/>
        </a:xfrm>
      </p:grpSpPr>
      <p:sp>
        <p:nvSpPr>
          <p:cNvPr id="104917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178" name=""/>
          <p:cNvSpPr/>
          <p:nvPr>
            <p:ph type="sldImg" sz="full" idx="0"/>
          </p:nvPr>
        </p:nvSpPr>
        <p:spPr>
          <a:xfrm rot="0">
            <a:off x="1143000" y="685800"/>
            <a:ext cx="4572000" cy="3429000"/>
          </a:xfrm>
          <a:prstGeom prst="rect"/>
        </p:spPr>
        <p:txBody>
          <a:bodyPr anchor="ctr" bIns="45720" lIns="91440" rIns="91440" tIns="45720" vert="horz"/>
          <a:p/>
        </p:txBody>
      </p:sp>
      <p:sp>
        <p:nvSpPr>
          <p:cNvPr id="1049179" name=""/>
          <p:cNvSpPr/>
          <p:nvPr>
            <p:ph type="body" sz="full" idx="1"/>
          </p:nvPr>
        </p:nvSpPr>
        <p:spPr>
          <a:xfrm rot="0">
            <a:off x="914400" y="4343400"/>
            <a:ext cx="50292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31" name=""/>
        <p:cNvGrpSpPr/>
        <p:nvPr/>
      </p:nvGrpSpPr>
      <p:grpSpPr>
        <a:xfrm rot="0">
          <a:off x="0" y="0"/>
          <a:ext cx="0" cy="0"/>
          <a:chOff x="0" y="0"/>
          <a:chExt cx="0" cy="0"/>
        </a:xfrm>
      </p:grpSpPr>
      <p:sp>
        <p:nvSpPr>
          <p:cNvPr id="1048697" name=""/>
          <p:cNvSpPr/>
          <p:nvPr>
            <p:ph type="sldImg" sz="full" idx="0"/>
          </p:nvPr>
        </p:nvSpPr>
        <p:spPr>
          <a:xfrm rot="0">
            <a:off x="1143000" y="685800"/>
            <a:ext cx="4572000" cy="3429000"/>
          </a:xfrm>
          <a:prstGeom prst="rect"/>
        </p:spPr>
        <p:txBody>
          <a:bodyPr anchor="ctr" bIns="45720" lIns="91440" rIns="91440" tIns="45720" vert="horz"/>
          <a:p/>
        </p:txBody>
      </p:sp>
      <p:sp>
        <p:nvSpPr>
          <p:cNvPr id="1048698" name=""/>
          <p:cNvSpPr/>
          <p:nvPr>
            <p:ph type="body" sz="full" idx="1"/>
          </p:nvPr>
        </p:nvSpPr>
        <p:spPr>
          <a:xfrm rot="0">
            <a:off x="685800" y="4343400"/>
            <a:ext cx="5486400" cy="4114800"/>
          </a:xfrm>
          <a:prstGeom prst="rect"/>
        </p:spPr>
        <p:txBody>
          <a:bodyPr anchor="t" bIns="45720" lIns="91440" rIns="91440" tIns="45720" vert="horz"/>
          <a:p>
            <a:endParaRPr altLang="en-US" lang="en-US"/>
          </a:p>
        </p:txBody>
      </p:sp>
      <p:sp>
        <p:nvSpPr>
          <p:cNvPr id="104869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401" name=""/>
        <p:cNvGrpSpPr/>
        <p:nvPr/>
      </p:nvGrpSpPr>
      <p:grpSpPr>
        <a:xfrm rot="0">
          <a:off x="0" y="0"/>
          <a:ext cx="0" cy="0"/>
          <a:chOff x="0" y="0"/>
          <a:chExt cx="0" cy="0"/>
        </a:xfrm>
      </p:grpSpPr>
      <p:sp>
        <p:nvSpPr>
          <p:cNvPr id="104944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449" name=""/>
          <p:cNvSpPr/>
          <p:nvPr>
            <p:ph type="sldImg" sz="full" idx="0"/>
          </p:nvPr>
        </p:nvSpPr>
        <p:spPr>
          <a:xfrm rot="0">
            <a:off x="1143000" y="685800"/>
            <a:ext cx="4572000" cy="3429000"/>
          </a:xfrm>
          <a:prstGeom prst="rect"/>
        </p:spPr>
        <p:txBody>
          <a:bodyPr anchor="ctr" bIns="45720" lIns="91440" rIns="91440" tIns="45720" vert="horz"/>
          <a:p/>
        </p:txBody>
      </p:sp>
      <p:sp>
        <p:nvSpPr>
          <p:cNvPr id="1049450"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404" name=""/>
        <p:cNvGrpSpPr/>
        <p:nvPr/>
      </p:nvGrpSpPr>
      <p:grpSpPr>
        <a:xfrm rot="0">
          <a:off x="0" y="0"/>
          <a:ext cx="0" cy="0"/>
          <a:chOff x="0" y="0"/>
          <a:chExt cx="0" cy="0"/>
        </a:xfrm>
      </p:grpSpPr>
      <p:sp>
        <p:nvSpPr>
          <p:cNvPr id="104948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488" name=""/>
          <p:cNvSpPr/>
          <p:nvPr>
            <p:ph type="sldImg" sz="full" idx="0"/>
          </p:nvPr>
        </p:nvSpPr>
        <p:spPr>
          <a:xfrm rot="0">
            <a:off x="1143000" y="685800"/>
            <a:ext cx="4572000" cy="3429000"/>
          </a:xfrm>
          <a:prstGeom prst="rect"/>
        </p:spPr>
        <p:txBody>
          <a:bodyPr anchor="ctr" bIns="45720" lIns="91440" rIns="91440" tIns="45720" vert="horz"/>
          <a:p/>
        </p:txBody>
      </p:sp>
      <p:sp>
        <p:nvSpPr>
          <p:cNvPr id="1049489"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413" name=""/>
        <p:cNvGrpSpPr/>
        <p:nvPr/>
      </p:nvGrpSpPr>
      <p:grpSpPr>
        <a:xfrm rot="0">
          <a:off x="0" y="0"/>
          <a:ext cx="0" cy="0"/>
          <a:chOff x="0" y="0"/>
          <a:chExt cx="0" cy="0"/>
        </a:xfrm>
      </p:grpSpPr>
      <p:sp>
        <p:nvSpPr>
          <p:cNvPr id="104951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517" name=""/>
          <p:cNvSpPr/>
          <p:nvPr>
            <p:ph type="sldImg" sz="full" idx="0"/>
          </p:nvPr>
        </p:nvSpPr>
        <p:spPr>
          <a:xfrm rot="0">
            <a:off x="1143000" y="685800"/>
            <a:ext cx="4572000" cy="3429000"/>
          </a:xfrm>
          <a:prstGeom prst="rect"/>
        </p:spPr>
        <p:txBody>
          <a:bodyPr anchor="ctr" bIns="45720" lIns="91440" rIns="91440" tIns="45720" vert="horz"/>
          <a:p/>
        </p:txBody>
      </p:sp>
      <p:sp>
        <p:nvSpPr>
          <p:cNvPr id="104951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416" name=""/>
        <p:cNvGrpSpPr/>
        <p:nvPr/>
      </p:nvGrpSpPr>
      <p:grpSpPr>
        <a:xfrm rot="0">
          <a:off x="0" y="0"/>
          <a:ext cx="0" cy="0"/>
          <a:chOff x="0" y="0"/>
          <a:chExt cx="0" cy="0"/>
        </a:xfrm>
      </p:grpSpPr>
      <p:sp>
        <p:nvSpPr>
          <p:cNvPr id="104952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523" name=""/>
          <p:cNvSpPr/>
          <p:nvPr>
            <p:ph type="sldImg" sz="full" idx="0"/>
          </p:nvPr>
        </p:nvSpPr>
        <p:spPr>
          <a:xfrm rot="0">
            <a:off x="1143000" y="685800"/>
            <a:ext cx="4572000" cy="3429000"/>
          </a:xfrm>
          <a:prstGeom prst="rect"/>
        </p:spPr>
        <p:txBody>
          <a:bodyPr anchor="ctr" bIns="45720" lIns="91440" rIns="91440" tIns="45720" vert="horz"/>
          <a:p/>
        </p:txBody>
      </p:sp>
      <p:sp>
        <p:nvSpPr>
          <p:cNvPr id="104952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423" name=""/>
        <p:cNvGrpSpPr/>
        <p:nvPr/>
      </p:nvGrpSpPr>
      <p:grpSpPr>
        <a:xfrm rot="0">
          <a:off x="0" y="0"/>
          <a:ext cx="0" cy="0"/>
          <a:chOff x="0" y="0"/>
          <a:chExt cx="0" cy="0"/>
        </a:xfrm>
      </p:grpSpPr>
      <p:sp>
        <p:nvSpPr>
          <p:cNvPr id="104955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554" name=""/>
          <p:cNvSpPr/>
          <p:nvPr>
            <p:ph type="sldImg" sz="full" idx="0"/>
          </p:nvPr>
        </p:nvSpPr>
        <p:spPr>
          <a:xfrm rot="0">
            <a:off x="1143000" y="685800"/>
            <a:ext cx="4572000" cy="3429000"/>
          </a:xfrm>
          <a:prstGeom prst="rect"/>
        </p:spPr>
        <p:txBody>
          <a:bodyPr anchor="ctr" bIns="45720" lIns="91440" rIns="91440" tIns="45720" vert="horz"/>
          <a:p/>
        </p:txBody>
      </p:sp>
      <p:sp>
        <p:nvSpPr>
          <p:cNvPr id="104955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427" name=""/>
        <p:cNvGrpSpPr/>
        <p:nvPr/>
      </p:nvGrpSpPr>
      <p:grpSpPr>
        <a:xfrm rot="0">
          <a:off x="0" y="0"/>
          <a:ext cx="0" cy="0"/>
          <a:chOff x="0" y="0"/>
          <a:chExt cx="0" cy="0"/>
        </a:xfrm>
      </p:grpSpPr>
      <p:sp>
        <p:nvSpPr>
          <p:cNvPr id="1049563" name=""/>
          <p:cNvSpPr/>
          <p:nvPr>
            <p:ph type="sldImg" sz="full" idx="0"/>
          </p:nvPr>
        </p:nvSpPr>
        <p:spPr>
          <a:xfrm rot="0">
            <a:off x="1143000" y="685800"/>
            <a:ext cx="4572000" cy="3429000"/>
          </a:xfrm>
          <a:prstGeom prst="rect"/>
        </p:spPr>
        <p:txBody>
          <a:bodyPr anchor="ctr" bIns="45720" lIns="91440" rIns="91440" tIns="45720" vert="horz"/>
          <a:p/>
        </p:txBody>
      </p:sp>
      <p:sp>
        <p:nvSpPr>
          <p:cNvPr id="104956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956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IN"/>
              <a:pPr algn="r" eaLnBrk="1" hangingPunct="1" latinLnBrk="1" lvl="0"/>
            </a:fld>
            <a:endParaRPr altLang="en-US" sz="1200"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431" name=""/>
        <p:cNvGrpSpPr/>
        <p:nvPr/>
      </p:nvGrpSpPr>
      <p:grpSpPr>
        <a:xfrm rot="0">
          <a:off x="0" y="0"/>
          <a:ext cx="0" cy="0"/>
          <a:chOff x="0" y="0"/>
          <a:chExt cx="0" cy="0"/>
        </a:xfrm>
      </p:grpSpPr>
      <p:sp>
        <p:nvSpPr>
          <p:cNvPr id="1049576" name=""/>
          <p:cNvSpPr/>
          <p:nvPr>
            <p:ph type="sldImg" sz="full" idx="0"/>
          </p:nvPr>
        </p:nvSpPr>
        <p:spPr>
          <a:xfrm rot="0">
            <a:off x="1143000" y="685800"/>
            <a:ext cx="4572000" cy="3429000"/>
          </a:xfrm>
          <a:prstGeom prst="rect"/>
        </p:spPr>
        <p:txBody>
          <a:bodyPr anchor="ctr" bIns="45720" lIns="91440" rIns="91440" tIns="45720" vert="horz"/>
          <a:p/>
        </p:txBody>
      </p:sp>
      <p:sp>
        <p:nvSpPr>
          <p:cNvPr id="1049577"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957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IN"/>
              <a:pPr algn="r" eaLnBrk="1" hangingPunct="1" latinLnBrk="1" lvl="0"/>
            </a:fld>
            <a:endParaRPr altLang="en-US" sz="1200"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435" name=""/>
        <p:cNvGrpSpPr/>
        <p:nvPr/>
      </p:nvGrpSpPr>
      <p:grpSpPr>
        <a:xfrm rot="0">
          <a:off x="0" y="0"/>
          <a:ext cx="0" cy="0"/>
          <a:chOff x="0" y="0"/>
          <a:chExt cx="0" cy="0"/>
        </a:xfrm>
      </p:grpSpPr>
      <p:sp>
        <p:nvSpPr>
          <p:cNvPr id="1049581" name=""/>
          <p:cNvSpPr/>
          <p:nvPr>
            <p:ph type="sldImg" sz="full" idx="0"/>
          </p:nvPr>
        </p:nvSpPr>
        <p:spPr>
          <a:xfrm rot="0">
            <a:off x="1143000" y="685800"/>
            <a:ext cx="4572000" cy="3429000"/>
          </a:xfrm>
          <a:prstGeom prst="rect"/>
        </p:spPr>
        <p:txBody>
          <a:bodyPr anchor="ctr" bIns="45720" lIns="91440" rIns="91440" tIns="45720" vert="horz"/>
          <a:p/>
        </p:txBody>
      </p:sp>
      <p:sp>
        <p:nvSpPr>
          <p:cNvPr id="104958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958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IN"/>
              <a:pPr algn="r" eaLnBrk="1" hangingPunct="1" latinLnBrk="1" lvl="0"/>
            </a:fld>
            <a:endParaRPr altLang="en-US" sz="1200"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438" name=""/>
        <p:cNvGrpSpPr/>
        <p:nvPr/>
      </p:nvGrpSpPr>
      <p:grpSpPr>
        <a:xfrm rot="0">
          <a:off x="0" y="0"/>
          <a:ext cx="0" cy="0"/>
          <a:chOff x="0" y="0"/>
          <a:chExt cx="0" cy="0"/>
        </a:xfrm>
      </p:grpSpPr>
      <p:sp>
        <p:nvSpPr>
          <p:cNvPr id="1049585" name=""/>
          <p:cNvSpPr/>
          <p:nvPr>
            <p:ph type="sldImg" sz="full" idx="0"/>
          </p:nvPr>
        </p:nvSpPr>
        <p:spPr>
          <a:xfrm rot="0">
            <a:off x="1143000" y="685800"/>
            <a:ext cx="4572000" cy="3429000"/>
          </a:xfrm>
          <a:prstGeom prst="rect"/>
        </p:spPr>
        <p:txBody>
          <a:bodyPr anchor="ctr" bIns="45720" lIns="91440" rIns="91440" tIns="45720" vert="horz"/>
          <a:p/>
        </p:txBody>
      </p:sp>
      <p:sp>
        <p:nvSpPr>
          <p:cNvPr id="104958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958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IN"/>
              <a:pPr algn="r" eaLnBrk="1" hangingPunct="1" latinLnBrk="1" lvl="0"/>
            </a:fld>
            <a:endParaRPr altLang="en-US" sz="1200"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441" name=""/>
        <p:cNvGrpSpPr/>
        <p:nvPr/>
      </p:nvGrpSpPr>
      <p:grpSpPr>
        <a:xfrm rot="0">
          <a:off x="0" y="0"/>
          <a:ext cx="0" cy="0"/>
          <a:chOff x="0" y="0"/>
          <a:chExt cx="0" cy="0"/>
        </a:xfrm>
      </p:grpSpPr>
      <p:sp>
        <p:nvSpPr>
          <p:cNvPr id="1049590" name=""/>
          <p:cNvSpPr/>
          <p:nvPr>
            <p:ph type="sldImg" sz="full" idx="0"/>
          </p:nvPr>
        </p:nvSpPr>
        <p:spPr>
          <a:xfrm rot="0">
            <a:off x="1143000" y="685800"/>
            <a:ext cx="4572000" cy="3429000"/>
          </a:xfrm>
          <a:prstGeom prst="rect"/>
        </p:spPr>
        <p:txBody>
          <a:bodyPr anchor="ctr" bIns="45720" lIns="91440" rIns="91440" tIns="45720" vert="horz"/>
          <a:p/>
        </p:txBody>
      </p:sp>
      <p:sp>
        <p:nvSpPr>
          <p:cNvPr id="104959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959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IN"/>
              <a:pPr algn="r" eaLnBrk="1" hangingPunct="1" latinLnBrk="1" lvl="0"/>
            </a:fld>
            <a:endParaRPr altLang="en-US" sz="1200"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38" name=""/>
        <p:cNvGrpSpPr/>
        <p:nvPr/>
      </p:nvGrpSpPr>
      <p:grpSpPr>
        <a:xfrm rot="0">
          <a:off x="0" y="0"/>
          <a:ext cx="0" cy="0"/>
          <a:chOff x="0" y="0"/>
          <a:chExt cx="0" cy="0"/>
        </a:xfrm>
      </p:grpSpPr>
      <p:sp>
        <p:nvSpPr>
          <p:cNvPr id="104871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713" name=""/>
          <p:cNvSpPr/>
          <p:nvPr>
            <p:ph type="sldImg" sz="full" idx="0"/>
          </p:nvPr>
        </p:nvSpPr>
        <p:spPr>
          <a:xfrm rot="0">
            <a:off x="1143000" y="685800"/>
            <a:ext cx="4572000" cy="3429000"/>
          </a:xfrm>
          <a:prstGeom prst="rect"/>
        </p:spPr>
        <p:txBody>
          <a:bodyPr anchor="ctr" bIns="45720" lIns="91440" rIns="91440" tIns="45720" vert="horz"/>
          <a:p/>
        </p:txBody>
      </p:sp>
      <p:sp>
        <p:nvSpPr>
          <p:cNvPr id="104871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448" name=""/>
        <p:cNvGrpSpPr/>
        <p:nvPr/>
      </p:nvGrpSpPr>
      <p:grpSpPr>
        <a:xfrm rot="0">
          <a:off x="0" y="0"/>
          <a:ext cx="0" cy="0"/>
          <a:chOff x="0" y="0"/>
          <a:chExt cx="0" cy="0"/>
        </a:xfrm>
      </p:grpSpPr>
      <p:sp>
        <p:nvSpPr>
          <p:cNvPr id="104960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04" name=""/>
          <p:cNvSpPr/>
          <p:nvPr>
            <p:ph type="sldImg" sz="full" idx="0"/>
          </p:nvPr>
        </p:nvSpPr>
        <p:spPr>
          <a:xfrm rot="0">
            <a:off x="1143000" y="685800"/>
            <a:ext cx="4572000" cy="3429000"/>
          </a:xfrm>
          <a:prstGeom prst="rect"/>
        </p:spPr>
        <p:txBody>
          <a:bodyPr anchor="ctr" bIns="45720" lIns="91440" rIns="91440" tIns="45720" vert="horz"/>
          <a:p/>
        </p:txBody>
      </p:sp>
      <p:sp>
        <p:nvSpPr>
          <p:cNvPr id="104960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453" name=""/>
        <p:cNvGrpSpPr/>
        <p:nvPr/>
      </p:nvGrpSpPr>
      <p:grpSpPr>
        <a:xfrm rot="0">
          <a:off x="0" y="0"/>
          <a:ext cx="0" cy="0"/>
          <a:chOff x="0" y="0"/>
          <a:chExt cx="0" cy="0"/>
        </a:xfrm>
      </p:grpSpPr>
      <p:sp>
        <p:nvSpPr>
          <p:cNvPr id="104962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25" name=""/>
          <p:cNvSpPr/>
          <p:nvPr>
            <p:ph type="sldImg" sz="full" idx="0"/>
          </p:nvPr>
        </p:nvSpPr>
        <p:spPr>
          <a:xfrm rot="0">
            <a:off x="1143000" y="685800"/>
            <a:ext cx="4572000" cy="3429000"/>
          </a:xfrm>
          <a:prstGeom prst="rect"/>
        </p:spPr>
        <p:txBody>
          <a:bodyPr anchor="ctr" bIns="45720" lIns="91440" rIns="91440" tIns="45720" vert="horz"/>
          <a:p/>
        </p:txBody>
      </p:sp>
      <p:sp>
        <p:nvSpPr>
          <p:cNvPr id="104962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457" name=""/>
        <p:cNvGrpSpPr/>
        <p:nvPr/>
      </p:nvGrpSpPr>
      <p:grpSpPr>
        <a:xfrm rot="0">
          <a:off x="0" y="0"/>
          <a:ext cx="0" cy="0"/>
          <a:chOff x="0" y="0"/>
          <a:chExt cx="0" cy="0"/>
        </a:xfrm>
      </p:grpSpPr>
      <p:sp>
        <p:nvSpPr>
          <p:cNvPr id="104963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34" name=""/>
          <p:cNvSpPr/>
          <p:nvPr>
            <p:ph type="sldImg" sz="full" idx="0"/>
          </p:nvPr>
        </p:nvSpPr>
        <p:spPr>
          <a:xfrm rot="0">
            <a:off x="1143000" y="685800"/>
            <a:ext cx="4572000" cy="3429000"/>
          </a:xfrm>
          <a:prstGeom prst="rect"/>
        </p:spPr>
        <p:txBody>
          <a:bodyPr anchor="ctr" bIns="45720" lIns="91440" rIns="91440" tIns="45720" vert="horz"/>
          <a:p/>
        </p:txBody>
      </p:sp>
      <p:sp>
        <p:nvSpPr>
          <p:cNvPr id="104963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460" name=""/>
        <p:cNvGrpSpPr/>
        <p:nvPr/>
      </p:nvGrpSpPr>
      <p:grpSpPr>
        <a:xfrm rot="0">
          <a:off x="0" y="0"/>
          <a:ext cx="0" cy="0"/>
          <a:chOff x="0" y="0"/>
          <a:chExt cx="0" cy="0"/>
        </a:xfrm>
      </p:grpSpPr>
      <p:sp>
        <p:nvSpPr>
          <p:cNvPr id="104963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40" name=""/>
          <p:cNvSpPr/>
          <p:nvPr>
            <p:ph type="sldImg" sz="full" idx="0"/>
          </p:nvPr>
        </p:nvSpPr>
        <p:spPr>
          <a:xfrm rot="0">
            <a:off x="1143000" y="685800"/>
            <a:ext cx="4572000" cy="3429000"/>
          </a:xfrm>
          <a:prstGeom prst="rect"/>
        </p:spPr>
        <p:txBody>
          <a:bodyPr anchor="ctr" bIns="45720" lIns="91440" rIns="91440" tIns="45720" vert="horz"/>
          <a:p/>
        </p:txBody>
      </p:sp>
      <p:sp>
        <p:nvSpPr>
          <p:cNvPr id="104964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463" name=""/>
        <p:cNvGrpSpPr/>
        <p:nvPr/>
      </p:nvGrpSpPr>
      <p:grpSpPr>
        <a:xfrm rot="0">
          <a:off x="0" y="0"/>
          <a:ext cx="0" cy="0"/>
          <a:chOff x="0" y="0"/>
          <a:chExt cx="0" cy="0"/>
        </a:xfrm>
      </p:grpSpPr>
      <p:sp>
        <p:nvSpPr>
          <p:cNvPr id="104964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47" name=""/>
          <p:cNvSpPr/>
          <p:nvPr>
            <p:ph type="sldImg" sz="full" idx="0"/>
          </p:nvPr>
        </p:nvSpPr>
        <p:spPr>
          <a:xfrm rot="0">
            <a:off x="1143000" y="685800"/>
            <a:ext cx="4572000" cy="3429000"/>
          </a:xfrm>
          <a:prstGeom prst="rect"/>
        </p:spPr>
        <p:txBody>
          <a:bodyPr anchor="ctr" bIns="45720" lIns="91440" rIns="91440" tIns="45720" vert="horz"/>
          <a:p/>
        </p:txBody>
      </p:sp>
      <p:sp>
        <p:nvSpPr>
          <p:cNvPr id="104964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466" name=""/>
        <p:cNvGrpSpPr/>
        <p:nvPr/>
      </p:nvGrpSpPr>
      <p:grpSpPr>
        <a:xfrm rot="0">
          <a:off x="0" y="0"/>
          <a:ext cx="0" cy="0"/>
          <a:chOff x="0" y="0"/>
          <a:chExt cx="0" cy="0"/>
        </a:xfrm>
      </p:grpSpPr>
      <p:sp>
        <p:nvSpPr>
          <p:cNvPr id="104965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55" name=""/>
          <p:cNvSpPr/>
          <p:nvPr>
            <p:ph type="sldImg" sz="full" idx="0"/>
          </p:nvPr>
        </p:nvSpPr>
        <p:spPr>
          <a:xfrm rot="0">
            <a:off x="1143000" y="685800"/>
            <a:ext cx="4572000" cy="3429000"/>
          </a:xfrm>
          <a:prstGeom prst="rect"/>
        </p:spPr>
        <p:txBody>
          <a:bodyPr anchor="ctr" bIns="45720" lIns="91440" rIns="91440" tIns="45720" vert="horz"/>
          <a:p/>
        </p:txBody>
      </p:sp>
      <p:sp>
        <p:nvSpPr>
          <p:cNvPr id="104965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469" name=""/>
        <p:cNvGrpSpPr/>
        <p:nvPr/>
      </p:nvGrpSpPr>
      <p:grpSpPr>
        <a:xfrm rot="0">
          <a:off x="0" y="0"/>
          <a:ext cx="0" cy="0"/>
          <a:chOff x="0" y="0"/>
          <a:chExt cx="0" cy="0"/>
        </a:xfrm>
      </p:grpSpPr>
      <p:sp>
        <p:nvSpPr>
          <p:cNvPr id="104966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61" name=""/>
          <p:cNvSpPr/>
          <p:nvPr>
            <p:ph type="sldImg" sz="full" idx="0"/>
          </p:nvPr>
        </p:nvSpPr>
        <p:spPr>
          <a:xfrm rot="0">
            <a:off x="1143000" y="685800"/>
            <a:ext cx="4572000" cy="3429000"/>
          </a:xfrm>
          <a:prstGeom prst="rect"/>
        </p:spPr>
        <p:txBody>
          <a:bodyPr anchor="ctr" bIns="45720" lIns="91440" rIns="91440" tIns="45720" vert="horz"/>
          <a:p/>
        </p:txBody>
      </p:sp>
      <p:sp>
        <p:nvSpPr>
          <p:cNvPr id="104966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472" name=""/>
        <p:cNvGrpSpPr/>
        <p:nvPr/>
      </p:nvGrpSpPr>
      <p:grpSpPr>
        <a:xfrm rot="0">
          <a:off x="0" y="0"/>
          <a:ext cx="0" cy="0"/>
          <a:chOff x="0" y="0"/>
          <a:chExt cx="0" cy="0"/>
        </a:xfrm>
      </p:grpSpPr>
      <p:sp>
        <p:nvSpPr>
          <p:cNvPr id="104966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69" name=""/>
          <p:cNvSpPr/>
          <p:nvPr>
            <p:ph type="sldImg" sz="full" idx="0"/>
          </p:nvPr>
        </p:nvSpPr>
        <p:spPr>
          <a:xfrm rot="0">
            <a:off x="1143000" y="685800"/>
            <a:ext cx="4572000" cy="3429000"/>
          </a:xfrm>
          <a:prstGeom prst="rect"/>
        </p:spPr>
        <p:txBody>
          <a:bodyPr anchor="ctr" bIns="45720" lIns="91440" rIns="91440" tIns="45720" vert="horz"/>
          <a:p/>
        </p:txBody>
      </p:sp>
      <p:sp>
        <p:nvSpPr>
          <p:cNvPr id="1049670"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25" name=""/>
        <p:cNvGrpSpPr/>
        <p:nvPr/>
      </p:nvGrpSpPr>
      <p:grpSpPr>
        <a:xfrm rot="0">
          <a:off x="0" y="0"/>
          <a:ext cx="0" cy="0"/>
          <a:chOff x="0" y="0"/>
          <a:chExt cx="0" cy="0"/>
        </a:xfrm>
      </p:grpSpPr>
      <p:sp>
        <p:nvSpPr>
          <p:cNvPr id="104869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91" name=""/>
          <p:cNvSpPr/>
          <p:nvPr>
            <p:ph type="sldImg" sz="full" idx="0"/>
          </p:nvPr>
        </p:nvSpPr>
        <p:spPr>
          <a:xfrm rot="0">
            <a:off x="1143000" y="685800"/>
            <a:ext cx="4572000" cy="3429000"/>
          </a:xfrm>
          <a:prstGeom prst="rect"/>
        </p:spPr>
        <p:txBody>
          <a:bodyPr anchor="ctr" bIns="45720" lIns="91440" rIns="91440" tIns="45720" vert="horz"/>
          <a:p/>
        </p:txBody>
      </p:sp>
      <p:sp>
        <p:nvSpPr>
          <p:cNvPr id="104869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22" name=""/>
        <p:cNvGrpSpPr/>
        <p:nvPr/>
      </p:nvGrpSpPr>
      <p:grpSpPr>
        <a:xfrm rot="0">
          <a:off x="0" y="0"/>
          <a:ext cx="0" cy="0"/>
          <a:chOff x="0" y="0"/>
          <a:chExt cx="0" cy="0"/>
        </a:xfrm>
      </p:grpSpPr>
      <p:sp>
        <p:nvSpPr>
          <p:cNvPr id="104868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84" name=""/>
          <p:cNvSpPr/>
          <p:nvPr>
            <p:ph type="sldImg" sz="full" idx="0"/>
          </p:nvPr>
        </p:nvSpPr>
        <p:spPr>
          <a:xfrm rot="0">
            <a:off x="1143000" y="685800"/>
            <a:ext cx="4572000" cy="3429000"/>
          </a:xfrm>
          <a:prstGeom prst="rect"/>
        </p:spPr>
        <p:txBody>
          <a:bodyPr anchor="ctr" bIns="45720" lIns="91440" rIns="91440" tIns="45720" vert="horz"/>
          <a:p/>
        </p:txBody>
      </p:sp>
      <p:sp>
        <p:nvSpPr>
          <p:cNvPr id="104868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49" name=""/>
        <p:cNvGrpSpPr/>
        <p:nvPr/>
      </p:nvGrpSpPr>
      <p:grpSpPr>
        <a:xfrm rot="0">
          <a:off x="0" y="0"/>
          <a:ext cx="0" cy="0"/>
          <a:chOff x="0" y="0"/>
          <a:chExt cx="0" cy="0"/>
        </a:xfrm>
      </p:grpSpPr>
      <p:sp>
        <p:nvSpPr>
          <p:cNvPr id="104880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806" name=""/>
          <p:cNvSpPr/>
          <p:nvPr>
            <p:ph type="sldImg" sz="full" idx="0"/>
          </p:nvPr>
        </p:nvSpPr>
        <p:spPr>
          <a:xfrm rot="0">
            <a:off x="1143000" y="685800"/>
            <a:ext cx="4572000" cy="3429000"/>
          </a:xfrm>
          <a:prstGeom prst="rect"/>
        </p:spPr>
        <p:txBody>
          <a:bodyPr anchor="ctr" bIns="45720" lIns="91440" rIns="91440" tIns="45720" vert="horz"/>
          <a:p/>
        </p:txBody>
      </p:sp>
      <p:sp>
        <p:nvSpPr>
          <p:cNvPr id="1048807"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477" name=""/>
        <p:cNvGrpSpPr/>
        <p:nvPr/>
      </p:nvGrpSpPr>
      <p:grpSpPr>
        <a:xfrm rot="0">
          <a:off x="0" y="0"/>
          <a:ext cx="0" cy="0"/>
          <a:chOff x="0" y="0"/>
          <a:chExt cx="0" cy="0"/>
        </a:xfrm>
      </p:grpSpPr>
      <p:sp>
        <p:nvSpPr>
          <p:cNvPr id="104969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693" name=""/>
          <p:cNvSpPr/>
          <p:nvPr>
            <p:ph type="sldImg" sz="full" idx="0"/>
          </p:nvPr>
        </p:nvSpPr>
        <p:spPr>
          <a:xfrm rot="0">
            <a:off x="1143000" y="685800"/>
            <a:ext cx="4572000" cy="3429000"/>
          </a:xfrm>
          <a:prstGeom prst="rect"/>
        </p:spPr>
        <p:txBody>
          <a:bodyPr anchor="ctr" bIns="45720" lIns="91440" rIns="91440" tIns="45720" vert="horz"/>
          <a:p/>
        </p:txBody>
      </p:sp>
      <p:sp>
        <p:nvSpPr>
          <p:cNvPr id="104969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480" name=""/>
        <p:cNvGrpSpPr/>
        <p:nvPr/>
      </p:nvGrpSpPr>
      <p:grpSpPr>
        <a:xfrm rot="0">
          <a:off x="0" y="0"/>
          <a:ext cx="0" cy="0"/>
          <a:chOff x="0" y="0"/>
          <a:chExt cx="0" cy="0"/>
        </a:xfrm>
      </p:grpSpPr>
      <p:sp>
        <p:nvSpPr>
          <p:cNvPr id="104970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03" name=""/>
          <p:cNvSpPr/>
          <p:nvPr>
            <p:ph type="sldImg" sz="full" idx="0"/>
          </p:nvPr>
        </p:nvSpPr>
        <p:spPr>
          <a:xfrm rot="0">
            <a:off x="1143000" y="685800"/>
            <a:ext cx="4572000" cy="3429000"/>
          </a:xfrm>
          <a:prstGeom prst="rect"/>
        </p:spPr>
        <p:txBody>
          <a:bodyPr anchor="ctr" bIns="45720" lIns="91440" rIns="91440" tIns="45720" vert="horz"/>
          <a:p/>
        </p:txBody>
      </p:sp>
      <p:sp>
        <p:nvSpPr>
          <p:cNvPr id="104970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483" name=""/>
        <p:cNvGrpSpPr/>
        <p:nvPr/>
      </p:nvGrpSpPr>
      <p:grpSpPr>
        <a:xfrm rot="0">
          <a:off x="0" y="0"/>
          <a:ext cx="0" cy="0"/>
          <a:chOff x="0" y="0"/>
          <a:chExt cx="0" cy="0"/>
        </a:xfrm>
      </p:grpSpPr>
      <p:sp>
        <p:nvSpPr>
          <p:cNvPr id="104970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09" name=""/>
          <p:cNvSpPr/>
          <p:nvPr>
            <p:ph type="sldImg" sz="full" idx="0"/>
          </p:nvPr>
        </p:nvSpPr>
        <p:spPr>
          <a:xfrm rot="0">
            <a:off x="1143000" y="685800"/>
            <a:ext cx="4572000" cy="3429000"/>
          </a:xfrm>
          <a:prstGeom prst="rect"/>
        </p:spPr>
        <p:txBody>
          <a:bodyPr anchor="ctr" bIns="45720" lIns="91440" rIns="91440" tIns="45720" vert="horz"/>
          <a:p/>
        </p:txBody>
      </p:sp>
      <p:sp>
        <p:nvSpPr>
          <p:cNvPr id="1049710"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14" name=""/>
        <p:cNvGrpSpPr/>
        <p:nvPr/>
      </p:nvGrpSpPr>
      <p:grpSpPr>
        <a:xfrm rot="0">
          <a:off x="0" y="0"/>
          <a:ext cx="0" cy="0"/>
          <a:chOff x="0" y="0"/>
          <a:chExt cx="0" cy="0"/>
        </a:xfrm>
      </p:grpSpPr>
      <p:sp>
        <p:nvSpPr>
          <p:cNvPr id="104865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51" name=""/>
          <p:cNvSpPr/>
          <p:nvPr>
            <p:ph type="sldImg" sz="full" idx="0"/>
          </p:nvPr>
        </p:nvSpPr>
        <p:spPr>
          <a:xfrm rot="0">
            <a:off x="1143000" y="685800"/>
            <a:ext cx="4572000" cy="3429000"/>
          </a:xfrm>
          <a:prstGeom prst="rect"/>
        </p:spPr>
        <p:txBody>
          <a:bodyPr anchor="ctr" bIns="45720" lIns="91440" rIns="91440" tIns="45720" vert="horz"/>
          <a:p/>
        </p:txBody>
      </p:sp>
      <p:sp>
        <p:nvSpPr>
          <p:cNvPr id="104865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rot="0">
          <a:off x="0" y="0"/>
          <a:ext cx="0" cy="0"/>
          <a:chOff x="0" y="0"/>
          <a:chExt cx="0" cy="0"/>
        </a:xfrm>
      </p:grpSpPr>
      <p:sp>
        <p:nvSpPr>
          <p:cNvPr id="104863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37" name=""/>
          <p:cNvSpPr/>
          <p:nvPr>
            <p:ph type="sldImg" sz="full" idx="0"/>
          </p:nvPr>
        </p:nvSpPr>
        <p:spPr>
          <a:xfrm rot="0">
            <a:off x="1143000" y="685800"/>
            <a:ext cx="4572000" cy="3429000"/>
          </a:xfrm>
          <a:prstGeom prst="rect"/>
        </p:spPr>
        <p:txBody>
          <a:bodyPr anchor="ctr" bIns="45720" lIns="91440" rIns="91440" tIns="45720" vert="horz"/>
          <a:p/>
        </p:txBody>
      </p:sp>
      <p:sp>
        <p:nvSpPr>
          <p:cNvPr id="104863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rot="0">
          <a:off x="0" y="0"/>
          <a:ext cx="0" cy="0"/>
          <a:chOff x="0" y="0"/>
          <a:chExt cx="0" cy="0"/>
        </a:xfrm>
      </p:grpSpPr>
      <p:sp>
        <p:nvSpPr>
          <p:cNvPr id="104862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25" name=""/>
          <p:cNvSpPr/>
          <p:nvPr>
            <p:ph type="sldImg" sz="full" idx="0"/>
          </p:nvPr>
        </p:nvSpPr>
        <p:spPr>
          <a:xfrm rot="0">
            <a:off x="1143000" y="685800"/>
            <a:ext cx="4572000" cy="3429000"/>
          </a:xfrm>
          <a:prstGeom prst="rect"/>
        </p:spPr>
        <p:txBody>
          <a:bodyPr anchor="ctr" bIns="45720" lIns="91440" rIns="91440" tIns="45720" vert="horz"/>
          <a:p/>
        </p:txBody>
      </p:sp>
      <p:sp>
        <p:nvSpPr>
          <p:cNvPr id="104862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97" name=""/>
        <p:cNvGrpSpPr/>
        <p:nvPr/>
      </p:nvGrpSpPr>
      <p:grpSpPr>
        <a:xfrm rot="0">
          <a:off x="0" y="0"/>
          <a:ext cx="0" cy="0"/>
          <a:chOff x="0" y="0"/>
          <a:chExt cx="0" cy="0"/>
        </a:xfrm>
      </p:grpSpPr>
      <p:sp>
        <p:nvSpPr>
          <p:cNvPr id="104861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613" name=""/>
          <p:cNvSpPr/>
          <p:nvPr>
            <p:ph type="sldImg" sz="full" idx="0"/>
          </p:nvPr>
        </p:nvSpPr>
        <p:spPr>
          <a:xfrm rot="0">
            <a:off x="1143000" y="685800"/>
            <a:ext cx="4572000" cy="3429000"/>
          </a:xfrm>
          <a:prstGeom prst="rect"/>
        </p:spPr>
        <p:txBody>
          <a:bodyPr anchor="ctr" bIns="45720" lIns="91440" rIns="91440" tIns="45720" vert="horz"/>
          <a:p/>
        </p:txBody>
      </p:sp>
      <p:sp>
        <p:nvSpPr>
          <p:cNvPr id="104861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rot="0">
          <a:off x="0" y="0"/>
          <a:ext cx="0" cy="0"/>
          <a:chOff x="0" y="0"/>
          <a:chExt cx="0" cy="0"/>
        </a:xfrm>
      </p:grpSpPr>
      <p:sp>
        <p:nvSpPr>
          <p:cNvPr id="104890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905" name=""/>
          <p:cNvSpPr/>
          <p:nvPr>
            <p:ph type="sldImg" sz="full" idx="0"/>
          </p:nvPr>
        </p:nvSpPr>
        <p:spPr>
          <a:xfrm rot="0">
            <a:off x="1143000" y="685800"/>
            <a:ext cx="4572000" cy="3429000"/>
          </a:xfrm>
          <a:prstGeom prst="rect"/>
        </p:spPr>
        <p:txBody>
          <a:bodyPr anchor="ctr" bIns="45720" lIns="91440" rIns="91440" tIns="45720" vert="horz"/>
          <a:p/>
        </p:txBody>
      </p:sp>
      <p:sp>
        <p:nvSpPr>
          <p:cNvPr id="104890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486" name=""/>
        <p:cNvGrpSpPr/>
        <p:nvPr/>
      </p:nvGrpSpPr>
      <p:grpSpPr>
        <a:xfrm rot="0">
          <a:off x="0" y="0"/>
          <a:ext cx="0" cy="0"/>
          <a:chOff x="0" y="0"/>
          <a:chExt cx="0" cy="0"/>
        </a:xfrm>
      </p:grpSpPr>
      <p:sp>
        <p:nvSpPr>
          <p:cNvPr id="104971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17" name=""/>
          <p:cNvSpPr/>
          <p:nvPr>
            <p:ph type="sldImg" sz="full" idx="0"/>
          </p:nvPr>
        </p:nvSpPr>
        <p:spPr>
          <a:xfrm rot="0">
            <a:off x="1143000" y="685800"/>
            <a:ext cx="4572000" cy="3429000"/>
          </a:xfrm>
          <a:prstGeom prst="rect"/>
        </p:spPr>
        <p:txBody>
          <a:bodyPr anchor="ctr" bIns="45720" lIns="91440" rIns="91440" tIns="45720" vert="horz"/>
          <a:p/>
        </p:txBody>
      </p:sp>
      <p:sp>
        <p:nvSpPr>
          <p:cNvPr id="104971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489" name=""/>
        <p:cNvGrpSpPr/>
        <p:nvPr/>
      </p:nvGrpSpPr>
      <p:grpSpPr>
        <a:xfrm rot="0">
          <a:off x="0" y="0"/>
          <a:ext cx="0" cy="0"/>
          <a:chOff x="0" y="0"/>
          <a:chExt cx="0" cy="0"/>
        </a:xfrm>
      </p:grpSpPr>
      <p:sp>
        <p:nvSpPr>
          <p:cNvPr id="104972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25" name=""/>
          <p:cNvSpPr/>
          <p:nvPr>
            <p:ph type="sldImg" sz="full" idx="0"/>
          </p:nvPr>
        </p:nvSpPr>
        <p:spPr>
          <a:xfrm rot="0">
            <a:off x="1143000" y="685800"/>
            <a:ext cx="4572000" cy="3429000"/>
          </a:xfrm>
          <a:prstGeom prst="rect"/>
        </p:spPr>
        <p:txBody>
          <a:bodyPr anchor="ctr" bIns="45720" lIns="91440" rIns="91440" tIns="45720" vert="horz"/>
          <a:p/>
        </p:txBody>
      </p:sp>
      <p:sp>
        <p:nvSpPr>
          <p:cNvPr id="1049726"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84" name=""/>
        <p:cNvGrpSpPr/>
        <p:nvPr/>
      </p:nvGrpSpPr>
      <p:grpSpPr>
        <a:xfrm rot="0">
          <a:off x="0" y="0"/>
          <a:ext cx="0" cy="0"/>
          <a:chOff x="0" y="0"/>
          <a:chExt cx="0" cy="0"/>
        </a:xfrm>
      </p:grpSpPr>
      <p:sp>
        <p:nvSpPr>
          <p:cNvPr id="104896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962" name=""/>
          <p:cNvSpPr/>
          <p:nvPr>
            <p:ph type="sldImg" sz="full" idx="0"/>
          </p:nvPr>
        </p:nvSpPr>
        <p:spPr>
          <a:xfrm rot="0">
            <a:off x="1143000" y="685800"/>
            <a:ext cx="4572000" cy="3429000"/>
          </a:xfrm>
          <a:prstGeom prst="rect"/>
        </p:spPr>
        <p:txBody>
          <a:bodyPr anchor="ctr" bIns="45720" lIns="91440" rIns="91440" tIns="45720" vert="horz"/>
          <a:p/>
        </p:txBody>
      </p:sp>
      <p:sp>
        <p:nvSpPr>
          <p:cNvPr id="104896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493" name=""/>
        <p:cNvGrpSpPr/>
        <p:nvPr/>
      </p:nvGrpSpPr>
      <p:grpSpPr>
        <a:xfrm rot="0">
          <a:off x="0" y="0"/>
          <a:ext cx="0" cy="0"/>
          <a:chOff x="0" y="0"/>
          <a:chExt cx="0" cy="0"/>
        </a:xfrm>
      </p:grpSpPr>
      <p:sp>
        <p:nvSpPr>
          <p:cNvPr id="104972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30" name=""/>
          <p:cNvSpPr/>
          <p:nvPr>
            <p:ph type="sldImg" sz="full" idx="0"/>
          </p:nvPr>
        </p:nvSpPr>
        <p:spPr>
          <a:xfrm rot="0">
            <a:off x="1143000" y="685800"/>
            <a:ext cx="4572000" cy="3429000"/>
          </a:xfrm>
          <a:prstGeom prst="rect"/>
        </p:spPr>
        <p:txBody>
          <a:bodyPr anchor="ctr" bIns="45720" lIns="91440" rIns="91440" tIns="45720" vert="horz"/>
          <a:p/>
        </p:txBody>
      </p:sp>
      <p:sp>
        <p:nvSpPr>
          <p:cNvPr id="104973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496" name=""/>
        <p:cNvGrpSpPr/>
        <p:nvPr/>
      </p:nvGrpSpPr>
      <p:grpSpPr>
        <a:xfrm rot="0">
          <a:off x="0" y="0"/>
          <a:ext cx="0" cy="0"/>
          <a:chOff x="0" y="0"/>
          <a:chExt cx="0" cy="0"/>
        </a:xfrm>
      </p:grpSpPr>
      <p:sp>
        <p:nvSpPr>
          <p:cNvPr id="104973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37" name=""/>
          <p:cNvSpPr/>
          <p:nvPr>
            <p:ph type="sldImg" sz="full" idx="0"/>
          </p:nvPr>
        </p:nvSpPr>
        <p:spPr>
          <a:xfrm rot="0">
            <a:off x="1143000" y="685800"/>
            <a:ext cx="4572000" cy="3429000"/>
          </a:xfrm>
          <a:prstGeom prst="rect"/>
        </p:spPr>
        <p:txBody>
          <a:bodyPr anchor="ctr" bIns="45720" lIns="91440" rIns="91440" tIns="45720" vert="horz"/>
          <a:p/>
        </p:txBody>
      </p:sp>
      <p:sp>
        <p:nvSpPr>
          <p:cNvPr id="104973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499" name=""/>
        <p:cNvGrpSpPr/>
        <p:nvPr/>
      </p:nvGrpSpPr>
      <p:grpSpPr>
        <a:xfrm rot="0">
          <a:off x="0" y="0"/>
          <a:ext cx="0" cy="0"/>
          <a:chOff x="0" y="0"/>
          <a:chExt cx="0" cy="0"/>
        </a:xfrm>
      </p:grpSpPr>
      <p:sp>
        <p:nvSpPr>
          <p:cNvPr id="104974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42" name=""/>
          <p:cNvSpPr/>
          <p:nvPr>
            <p:ph type="sldImg" sz="full" idx="0"/>
          </p:nvPr>
        </p:nvSpPr>
        <p:spPr>
          <a:xfrm rot="0">
            <a:off x="1143000" y="685800"/>
            <a:ext cx="4572000" cy="3429000"/>
          </a:xfrm>
          <a:prstGeom prst="rect"/>
        </p:spPr>
        <p:txBody>
          <a:bodyPr anchor="ctr" bIns="45720" lIns="91440" rIns="91440" tIns="45720" vert="horz"/>
          <a:p/>
        </p:txBody>
      </p:sp>
      <p:sp>
        <p:nvSpPr>
          <p:cNvPr id="104974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503" name=""/>
        <p:cNvGrpSpPr/>
        <p:nvPr/>
      </p:nvGrpSpPr>
      <p:grpSpPr>
        <a:xfrm rot="0">
          <a:off x="0" y="0"/>
          <a:ext cx="0" cy="0"/>
          <a:chOff x="0" y="0"/>
          <a:chExt cx="0" cy="0"/>
        </a:xfrm>
      </p:grpSpPr>
      <p:sp>
        <p:nvSpPr>
          <p:cNvPr id="104975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56" name=""/>
          <p:cNvSpPr/>
          <p:nvPr>
            <p:ph type="sldImg" sz="full" idx="0"/>
          </p:nvPr>
        </p:nvSpPr>
        <p:spPr>
          <a:xfrm rot="0">
            <a:off x="1143000" y="685800"/>
            <a:ext cx="4572000" cy="3429000"/>
          </a:xfrm>
          <a:prstGeom prst="rect"/>
        </p:spPr>
        <p:txBody>
          <a:bodyPr anchor="ctr" bIns="45720" lIns="91440" rIns="91440" tIns="45720" vert="horz"/>
          <a:p/>
        </p:txBody>
      </p:sp>
      <p:sp>
        <p:nvSpPr>
          <p:cNvPr id="1049757"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508" name=""/>
        <p:cNvGrpSpPr/>
        <p:nvPr/>
      </p:nvGrpSpPr>
      <p:grpSpPr>
        <a:xfrm rot="0">
          <a:off x="0" y="0"/>
          <a:ext cx="0" cy="0"/>
          <a:chOff x="0" y="0"/>
          <a:chExt cx="0" cy="0"/>
        </a:xfrm>
      </p:grpSpPr>
      <p:sp>
        <p:nvSpPr>
          <p:cNvPr id="104978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82" name=""/>
          <p:cNvSpPr/>
          <p:nvPr>
            <p:ph type="sldImg" sz="full" idx="0"/>
          </p:nvPr>
        </p:nvSpPr>
        <p:spPr>
          <a:xfrm rot="0">
            <a:off x="1143000" y="685800"/>
            <a:ext cx="4572000" cy="3429000"/>
          </a:xfrm>
          <a:prstGeom prst="rect"/>
        </p:spPr>
        <p:txBody>
          <a:bodyPr anchor="ctr" bIns="45720" lIns="91440" rIns="91440" tIns="45720" vert="horz"/>
          <a:p/>
        </p:txBody>
      </p:sp>
      <p:sp>
        <p:nvSpPr>
          <p:cNvPr id="104978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511" name=""/>
        <p:cNvGrpSpPr/>
        <p:nvPr/>
      </p:nvGrpSpPr>
      <p:grpSpPr>
        <a:xfrm rot="0">
          <a:off x="0" y="0"/>
          <a:ext cx="0" cy="0"/>
          <a:chOff x="0" y="0"/>
          <a:chExt cx="0" cy="0"/>
        </a:xfrm>
      </p:grpSpPr>
      <p:sp>
        <p:nvSpPr>
          <p:cNvPr id="104978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87" name=""/>
          <p:cNvSpPr/>
          <p:nvPr>
            <p:ph type="sldImg" sz="full" idx="0"/>
          </p:nvPr>
        </p:nvSpPr>
        <p:spPr>
          <a:xfrm rot="0">
            <a:off x="1143000" y="685800"/>
            <a:ext cx="4572000" cy="3429000"/>
          </a:xfrm>
          <a:prstGeom prst="rect"/>
        </p:spPr>
        <p:txBody>
          <a:bodyPr anchor="ctr" bIns="45720" lIns="91440" rIns="91440" tIns="45720" vert="horz"/>
          <a:p/>
        </p:txBody>
      </p:sp>
      <p:sp>
        <p:nvSpPr>
          <p:cNvPr id="104978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514" name=""/>
        <p:cNvGrpSpPr/>
        <p:nvPr/>
      </p:nvGrpSpPr>
      <p:grpSpPr>
        <a:xfrm rot="0">
          <a:off x="0" y="0"/>
          <a:ext cx="0" cy="0"/>
          <a:chOff x="0" y="0"/>
          <a:chExt cx="0" cy="0"/>
        </a:xfrm>
      </p:grpSpPr>
      <p:sp>
        <p:nvSpPr>
          <p:cNvPr id="104979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792" name=""/>
          <p:cNvSpPr/>
          <p:nvPr>
            <p:ph type="sldImg" sz="full" idx="0"/>
          </p:nvPr>
        </p:nvSpPr>
        <p:spPr>
          <a:xfrm rot="0">
            <a:off x="1143000" y="685800"/>
            <a:ext cx="4572000" cy="3429000"/>
          </a:xfrm>
          <a:prstGeom prst="rect"/>
        </p:spPr>
        <p:txBody>
          <a:bodyPr anchor="ctr" bIns="45720" lIns="91440" rIns="91440" tIns="45720" vert="horz"/>
          <a:p/>
        </p:txBody>
      </p:sp>
      <p:sp>
        <p:nvSpPr>
          <p:cNvPr id="104979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517" name=""/>
        <p:cNvGrpSpPr/>
        <p:nvPr/>
      </p:nvGrpSpPr>
      <p:grpSpPr>
        <a:xfrm rot="0">
          <a:off x="0" y="0"/>
          <a:ext cx="0" cy="0"/>
          <a:chOff x="0" y="0"/>
          <a:chExt cx="0" cy="0"/>
        </a:xfrm>
      </p:grpSpPr>
      <p:sp>
        <p:nvSpPr>
          <p:cNvPr id="104979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00" name=""/>
          <p:cNvSpPr/>
          <p:nvPr>
            <p:ph type="sldImg" sz="full" idx="0"/>
          </p:nvPr>
        </p:nvSpPr>
        <p:spPr>
          <a:xfrm rot="0">
            <a:off x="1143000" y="685800"/>
            <a:ext cx="4572000" cy="3429000"/>
          </a:xfrm>
          <a:prstGeom prst="rect"/>
        </p:spPr>
        <p:txBody>
          <a:bodyPr anchor="ctr" bIns="45720" lIns="91440" rIns="91440" tIns="45720" vert="horz"/>
          <a:p/>
        </p:txBody>
      </p:sp>
      <p:sp>
        <p:nvSpPr>
          <p:cNvPr id="104980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524" name=""/>
        <p:cNvGrpSpPr/>
        <p:nvPr/>
      </p:nvGrpSpPr>
      <p:grpSpPr>
        <a:xfrm rot="0">
          <a:off x="0" y="0"/>
          <a:ext cx="0" cy="0"/>
          <a:chOff x="0" y="0"/>
          <a:chExt cx="0" cy="0"/>
        </a:xfrm>
      </p:grpSpPr>
      <p:sp>
        <p:nvSpPr>
          <p:cNvPr id="1049809"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10" name=""/>
          <p:cNvSpPr/>
          <p:nvPr>
            <p:ph type="sldImg" sz="full" idx="0"/>
          </p:nvPr>
        </p:nvSpPr>
        <p:spPr>
          <a:xfrm rot="0">
            <a:off x="1143000" y="685800"/>
            <a:ext cx="4572000" cy="3429000"/>
          </a:xfrm>
          <a:prstGeom prst="rect"/>
        </p:spPr>
        <p:txBody>
          <a:bodyPr anchor="ctr" bIns="45720" lIns="91440" rIns="91440" tIns="45720" vert="horz"/>
          <a:p/>
        </p:txBody>
      </p:sp>
      <p:sp>
        <p:nvSpPr>
          <p:cNvPr id="104981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528" name=""/>
        <p:cNvGrpSpPr/>
        <p:nvPr/>
      </p:nvGrpSpPr>
      <p:grpSpPr>
        <a:xfrm rot="0">
          <a:off x="0" y="0"/>
          <a:ext cx="0" cy="0"/>
          <a:chOff x="0" y="0"/>
          <a:chExt cx="0" cy="0"/>
        </a:xfrm>
      </p:grpSpPr>
      <p:sp>
        <p:nvSpPr>
          <p:cNvPr id="104982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24" name=""/>
          <p:cNvSpPr/>
          <p:nvPr>
            <p:ph type="sldImg" sz="full" idx="0"/>
          </p:nvPr>
        </p:nvSpPr>
        <p:spPr>
          <a:xfrm rot="0">
            <a:off x="1143000" y="685800"/>
            <a:ext cx="4572000" cy="3429000"/>
          </a:xfrm>
          <a:prstGeom prst="rect"/>
        </p:spPr>
        <p:txBody>
          <a:bodyPr anchor="ctr" bIns="45720" lIns="91440" rIns="91440" tIns="45720" vert="horz"/>
          <a:p/>
        </p:txBody>
      </p:sp>
      <p:sp>
        <p:nvSpPr>
          <p:cNvPr id="1049825"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87" name=""/>
        <p:cNvGrpSpPr/>
        <p:nvPr/>
      </p:nvGrpSpPr>
      <p:grpSpPr>
        <a:xfrm rot="0">
          <a:off x="0" y="0"/>
          <a:ext cx="0" cy="0"/>
          <a:chOff x="0" y="0"/>
          <a:chExt cx="0" cy="0"/>
        </a:xfrm>
      </p:grpSpPr>
      <p:sp>
        <p:nvSpPr>
          <p:cNvPr id="104896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967" name=""/>
          <p:cNvSpPr/>
          <p:nvPr>
            <p:ph type="sldImg" sz="full" idx="0"/>
          </p:nvPr>
        </p:nvSpPr>
        <p:spPr>
          <a:xfrm rot="0">
            <a:off x="1143000" y="685800"/>
            <a:ext cx="4572000" cy="3429000"/>
          </a:xfrm>
          <a:prstGeom prst="rect"/>
        </p:spPr>
        <p:txBody>
          <a:bodyPr anchor="ctr" bIns="45720" lIns="91440" rIns="91440" tIns="45720" vert="horz"/>
          <a:p/>
        </p:txBody>
      </p:sp>
      <p:sp>
        <p:nvSpPr>
          <p:cNvPr id="104896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541" name=""/>
        <p:cNvGrpSpPr/>
        <p:nvPr/>
      </p:nvGrpSpPr>
      <p:grpSpPr>
        <a:xfrm rot="0">
          <a:off x="0" y="0"/>
          <a:ext cx="0" cy="0"/>
          <a:chOff x="0" y="0"/>
          <a:chExt cx="0" cy="0"/>
        </a:xfrm>
      </p:grpSpPr>
      <p:sp>
        <p:nvSpPr>
          <p:cNvPr id="1049858"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59" name=""/>
          <p:cNvSpPr/>
          <p:nvPr>
            <p:ph type="sldImg" sz="full" idx="0"/>
          </p:nvPr>
        </p:nvSpPr>
        <p:spPr>
          <a:xfrm rot="0">
            <a:off x="1143000" y="685800"/>
            <a:ext cx="4572000" cy="3429000"/>
          </a:xfrm>
          <a:prstGeom prst="rect"/>
        </p:spPr>
        <p:txBody>
          <a:bodyPr anchor="ctr" bIns="45720" lIns="91440" rIns="91440" tIns="45720" vert="horz"/>
          <a:p/>
        </p:txBody>
      </p:sp>
      <p:sp>
        <p:nvSpPr>
          <p:cNvPr id="1049860"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544" name=""/>
        <p:cNvGrpSpPr/>
        <p:nvPr/>
      </p:nvGrpSpPr>
      <p:grpSpPr>
        <a:xfrm rot="0">
          <a:off x="0" y="0"/>
          <a:ext cx="0" cy="0"/>
          <a:chOff x="0" y="0"/>
          <a:chExt cx="0" cy="0"/>
        </a:xfrm>
      </p:grpSpPr>
      <p:sp>
        <p:nvSpPr>
          <p:cNvPr id="104987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72" name=""/>
          <p:cNvSpPr/>
          <p:nvPr>
            <p:ph type="sldImg" sz="full" idx="0"/>
          </p:nvPr>
        </p:nvSpPr>
        <p:spPr>
          <a:xfrm rot="0">
            <a:off x="1143000" y="685800"/>
            <a:ext cx="4572000" cy="3429000"/>
          </a:xfrm>
          <a:prstGeom prst="rect"/>
        </p:spPr>
        <p:txBody>
          <a:bodyPr anchor="ctr" bIns="45720" lIns="91440" rIns="91440" tIns="45720" vert="horz"/>
          <a:p/>
        </p:txBody>
      </p:sp>
      <p:sp>
        <p:nvSpPr>
          <p:cNvPr id="104987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547" name=""/>
        <p:cNvGrpSpPr/>
        <p:nvPr/>
      </p:nvGrpSpPr>
      <p:grpSpPr>
        <a:xfrm rot="0">
          <a:off x="0" y="0"/>
          <a:ext cx="0" cy="0"/>
          <a:chOff x="0" y="0"/>
          <a:chExt cx="0" cy="0"/>
        </a:xfrm>
      </p:grpSpPr>
      <p:sp>
        <p:nvSpPr>
          <p:cNvPr id="1049883"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84" name=""/>
          <p:cNvSpPr/>
          <p:nvPr>
            <p:ph type="sldImg" sz="full" idx="0"/>
          </p:nvPr>
        </p:nvSpPr>
        <p:spPr>
          <a:xfrm rot="0">
            <a:off x="1143000" y="685800"/>
            <a:ext cx="4572000" cy="3429000"/>
          </a:xfrm>
          <a:prstGeom prst="rect"/>
        </p:spPr>
        <p:txBody>
          <a:bodyPr anchor="ctr" bIns="45720" lIns="91440" rIns="91440" tIns="45720" vert="horz"/>
          <a:p/>
        </p:txBody>
      </p:sp>
      <p:sp>
        <p:nvSpPr>
          <p:cNvPr id="1049885"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551" name=""/>
        <p:cNvGrpSpPr/>
        <p:nvPr/>
      </p:nvGrpSpPr>
      <p:grpSpPr>
        <a:xfrm rot="0">
          <a:off x="0" y="0"/>
          <a:ext cx="0" cy="0"/>
          <a:chOff x="0" y="0"/>
          <a:chExt cx="0" cy="0"/>
        </a:xfrm>
      </p:grpSpPr>
      <p:sp>
        <p:nvSpPr>
          <p:cNvPr id="104989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898" name=""/>
          <p:cNvSpPr/>
          <p:nvPr>
            <p:ph type="sldImg" sz="full" idx="0"/>
          </p:nvPr>
        </p:nvSpPr>
        <p:spPr>
          <a:xfrm rot="0">
            <a:off x="1143000" y="685800"/>
            <a:ext cx="4572000" cy="3429000"/>
          </a:xfrm>
          <a:prstGeom prst="rect"/>
        </p:spPr>
        <p:txBody>
          <a:bodyPr anchor="ctr" bIns="45720" lIns="91440" rIns="91440" tIns="45720" vert="horz"/>
          <a:p/>
        </p:txBody>
      </p:sp>
      <p:sp>
        <p:nvSpPr>
          <p:cNvPr id="1049899"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273" name=""/>
        <p:cNvGrpSpPr/>
        <p:nvPr/>
      </p:nvGrpSpPr>
      <p:grpSpPr>
        <a:xfrm rot="0">
          <a:off x="0" y="0"/>
          <a:ext cx="0" cy="0"/>
          <a:chOff x="0" y="0"/>
          <a:chExt cx="0" cy="0"/>
        </a:xfrm>
      </p:grpSpPr>
      <p:sp>
        <p:nvSpPr>
          <p:cNvPr id="1048923" name=""/>
          <p:cNvSpPr/>
          <p:nvPr>
            <p:ph type="sldImg" sz="full" idx="0"/>
          </p:nvPr>
        </p:nvSpPr>
        <p:spPr>
          <a:xfrm rot="0">
            <a:off x="1143000" y="685800"/>
            <a:ext cx="4572000" cy="3429000"/>
          </a:xfrm>
          <a:prstGeom prst="rect"/>
        </p:spPr>
        <p:txBody>
          <a:bodyPr anchor="ctr" bIns="45720" lIns="91440" rIns="91440" tIns="45720" vert="horz"/>
          <a:p/>
        </p:txBody>
      </p:sp>
      <p:sp>
        <p:nvSpPr>
          <p:cNvPr id="104892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892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266" name=""/>
        <p:cNvGrpSpPr/>
        <p:nvPr/>
      </p:nvGrpSpPr>
      <p:grpSpPr>
        <a:xfrm rot="0">
          <a:off x="0" y="0"/>
          <a:ext cx="0" cy="0"/>
          <a:chOff x="0" y="0"/>
          <a:chExt cx="0" cy="0"/>
        </a:xfrm>
      </p:grpSpPr>
      <p:sp>
        <p:nvSpPr>
          <p:cNvPr id="1048910" name=""/>
          <p:cNvSpPr/>
          <p:nvPr>
            <p:ph type="sldImg" sz="full" idx="0"/>
          </p:nvPr>
        </p:nvSpPr>
        <p:spPr>
          <a:xfrm rot="0">
            <a:off x="1143000" y="685800"/>
            <a:ext cx="4572000" cy="3429000"/>
          </a:xfrm>
          <a:prstGeom prst="rect"/>
        </p:spPr>
        <p:txBody>
          <a:bodyPr anchor="ctr" bIns="45720" lIns="91440" rIns="91440" tIns="45720" vert="horz"/>
          <a:p/>
        </p:txBody>
      </p:sp>
      <p:sp>
        <p:nvSpPr>
          <p:cNvPr id="1048911"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8912"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270" name=""/>
        <p:cNvGrpSpPr/>
        <p:nvPr/>
      </p:nvGrpSpPr>
      <p:grpSpPr>
        <a:xfrm rot="0">
          <a:off x="0" y="0"/>
          <a:ext cx="0" cy="0"/>
          <a:chOff x="0" y="0"/>
          <a:chExt cx="0" cy="0"/>
        </a:xfrm>
      </p:grpSpPr>
      <p:sp>
        <p:nvSpPr>
          <p:cNvPr id="1048918" name=""/>
          <p:cNvSpPr/>
          <p:nvPr>
            <p:ph type="sldImg" sz="full" idx="0"/>
          </p:nvPr>
        </p:nvSpPr>
        <p:spPr>
          <a:xfrm rot="0">
            <a:off x="1143000" y="685800"/>
            <a:ext cx="4572000" cy="3429000"/>
          </a:xfrm>
          <a:prstGeom prst="rect"/>
        </p:spPr>
        <p:txBody>
          <a:bodyPr anchor="ctr" bIns="45720" lIns="91440" rIns="91440" tIns="45720" vert="horz"/>
          <a:p/>
        </p:txBody>
      </p:sp>
      <p:sp>
        <p:nvSpPr>
          <p:cNvPr id="1048919"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892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276" name=""/>
        <p:cNvGrpSpPr/>
        <p:nvPr/>
      </p:nvGrpSpPr>
      <p:grpSpPr>
        <a:xfrm rot="0">
          <a:off x="0" y="0"/>
          <a:ext cx="0" cy="0"/>
          <a:chOff x="0" y="0"/>
          <a:chExt cx="0" cy="0"/>
        </a:xfrm>
      </p:grpSpPr>
      <p:sp>
        <p:nvSpPr>
          <p:cNvPr id="1048932" name=""/>
          <p:cNvSpPr/>
          <p:nvPr>
            <p:ph type="sldImg" sz="full" idx="0"/>
          </p:nvPr>
        </p:nvSpPr>
        <p:spPr>
          <a:xfrm rot="0">
            <a:off x="1143000" y="685800"/>
            <a:ext cx="4572000" cy="3429000"/>
          </a:xfrm>
          <a:prstGeom prst="rect"/>
        </p:spPr>
        <p:txBody>
          <a:bodyPr anchor="ctr" bIns="45720" lIns="91440" rIns="91440" tIns="45720" vert="horz"/>
          <a:p/>
        </p:txBody>
      </p:sp>
      <p:sp>
        <p:nvSpPr>
          <p:cNvPr id="1048933"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
        <p:nvSpPr>
          <p:cNvPr id="1048934"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372" name=""/>
        <p:cNvGrpSpPr/>
        <p:nvPr/>
      </p:nvGrpSpPr>
      <p:grpSpPr>
        <a:xfrm rot="0">
          <a:off x="0" y="0"/>
          <a:ext cx="0" cy="0"/>
          <a:chOff x="0" y="0"/>
          <a:chExt cx="0" cy="0"/>
        </a:xfrm>
      </p:grpSpPr>
      <p:sp>
        <p:nvSpPr>
          <p:cNvPr id="1049246"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zh-CN">
                <a:ea typeface="Arial" pitchFamily="34" charset="0"/>
              </a:rPr>
              <a:pPr algn="r" eaLnBrk="1" hangingPunct="1" latinLnBrk="1" lvl="0"/>
            </a:fld>
            <a:endParaRPr altLang="en-US" sz="1200" lang="zh-CN">
              <a:ea typeface="Arial" pitchFamily="34" charset="0"/>
            </a:endParaRPr>
          </a:p>
        </p:txBody>
      </p:sp>
      <p:sp>
        <p:nvSpPr>
          <p:cNvPr id="1049247" name=""/>
          <p:cNvSpPr/>
          <p:nvPr>
            <p:ph type="sldImg" sz="full" idx="0"/>
          </p:nvPr>
        </p:nvSpPr>
        <p:spPr>
          <a:xfrm rot="0">
            <a:off x="1143000" y="685800"/>
            <a:ext cx="4572000" cy="3429000"/>
          </a:xfrm>
          <a:prstGeom prst="rect"/>
        </p:spPr>
        <p:txBody>
          <a:bodyPr anchor="ctr" bIns="48331" lIns="96661" rIns="96661" tIns="48331" vert="horz"/>
          <a:p/>
        </p:txBody>
      </p:sp>
      <p:sp>
        <p:nvSpPr>
          <p:cNvPr id="1049248"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endParaRPr altLang="en-US"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583" name=""/>
        <p:cNvGrpSpPr/>
        <p:nvPr/>
      </p:nvGrpSpPr>
      <p:grpSpPr>
        <a:xfrm rot="0">
          <a:off x="0" y="0"/>
          <a:ext cx="0" cy="0"/>
          <a:chOff x="0" y="0"/>
          <a:chExt cx="0" cy="0"/>
        </a:xfrm>
      </p:grpSpPr>
      <p:sp>
        <p:nvSpPr>
          <p:cNvPr id="1050013" name=""/>
          <p:cNvSpPr/>
          <p:nvPr>
            <p:ph type="sldImg" sz="full" idx="0"/>
          </p:nvPr>
        </p:nvSpPr>
        <p:spPr>
          <a:xfrm rot="0">
            <a:off x="1143000" y="685800"/>
            <a:ext cx="4572000" cy="3429000"/>
          </a:xfrm>
          <a:prstGeom prst="rect"/>
        </p:spPr>
        <p:txBody>
          <a:bodyPr anchor="ctr" bIns="45720" lIns="91440" rIns="91440" tIns="45720" vert="horz"/>
          <a:p/>
        </p:txBody>
      </p:sp>
      <p:sp>
        <p:nvSpPr>
          <p:cNvPr id="1050014" name=""/>
          <p:cNvSpPr/>
          <p:nvPr>
            <p:ph type="body" sz="full" idx="1"/>
          </p:nvPr>
        </p:nvSpPr>
        <p:spPr>
          <a:xfrm rot="0">
            <a:off x="685800" y="4343400"/>
            <a:ext cx="5486400" cy="4114800"/>
          </a:xfrm>
          <a:prstGeom prst="rect"/>
          <a:noFill/>
        </p:spPr>
        <p:txBody>
          <a:bodyPr anchor="t" bIns="45720" lIns="91440" rIns="91440" tIns="45720" vert="horz"/>
          <a:p>
            <a:pPr algn="just" eaLnBrk="1" hangingPunct="1" latinLnBrk="1" lvl="0"/>
            <a:r>
              <a:rPr altLang="en-US" i="1" lang="en-US">
                <a:latin typeface="Georgia" pitchFamily="18" charset="0"/>
              </a:rPr>
              <a:t>Optical fibers, which form a passage way for transmitting optical signals, are designed in different ways to meet different requirements. </a:t>
            </a:r>
          </a:p>
          <a:p>
            <a:pPr algn="just" eaLnBrk="1" hangingPunct="1" latinLnBrk="1" lvl="0"/>
            <a:r>
              <a:rPr altLang="en-US" i="1" lang="en-US">
                <a:latin typeface="Georgia" pitchFamily="18" charset="0"/>
              </a:rPr>
              <a:t>	</a:t>
            </a:r>
          </a:p>
          <a:p>
            <a:pPr eaLnBrk="1" hangingPunct="1" latinLnBrk="1" lvl="0"/>
            <a:endParaRPr altLang="en-US" lang="en-US"/>
          </a:p>
        </p:txBody>
      </p:sp>
      <p:sp>
        <p:nvSpPr>
          <p:cNvPr id="105001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92" name=""/>
        <p:cNvGrpSpPr/>
        <p:nvPr/>
      </p:nvGrpSpPr>
      <p:grpSpPr>
        <a:xfrm rot="0">
          <a:off x="0" y="0"/>
          <a:ext cx="0" cy="0"/>
          <a:chOff x="0" y="0"/>
          <a:chExt cx="0" cy="0"/>
        </a:xfrm>
      </p:grpSpPr>
      <p:sp>
        <p:nvSpPr>
          <p:cNvPr id="104899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8991" name=""/>
          <p:cNvSpPr/>
          <p:nvPr>
            <p:ph type="sldImg" sz="full" idx="0"/>
          </p:nvPr>
        </p:nvSpPr>
        <p:spPr>
          <a:xfrm rot="0">
            <a:off x="1143000" y="685800"/>
            <a:ext cx="4572000" cy="3429000"/>
          </a:xfrm>
          <a:prstGeom prst="rect"/>
        </p:spPr>
        <p:txBody>
          <a:bodyPr anchor="ctr" bIns="45720" lIns="91440" rIns="91440" tIns="45720" vert="horz"/>
          <a:p/>
        </p:txBody>
      </p:sp>
      <p:sp>
        <p:nvSpPr>
          <p:cNvPr id="1048992"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608" name=""/>
        <p:cNvGrpSpPr/>
        <p:nvPr/>
      </p:nvGrpSpPr>
      <p:grpSpPr>
        <a:xfrm>
          <a:off x="0" y="0"/>
          <a:ext cx="0" cy="0"/>
          <a:chOff x="0" y="0"/>
          <a:chExt cx="0" cy="0"/>
        </a:xfrm>
      </p:grpSpPr>
      <p:sp>
        <p:nvSpPr>
          <p:cNvPr id="1050074" name=""/>
          <p:cNvSpPr>
            <a:spLocks noGrp="1"/>
          </p:cNvSpPr>
          <p:nvPr>
            <p:ph type="body"/>
          </p:nvPr>
        </p:nvSpPr>
        <p:spPr/>
        <p:txBody>
          <a:bodyPr/>
          <a:p>
            <a:r>
              <a:rPr altLang="en-US" lang="zh-CN"/>
              <a:t>Theta is i</a:t>
            </a:r>
            <a:endParaRPr altLang="en-US" 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589" name=""/>
        <p:cNvGrpSpPr/>
        <p:nvPr/>
      </p:nvGrpSpPr>
      <p:grpSpPr>
        <a:xfrm rot="0">
          <a:off x="0" y="0"/>
          <a:ext cx="0" cy="0"/>
          <a:chOff x="0" y="0"/>
          <a:chExt cx="0" cy="0"/>
        </a:xfrm>
      </p:grpSpPr>
      <p:sp>
        <p:nvSpPr>
          <p:cNvPr id="1050028" name=""/>
          <p:cNvSpPr/>
          <p:nvPr>
            <p:ph type="sldImg" sz="full" idx="0"/>
          </p:nvPr>
        </p:nvSpPr>
        <p:spPr>
          <a:xfrm rot="0">
            <a:off x="1143000" y="685800"/>
            <a:ext cx="4572000" cy="3429000"/>
          </a:xfrm>
          <a:prstGeom prst="rect"/>
        </p:spPr>
        <p:txBody>
          <a:bodyPr anchor="ctr" bIns="45720" lIns="91440" rIns="91440" tIns="45720" vert="horz"/>
          <a:p/>
        </p:txBody>
      </p:sp>
      <p:sp>
        <p:nvSpPr>
          <p:cNvPr id="1050029"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
        <p:nvSpPr>
          <p:cNvPr id="1050030"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zh-CN">
                <a:ea typeface="Arial" pitchFamily="34" charset="0"/>
              </a:rPr>
              <a:pPr algn="r" eaLnBrk="1" hangingPunct="1" latinLnBrk="1" lvl="0"/>
            </a:fld>
            <a:endParaRPr altLang="en-US" sz="1200" lang="zh-CN">
              <a:ea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594" name=""/>
        <p:cNvGrpSpPr/>
        <p:nvPr/>
      </p:nvGrpSpPr>
      <p:grpSpPr>
        <a:xfrm rot="0">
          <a:off x="0" y="0"/>
          <a:ext cx="0" cy="0"/>
          <a:chOff x="0" y="0"/>
          <a:chExt cx="0" cy="0"/>
        </a:xfrm>
      </p:grpSpPr>
      <p:sp>
        <p:nvSpPr>
          <p:cNvPr id="1050039" name=""/>
          <p:cNvSpPr/>
          <p:nvPr>
            <p:ph type="sldImg" sz="full" idx="0"/>
          </p:nvPr>
        </p:nvSpPr>
        <p:spPr>
          <a:xfrm rot="0">
            <a:off x="1143000" y="685800"/>
            <a:ext cx="4572000" cy="3429000"/>
          </a:xfrm>
          <a:prstGeom prst="rect"/>
        </p:spPr>
        <p:txBody>
          <a:bodyPr anchor="ctr" bIns="45720" lIns="91440" rIns="91440" tIns="45720" vert="horz"/>
          <a:p/>
        </p:txBody>
      </p:sp>
      <p:sp>
        <p:nvSpPr>
          <p:cNvPr id="1050040" name=""/>
          <p:cNvSpPr/>
          <p:nvPr>
            <p:ph type="body" sz="full" idx="1"/>
          </p:nvPr>
        </p:nvSpPr>
        <p:spPr>
          <a:xfrm rot="0">
            <a:off x="685800" y="4343400"/>
            <a:ext cx="5486400" cy="4114800"/>
          </a:xfrm>
          <a:prstGeom prst="rect"/>
          <a:noFill/>
        </p:spPr>
        <p:txBody>
          <a:bodyPr anchor="t" bIns="45720" lIns="91440" rIns="91440" tIns="45720" vert="horz"/>
          <a:p>
            <a:pPr algn="just" eaLnBrk="1" hangingPunct="1" latinLnBrk="1" lvl="0"/>
            <a:r>
              <a:rPr altLang="en-US" lang="en-US">
                <a:latin typeface="Georgia" pitchFamily="18" charset="0"/>
              </a:rPr>
              <a:t>The reduction in amplitude (or power) and intensity of a signal as it is guided through an optical fibre is called attenuation. </a:t>
            </a:r>
          </a:p>
          <a:p>
            <a:pPr algn="just" eaLnBrk="1" hangingPunct="1" latinLnBrk="1" lvl="0"/>
            <a:r>
              <a:rPr altLang="en-US" lang="en-US">
                <a:latin typeface="Georgia" pitchFamily="18" charset="0"/>
              </a:rPr>
              <a:t>A fibre with a lower attenuation will allow more power to reach a receiver than with a higher attenuation. The loss of optical power and decrease in signal strength along a fibre are due to the absorption of light energy by the material of the fibre, scattering of light due to impurities and imperfections present in the fibre material. Loss of  energy also occurs due to small bumps or variation in the surface of the core.</a:t>
            </a:r>
          </a:p>
          <a:p>
            <a:pPr algn="just" eaLnBrk="1" hangingPunct="1" latinLnBrk="1" lvl="0"/>
            <a:r>
              <a:rPr altLang="en-US" lang="en-US">
                <a:latin typeface="Georgia" pitchFamily="18" charset="0"/>
              </a:rPr>
              <a:t>Additional channel losses are: bending losses, connector loss, splice loss, loss at terminals etc. All these phenomena contribute to the degradation of the fibre transmission.</a:t>
            </a:r>
          </a:p>
          <a:p>
            <a:pPr eaLnBrk="1" hangingPunct="1" latinLnBrk="1" lvl="0"/>
            <a:endParaRPr altLang="en-US" lang="en-US"/>
          </a:p>
        </p:txBody>
      </p:sp>
      <p:sp>
        <p:nvSpPr>
          <p:cNvPr id="105004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597" name=""/>
        <p:cNvGrpSpPr/>
        <p:nvPr/>
      </p:nvGrpSpPr>
      <p:grpSpPr>
        <a:xfrm rot="0">
          <a:off x="0" y="0"/>
          <a:ext cx="0" cy="0"/>
          <a:chOff x="0" y="0"/>
          <a:chExt cx="0" cy="0"/>
        </a:xfrm>
      </p:grpSpPr>
      <p:sp>
        <p:nvSpPr>
          <p:cNvPr id="1050043" name=""/>
          <p:cNvSpPr/>
          <p:nvPr>
            <p:ph type="sldImg" sz="full" idx="0"/>
          </p:nvPr>
        </p:nvSpPr>
        <p:spPr>
          <a:xfrm rot="0">
            <a:off x="1143000" y="685800"/>
            <a:ext cx="4572000" cy="3429000"/>
          </a:xfrm>
          <a:prstGeom prst="rect"/>
        </p:spPr>
        <p:txBody>
          <a:bodyPr anchor="ctr" bIns="45720" lIns="91440" rIns="91440" tIns="45720" vert="horz"/>
          <a:p/>
        </p:txBody>
      </p:sp>
      <p:sp>
        <p:nvSpPr>
          <p:cNvPr id="1050044"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spcBef>
                <a:spcPct val="0"/>
              </a:spcBef>
            </a:pPr>
            <a:r>
              <a:rPr altLang="en-US" lang="en-US">
                <a:latin typeface="Georgia" pitchFamily="18" charset="0"/>
              </a:rPr>
              <a:t>Attenuation losses in optical fibers are generally measured in terms of the decibel (dB). A decibel (dB) is a unit used to express relative difference in signal strength. A decibel is expressed as the base 10 logarithm of the ratio of the power at output to the power at input. Due to attenuation, the power output </a:t>
            </a:r>
            <a:r>
              <a:rPr altLang="en-US" i="1" lang="en-US">
                <a:latin typeface="Georgia" pitchFamily="18" charset="0"/>
              </a:rPr>
              <a:t>(Pout) at the end of 1 km of optical fibre drops to some fraction (say k) of the input power  (Pin) , that is,</a:t>
            </a:r>
          </a:p>
          <a:p>
            <a:pPr eaLnBrk="1" hangingPunct="1" latinLnBrk="1" lvl="0"/>
            <a:endParaRPr altLang="en-US" lang="en-US"/>
          </a:p>
        </p:txBody>
      </p:sp>
      <p:sp>
        <p:nvSpPr>
          <p:cNvPr id="1050045"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95" name=""/>
        <p:cNvGrpSpPr/>
        <p:nvPr/>
      </p:nvGrpSpPr>
      <p:grpSpPr>
        <a:xfrm rot="0">
          <a:off x="0" y="0"/>
          <a:ext cx="0" cy="0"/>
          <a:chOff x="0" y="0"/>
          <a:chExt cx="0" cy="0"/>
        </a:xfrm>
      </p:grpSpPr>
      <p:sp>
        <p:nvSpPr>
          <p:cNvPr id="1048999" name=""/>
          <p:cNvSpPr/>
          <p:nvPr>
            <p:ph type="sldImg" sz="full" idx="0"/>
          </p:nvPr>
        </p:nvSpPr>
        <p:spPr>
          <a:xfrm rot="0">
            <a:off x="1143000" y="685800"/>
            <a:ext cx="4572000" cy="3429000"/>
          </a:xfrm>
          <a:prstGeom prst="rect"/>
        </p:spPr>
        <p:txBody>
          <a:bodyPr anchor="ctr" bIns="45720" lIns="91440" rIns="91440" tIns="45720" vert="horz"/>
          <a:p/>
        </p:txBody>
      </p:sp>
      <p:sp>
        <p:nvSpPr>
          <p:cNvPr id="1049000" name=""/>
          <p:cNvSpPr/>
          <p:nvPr>
            <p:ph type="body" sz="full" idx="1"/>
          </p:nvPr>
        </p:nvSpPr>
        <p:spPr>
          <a:xfrm rot="0">
            <a:off x="685800" y="4343400"/>
            <a:ext cx="5486400" cy="4114800"/>
          </a:xfrm>
          <a:prstGeom prst="rect"/>
          <a:noFill/>
        </p:spPr>
        <p:txBody>
          <a:bodyPr anchor="t" bIns="45720" lIns="91440" rIns="91440" tIns="45720" vert="horz"/>
          <a:p>
            <a:endParaRPr altLang="en-US" lang="en-US"/>
          </a:p>
        </p:txBody>
      </p:sp>
      <p:sp>
        <p:nvSpPr>
          <p:cNvPr id="1049001"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300" name=""/>
        <p:cNvGrpSpPr/>
        <p:nvPr/>
      </p:nvGrpSpPr>
      <p:grpSpPr>
        <a:xfrm rot="0">
          <a:off x="0" y="0"/>
          <a:ext cx="0" cy="0"/>
          <a:chOff x="0" y="0"/>
          <a:chExt cx="0" cy="0"/>
        </a:xfrm>
      </p:grpSpPr>
      <p:sp>
        <p:nvSpPr>
          <p:cNvPr id="1049037" name=""/>
          <p:cNvSpPr txBox="1"/>
          <p:nvPr/>
        </p:nvSpPr>
        <p:spPr>
          <a:xfrm rot="0">
            <a:off x="3884612" y="8685212"/>
            <a:ext cx="2971800" cy="457200"/>
          </a:xfrm>
          <a:prstGeom prst="rect"/>
          <a:noFill/>
          <a:ln>
            <a:noFill/>
          </a:ln>
        </p:spPr>
        <p:txBody>
          <a:bodyPr anchor="b" bIns="45720" lIns="91440" rIns="91440" tIns="45720" vert="horz"/>
          <a:p>
            <a:pPr algn="r" eaLnBrk="1" hangingPunct="1" latinLnBrk="1" lvl="0"/>
            <a:fld id="{566ABCEB-ACFC-4714-9973-3DA970169C29}" type="slidenum">
              <a:rPr altLang="en-US" sz="1200" lang="en-US"/>
              <a:pPr algn="r" eaLnBrk="1" hangingPunct="1" latinLnBrk="1" lvl="0"/>
            </a:fld>
            <a:endParaRPr altLang="en-US" sz="1200" lang="en-US"/>
          </a:p>
        </p:txBody>
      </p:sp>
      <p:sp>
        <p:nvSpPr>
          <p:cNvPr id="1049038" name=""/>
          <p:cNvSpPr/>
          <p:nvPr>
            <p:ph type="sldImg" sz="full" idx="0"/>
          </p:nvPr>
        </p:nvSpPr>
        <p:spPr>
          <a:xfrm rot="0">
            <a:off x="1143000" y="685800"/>
            <a:ext cx="4572000" cy="3429000"/>
          </a:xfrm>
          <a:prstGeom prst="rect"/>
        </p:spPr>
        <p:txBody>
          <a:bodyPr anchor="t" bIns="45720" lIns="91440" rIns="91440" tIns="45720" vert="horz"/>
          <a:p/>
        </p:txBody>
      </p:sp>
      <p:sp>
        <p:nvSpPr>
          <p:cNvPr id="1049039" name=""/>
          <p:cNvSpPr/>
          <p:nvPr>
            <p:ph type="body" sz="full" idx="1"/>
          </p:nvPr>
        </p:nvSpPr>
        <p:spPr>
          <a:xfrm rot="0">
            <a:off x="685800" y="4343400"/>
            <a:ext cx="5486400" cy="4114800"/>
          </a:xfrm>
          <a:prstGeom prst="rect"/>
          <a:noFill/>
        </p:spPr>
        <p:txBody>
          <a:bodyPr anchor="t" bIns="45720" lIns="91440" rIns="91440" tIns="45720" vert="horz"/>
          <a:p>
            <a:pPr eaLnBrk="1" hangingPunct="1" latinLnBrk="1" lvl="0"/>
            <a:endParaRPr altLang="en-US"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10" name=""/>
        <p:cNvGrpSpPr/>
        <p:nvPr/>
      </p:nvGrpSpPr>
      <p:grpSpPr>
        <a:xfrm>
          <a:off x="0" y="0"/>
          <a:ext cx="0" cy="0"/>
          <a:chOff x="0" y="0"/>
          <a:chExt cx="0" cy="0"/>
        </a:xfrm>
      </p:grpSpPr>
      <p:sp>
        <p:nvSpPr>
          <p:cNvPr id="1048642" name="Title 1"/>
          <p:cNvSpPr>
            <a:spLocks noGrp="1"/>
          </p:cNvSpPr>
          <p:nvPr>
            <p:ph type="ctrTitle"/>
          </p:nvPr>
        </p:nvSpPr>
        <p:spPr>
          <a:xfrm>
            <a:off x="685800" y="2130425"/>
            <a:ext cx="7772400" cy="1470025"/>
          </a:xfrm>
        </p:spPr>
        <p:txBody>
          <a:bodyPr/>
          <a:p>
            <a:r>
              <a:rPr lang="en-US" smtClean="0"/>
              <a:t>Click to edit Master title style</a:t>
            </a:r>
            <a:endParaRPr lang="en-IN"/>
          </a:p>
        </p:txBody>
      </p:sp>
      <p:sp>
        <p:nvSpPr>
          <p:cNvPr id="1048643" name="Subtitle 2"/>
          <p:cNvSpPr>
            <a:spLocks noGrp="1"/>
          </p:cNvSpPr>
          <p:nvPr>
            <p:ph type="subTitle" idx="1"/>
          </p:nvPr>
        </p:nvSpPr>
        <p:spPr>
          <a:xfrm>
            <a:off x="1371600" y="3886200"/>
            <a:ext cx="6400800" cy="1752600"/>
          </a:xfrm>
        </p:spPr>
        <p:txBody>
          <a:bodyPr/>
          <a:lstStyle>
            <a:lvl1pPr algn="ctr" indent="0" marL="0">
              <a:buNone/>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lang="en-US" smtClean="0"/>
              <a:t>Click to edit Master subtitle style</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02" name=""/>
        <p:cNvGrpSpPr/>
        <p:nvPr/>
      </p:nvGrpSpPr>
      <p:grpSpPr>
        <a:xfrm>
          <a:off x="0" y="0"/>
          <a:ext cx="0" cy="0"/>
          <a:chOff x="0" y="0"/>
          <a:chExt cx="0" cy="0"/>
        </a:xfrm>
      </p:grpSpPr>
      <p:sp>
        <p:nvSpPr>
          <p:cNvPr id="1050060" name="Title 1"/>
          <p:cNvSpPr>
            <a:spLocks noGrp="1"/>
          </p:cNvSpPr>
          <p:nvPr>
            <p:ph type="title"/>
          </p:nvPr>
        </p:nvSpPr>
        <p:spPr/>
        <p:txBody>
          <a:bodyPr/>
          <a:p>
            <a:r>
              <a:rPr lang="en-US" smtClean="0"/>
              <a:t>Click to edit Master title style</a:t>
            </a:r>
            <a:endParaRPr lang="en-IN"/>
          </a:p>
        </p:txBody>
      </p:sp>
      <p:sp>
        <p:nvSpPr>
          <p:cNvPr id="1050061"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03" name=""/>
        <p:cNvGrpSpPr/>
        <p:nvPr/>
      </p:nvGrpSpPr>
      <p:grpSpPr>
        <a:xfrm>
          <a:off x="0" y="0"/>
          <a:ext cx="0" cy="0"/>
          <a:chOff x="0" y="0"/>
          <a:chExt cx="0" cy="0"/>
        </a:xfrm>
      </p:grpSpPr>
      <p:sp>
        <p:nvSpPr>
          <p:cNvPr id="1050062"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IN"/>
          </a:p>
        </p:txBody>
      </p:sp>
      <p:sp>
        <p:nvSpPr>
          <p:cNvPr id="1050063"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xAndObj">
  <p:cSld name="Title, Text, and Content">
    <p:spTree>
      <p:nvGrpSpPr>
        <p:cNvPr id="302" name=""/>
        <p:cNvGrpSpPr/>
        <p:nvPr/>
      </p:nvGrpSpPr>
      <p:grpSpPr>
        <a:xfrm>
          <a:off x="0" y="0"/>
          <a:ext cx="0" cy="0"/>
          <a:chOff x="0" y="0"/>
          <a:chExt cx="0" cy="0"/>
        </a:xfrm>
      </p:grpSpPr>
      <p:sp>
        <p:nvSpPr>
          <p:cNvPr id="1049041" name="Title 1"/>
          <p:cNvSpPr>
            <a:spLocks noGrp="1"/>
          </p:cNvSpPr>
          <p:nvPr>
            <p:ph type="title"/>
          </p:nvPr>
        </p:nvSpPr>
        <p:spPr>
          <a:xfrm>
            <a:off x="457200" y="274638"/>
            <a:ext cx="8229600" cy="1143000"/>
          </a:xfrm>
        </p:spPr>
        <p:txBody>
          <a:bodyPr/>
          <a:p>
            <a:r>
              <a:rPr lang="en-US" smtClean="0"/>
              <a:t>Click to edit Master title style</a:t>
            </a:r>
            <a:endParaRPr lang="en-IN"/>
          </a:p>
        </p:txBody>
      </p:sp>
      <p:sp>
        <p:nvSpPr>
          <p:cNvPr id="1049042"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9043" name="Content Placeholder 3"/>
          <p:cNvSpPr>
            <a:spLocks noGrp="1"/>
          </p:cNvSpPr>
          <p:nvPr>
            <p:ph sz="half" idx="2"/>
          </p:nvPr>
        </p:nvSpPr>
        <p:spPr>
          <a:xfrm>
            <a:off x="4648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txAndTwoObj">
  <p:cSld name="Title, Text, and 2 Content">
    <p:spTree>
      <p:nvGrpSpPr>
        <p:cNvPr id="200" name=""/>
        <p:cNvGrpSpPr/>
        <p:nvPr/>
      </p:nvGrpSpPr>
      <p:grpSpPr>
        <a:xfrm>
          <a:off x="0" y="0"/>
          <a:ext cx="0" cy="0"/>
          <a:chOff x="0" y="0"/>
          <a:chExt cx="0" cy="0"/>
        </a:xfrm>
      </p:grpSpPr>
      <p:sp>
        <p:nvSpPr>
          <p:cNvPr id="1048620" name="Title 1"/>
          <p:cNvSpPr>
            <a:spLocks noGrp="1"/>
          </p:cNvSpPr>
          <p:nvPr>
            <p:ph type="title"/>
          </p:nvPr>
        </p:nvSpPr>
        <p:spPr>
          <a:xfrm>
            <a:off x="457200" y="274638"/>
            <a:ext cx="8229600" cy="1143000"/>
          </a:xfrm>
        </p:spPr>
        <p:txBody>
          <a:bodyPr/>
          <a:p>
            <a:r>
              <a:rPr lang="en-US" smtClean="0"/>
              <a:t>Click to edit Master title style</a:t>
            </a:r>
            <a:endParaRPr lang="en-IN"/>
          </a:p>
        </p:txBody>
      </p:sp>
      <p:sp>
        <p:nvSpPr>
          <p:cNvPr id="1048621"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622" name="Content Placeholder 3"/>
          <p:cNvSpPr>
            <a:spLocks noGrp="1"/>
          </p:cNvSpPr>
          <p:nvPr>
            <p:ph sz="quarter" idx="2"/>
          </p:nvPr>
        </p:nvSpPr>
        <p:spPr>
          <a:xfrm>
            <a:off x="4648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623" name="Content Placeholder 4"/>
          <p:cNvSpPr>
            <a:spLocks noGrp="1"/>
          </p:cNvSpPr>
          <p:nvPr>
            <p:ph sz="quarter" idx="3"/>
          </p:nvPr>
        </p:nvSpPr>
        <p:spPr>
          <a:xfrm>
            <a:off x="4648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15" name=""/>
        <p:cNvGrpSpPr/>
        <p:nvPr/>
      </p:nvGrpSpPr>
      <p:grpSpPr>
        <a:xfrm rot="0">
          <a:off x="0" y="0"/>
          <a:ext cx="0" cy="0"/>
          <a:chOff x="0" y="0"/>
          <a:chExt cx="0" cy="0"/>
        </a:xfrm>
      </p:grpSpPr>
      <p:sp>
        <p:nvSpPr>
          <p:cNvPr id="1048655"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656"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
        <p:nvSpPr>
          <p:cNvPr id="1048657"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661" name="Content Placeholder 4"/>
          <p:cNvSpPr>
            <a:spLocks noGrp="1"/>
          </p:cNvSpPr>
          <p:nvPr>
            <p:ph sz="quarter" idx="3"/>
          </p:nvPr>
        </p:nvSpPr>
        <p:spPr>
          <a:xfrm>
            <a:off x="4648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0" name="Content Placeholder 3"/>
          <p:cNvSpPr>
            <a:spLocks noGrp="1"/>
          </p:cNvSpPr>
          <p:nvPr>
            <p:ph sz="quarter" idx="2"/>
          </p:nvPr>
        </p:nvSpPr>
        <p:spPr>
          <a:xfrm>
            <a:off x="4648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9" name="Content Placeholder 2"/>
          <p:cNvSpPr>
            <a:spLocks noGrp="1"/>
          </p:cNvSpPr>
          <p:nvPr>
            <p:ph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8" name="Title 1"/>
          <p:cNvSpPr>
            <a:spLocks noGrp="1"/>
          </p:cNvSpPr>
          <p:nvPr>
            <p:ph type="title"/>
          </p:nvPr>
        </p:nvSpPr>
        <p:spPr>
          <a:xfrm>
            <a:off x="457200" y="274638"/>
            <a:ext cx="8229600" cy="1143000"/>
          </a:xfrm>
        </p:spPr>
        <p:txBody>
          <a:bodyPr/>
          <a:p>
            <a:r>
              <a:rPr lang="en-US" smtClean="0"/>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212" name=""/>
        <p:cNvGrpSpPr/>
        <p:nvPr/>
      </p:nvGrpSpPr>
      <p:grpSpPr>
        <a:xfrm>
          <a:off x="0" y="0"/>
          <a:ext cx="0" cy="0"/>
          <a:chOff x="0" y="0"/>
          <a:chExt cx="0" cy="0"/>
        </a:xfrm>
      </p:grpSpPr>
      <p:sp>
        <p:nvSpPr>
          <p:cNvPr id="1048649" name="Content Placeholder 1"/>
          <p:cNvSpPr>
            <a:spLocks noGrp="1"/>
          </p:cNvSpPr>
          <p:nvPr>
            <p:ph/>
          </p:nvPr>
        </p:nvSpPr>
        <p:spPr>
          <a:xfrm>
            <a:off x="457200" y="274638"/>
            <a:ext cx="8229600" cy="585152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206" name=""/>
        <p:cNvGrpSpPr/>
        <p:nvPr/>
      </p:nvGrpSpPr>
      <p:grpSpPr>
        <a:xfrm>
          <a:off x="0" y="0"/>
          <a:ext cx="0" cy="0"/>
          <a:chOff x="0" y="0"/>
          <a:chExt cx="0" cy="0"/>
        </a:xfrm>
      </p:grpSpPr>
      <p:sp>
        <p:nvSpPr>
          <p:cNvPr id="1048631" name="Title 1"/>
          <p:cNvSpPr>
            <a:spLocks noGrp="1"/>
          </p:cNvSpPr>
          <p:nvPr>
            <p:ph type="title" sz="quarter"/>
          </p:nvPr>
        </p:nvSpPr>
        <p:spPr>
          <a:xfrm>
            <a:off x="457200" y="274638"/>
            <a:ext cx="8229600" cy="1143000"/>
          </a:xfrm>
        </p:spPr>
        <p:txBody>
          <a:bodyPr/>
          <a:p>
            <a:r>
              <a:rPr lang="en-US" smtClean="0"/>
              <a:t>Click to edit Master title style</a:t>
            </a:r>
            <a:endParaRPr lang="en-IN"/>
          </a:p>
        </p:txBody>
      </p:sp>
      <p:sp>
        <p:nvSpPr>
          <p:cNvPr id="1048632" name="Content Placeholder 2"/>
          <p:cNvSpPr>
            <a:spLocks noGrp="1"/>
          </p:cNvSpPr>
          <p:nvPr>
            <p:ph sz="quarter" idx="1"/>
          </p:nvPr>
        </p:nvSpPr>
        <p:spPr>
          <a:xfrm>
            <a:off x="457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633" name="Content Placeholder 3"/>
          <p:cNvSpPr>
            <a:spLocks noGrp="1"/>
          </p:cNvSpPr>
          <p:nvPr>
            <p:ph sz="quarter" idx="2"/>
          </p:nvPr>
        </p:nvSpPr>
        <p:spPr>
          <a:xfrm>
            <a:off x="4648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634" name="Content Placeholder 4"/>
          <p:cNvSpPr>
            <a:spLocks noGrp="1"/>
          </p:cNvSpPr>
          <p:nvPr>
            <p:ph sz="quarter" idx="3"/>
          </p:nvPr>
        </p:nvSpPr>
        <p:spPr>
          <a:xfrm>
            <a:off x="457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635" name="Content Placeholder 5"/>
          <p:cNvSpPr>
            <a:spLocks noGrp="1"/>
          </p:cNvSpPr>
          <p:nvPr>
            <p:ph sz="quarter" idx="4"/>
          </p:nvPr>
        </p:nvSpPr>
        <p:spPr>
          <a:xfrm>
            <a:off x="4648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12" name=""/>
        <p:cNvGrpSpPr/>
        <p:nvPr/>
      </p:nvGrpSpPr>
      <p:grpSpPr>
        <a:xfrm>
          <a:off x="0" y="0"/>
          <a:ext cx="0" cy="0"/>
          <a:chOff x="0" y="0"/>
          <a:chExt cx="0" cy="0"/>
        </a:xfrm>
      </p:grpSpPr>
      <p:sp>
        <p:nvSpPr>
          <p:cNvPr id="1048600" name="Title 1"/>
          <p:cNvSpPr>
            <a:spLocks noGrp="1"/>
          </p:cNvSpPr>
          <p:nvPr>
            <p:ph type="title"/>
          </p:nvPr>
        </p:nvSpPr>
        <p:spPr/>
        <p:txBody>
          <a:bodyPr/>
          <a:p>
            <a:r>
              <a:rPr lang="en-US" smtClean="0"/>
              <a:t>Click to edit Master title style</a:t>
            </a:r>
            <a:endParaRPr lang="en-IN"/>
          </a:p>
        </p:txBody>
      </p:sp>
      <p:sp>
        <p:nvSpPr>
          <p:cNvPr id="1048601"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11" name=""/>
        <p:cNvGrpSpPr/>
        <p:nvPr/>
      </p:nvGrpSpPr>
      <p:grpSpPr>
        <a:xfrm>
          <a:off x="0" y="0"/>
          <a:ext cx="0" cy="0"/>
          <a:chOff x="0" y="0"/>
          <a:chExt cx="0" cy="0"/>
        </a:xfrm>
      </p:grpSpPr>
      <p:sp>
        <p:nvSpPr>
          <p:cNvPr id="1049055"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IN"/>
          </a:p>
        </p:txBody>
      </p:sp>
      <p:sp>
        <p:nvSpPr>
          <p:cNvPr id="1049056"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24" name=""/>
        <p:cNvGrpSpPr/>
        <p:nvPr/>
      </p:nvGrpSpPr>
      <p:grpSpPr>
        <a:xfrm>
          <a:off x="0" y="0"/>
          <a:ext cx="0" cy="0"/>
          <a:chOff x="0" y="0"/>
          <a:chExt cx="0" cy="0"/>
        </a:xfrm>
      </p:grpSpPr>
      <p:sp>
        <p:nvSpPr>
          <p:cNvPr id="1049086" name="Title 1"/>
          <p:cNvSpPr>
            <a:spLocks noGrp="1"/>
          </p:cNvSpPr>
          <p:nvPr>
            <p:ph type="title"/>
          </p:nvPr>
        </p:nvSpPr>
        <p:spPr/>
        <p:txBody>
          <a:bodyPr/>
          <a:p>
            <a:r>
              <a:rPr lang="en-US" smtClean="0"/>
              <a:t>Click to edit Master title style</a:t>
            </a:r>
            <a:endParaRPr lang="en-IN"/>
          </a:p>
        </p:txBody>
      </p:sp>
      <p:sp>
        <p:nvSpPr>
          <p:cNvPr id="104908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908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99" name=""/>
        <p:cNvGrpSpPr/>
        <p:nvPr/>
      </p:nvGrpSpPr>
      <p:grpSpPr>
        <a:xfrm>
          <a:off x="0" y="0"/>
          <a:ext cx="0" cy="0"/>
          <a:chOff x="0" y="0"/>
          <a:chExt cx="0" cy="0"/>
        </a:xfrm>
      </p:grpSpPr>
      <p:sp>
        <p:nvSpPr>
          <p:cNvPr id="1050049" name="Title 1"/>
          <p:cNvSpPr>
            <a:spLocks noGrp="1"/>
          </p:cNvSpPr>
          <p:nvPr>
            <p:ph type="title"/>
          </p:nvPr>
        </p:nvSpPr>
        <p:spPr/>
        <p:txBody>
          <a:bodyPr/>
          <a:p>
            <a:r>
              <a:rPr lang="en-US" smtClean="0"/>
              <a:t>Click to edit Master title style</a:t>
            </a:r>
            <a:endParaRPr lang="en-IN"/>
          </a:p>
        </p:txBody>
      </p:sp>
      <p:sp>
        <p:nvSpPr>
          <p:cNvPr id="1050050"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0051"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50052"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0053"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0" name=""/>
        <p:cNvGrpSpPr/>
        <p:nvPr/>
      </p:nvGrpSpPr>
      <p:grpSpPr>
        <a:xfrm>
          <a:off x="0" y="0"/>
          <a:ext cx="0" cy="0"/>
          <a:chOff x="0" y="0"/>
          <a:chExt cx="0" cy="0"/>
        </a:xfrm>
      </p:grpSpPr>
      <p:sp>
        <p:nvSpPr>
          <p:cNvPr id="1049245" name="Title 1"/>
          <p:cNvSpPr>
            <a:spLocks noGrp="1"/>
          </p:cNvSpPr>
          <p:nvPr>
            <p:ph type="title"/>
          </p:nvPr>
        </p:nvSpPr>
        <p:spPr/>
        <p:txBody>
          <a:bodyPr/>
          <a:p>
            <a:r>
              <a:rPr lang="en-US" smtClean="0"/>
              <a:t>Click to edit Master title style</a:t>
            </a:r>
            <a:endParaRPr lang="en-IN"/>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04" name=""/>
        <p:cNvGrpSpPr/>
        <p:nvPr/>
      </p:nvGrpSpPr>
      <p:grpSpPr>
        <a:xfrm>
          <a:off x="0" y="0"/>
          <a:ext cx="0" cy="0"/>
          <a:chOff x="0" y="0"/>
          <a:chExt cx="0" cy="0"/>
        </a:xfrm>
      </p:grpSpPr>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00" name=""/>
        <p:cNvGrpSpPr/>
        <p:nvPr/>
      </p:nvGrpSpPr>
      <p:grpSpPr>
        <a:xfrm>
          <a:off x="0" y="0"/>
          <a:ext cx="0" cy="0"/>
          <a:chOff x="0" y="0"/>
          <a:chExt cx="0" cy="0"/>
        </a:xfrm>
      </p:grpSpPr>
      <p:sp>
        <p:nvSpPr>
          <p:cNvPr id="1050054"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IN"/>
          </a:p>
        </p:txBody>
      </p:sp>
      <p:sp>
        <p:nvSpPr>
          <p:cNvPr id="105005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50056"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01" name=""/>
        <p:cNvGrpSpPr/>
        <p:nvPr/>
      </p:nvGrpSpPr>
      <p:grpSpPr>
        <a:xfrm>
          <a:off x="0" y="0"/>
          <a:ext cx="0" cy="0"/>
          <a:chOff x="0" y="0"/>
          <a:chExt cx="0" cy="0"/>
        </a:xfrm>
      </p:grpSpPr>
      <p:sp>
        <p:nvSpPr>
          <p:cNvPr id="1050057"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IN"/>
          </a:p>
        </p:txBody>
      </p:sp>
      <p:sp>
        <p:nvSpPr>
          <p:cNvPr id="1050058" name="Picture Placeholder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20000"/>
              </a:spcBef>
              <a:spcAft>
                <a:spcPct val="0"/>
              </a:spcAft>
              <a:buClrTx/>
              <a:buSzTx/>
              <a:buFontTx/>
              <a:buNone/>
            </a:pPr>
            <a:endParaRPr baseline="0" b="0" cap="none" sz="3200" i="0" kern="0" kumimoji="0" lang="en-IN" noProof="0" normalizeH="0" spc="0" strike="noStrike" u="none" smtClean="0">
              <a:ln>
                <a:noFill/>
              </a:ln>
              <a:solidFill>
                <a:schemeClr val="tx1"/>
              </a:solidFill>
              <a:effectLst/>
              <a:uLnTx/>
              <a:uFillTx/>
              <a:latin typeface="+mn-lt"/>
              <a:ea typeface="+mn-ea"/>
              <a:cs typeface="+mn-cs"/>
            </a:endParaRPr>
          </a:p>
        </p:txBody>
      </p:sp>
      <p:sp>
        <p:nvSpPr>
          <p:cNvPr id="1050059"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106" name=""/>
        <p:cNvGrpSpPr/>
        <p:nvPr/>
      </p:nvGrpSpPr>
      <p:grpSpPr>
        <a:xfrm rot="0">
          <a:off x="0" y="0"/>
          <a:ext cx="0" cy="0"/>
          <a:chOff x="0" y="0"/>
          <a:chExt cx="0" cy="0"/>
        </a:xfrm>
      </p:grpSpPr>
      <p:sp>
        <p:nvSpPr>
          <p:cNvPr id="1048576" name=""/>
          <p:cNvSpPr/>
          <p:nvPr>
            <p:ph type="title" sz="full" idx="0"/>
          </p:nvPr>
        </p:nvSpPr>
        <p:spPr>
          <a:xfrm rot="0">
            <a:off x="457200" y="274637"/>
            <a:ext cx="8229600" cy="1143000"/>
          </a:xfrm>
          <a:prstGeom prst="rect"/>
          <a:noFill/>
          <a:ln>
            <a:noFill/>
          </a:ln>
        </p:spPr>
        <p:txBody>
          <a:bodyPr anchor="ctr" bIns="45720" lIns="91440" rIns="91440" tIns="45720" vert="horz"/>
          <a:p>
            <a:pPr lvl="0"/>
            <a:r>
              <a:rPr altLang="en-US" lang="en-US"/>
              <a:t>Click to edit Master title style</a:t>
            </a:r>
          </a:p>
        </p:txBody>
      </p:sp>
      <p:sp>
        <p:nvSpPr>
          <p:cNvPr id="1048577" name=""/>
          <p:cNvSpPr/>
          <p:nvPr>
            <p:ph type="body" sz="full" idx="1"/>
          </p:nvPr>
        </p:nvSpPr>
        <p:spPr>
          <a:xfrm rot="0">
            <a:off x="457200" y="1600200"/>
            <a:ext cx="8229600" cy="4525962"/>
          </a:xfrm>
          <a:prstGeom prst="rect"/>
          <a:noFill/>
          <a:ln>
            <a:noFill/>
          </a:ln>
        </p:spPr>
        <p:txBody>
          <a:bodyPr anchor="t" bIns="45720" lIns="91440" rIns="91440" tIns="45720" vert="horz"/>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48578" name=""/>
          <p:cNvSpPr/>
          <p:nvPr>
            <p:ph type="dt" sz="half" idx="2"/>
          </p:nvPr>
        </p:nvSpPr>
        <p:spPr>
          <a:xfrm rot="0">
            <a:off x="457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endParaRPr altLang="en-US" sz="1400" lang="en-US"/>
          </a:p>
        </p:txBody>
      </p:sp>
      <p:sp>
        <p:nvSpPr>
          <p:cNvPr id="1048579" name=""/>
          <p:cNvSpPr/>
          <p:nvPr>
            <p:ph type="ftr" sz="quarter" idx="3"/>
          </p:nvPr>
        </p:nvSpPr>
        <p:spPr>
          <a:xfrm rot="0">
            <a:off x="3124200" y="6245225"/>
            <a:ext cx="2895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1400" lang="en-US"/>
          </a:p>
        </p:txBody>
      </p:sp>
      <p:sp>
        <p:nvSpPr>
          <p:cNvPr id="1048580" name=""/>
          <p:cNvSpPr/>
          <p:nvPr>
            <p:ph type="sldNum" sz="quarter" idx="4"/>
          </p:nvPr>
        </p:nvSpPr>
        <p:spPr>
          <a:xfrm rot="0">
            <a:off x="6553200" y="6245225"/>
            <a:ext cx="2133600" cy="476250"/>
          </a:xfrm>
          <a:prstGeom prst="rect"/>
          <a:noFill/>
          <a:ln>
            <a:noFill/>
          </a:ln>
        </p:spPr>
        <p:txBody>
          <a:bodyPr anchor="t"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fld>
            <a:endParaRPr altLang="en-US" sz="1400" lang="en-US"/>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sldNum="0"/>
  <p:txStyles>
    <p:titleStyle>
      <a:lvl1pPr algn="ctr" eaLnBrk="0" fontAlgn="base" hangingPunct="0" rtl="0">
        <a:spcBef>
          <a:spcPct val="0"/>
        </a:spcBef>
        <a:spcAft>
          <a:spcPct val="0"/>
        </a:spcAft>
        <a:defRPr sz="4400">
          <a:solidFill>
            <a:schemeClr val="tx2"/>
          </a:solidFill>
          <a:latin typeface="+mj-lt"/>
          <a:ea typeface="+mj-ea"/>
          <a:cs typeface="+mj-cs"/>
        </a:defRPr>
      </a:lvl1pPr>
      <a:lvl2pPr algn="ctr" eaLnBrk="0" fontAlgn="base" hangingPunct="0" rtl="0">
        <a:spcBef>
          <a:spcPct val="0"/>
        </a:spcBef>
        <a:spcAft>
          <a:spcPct val="0"/>
        </a:spcAft>
        <a:defRPr sz="4400">
          <a:solidFill>
            <a:schemeClr val="tx2"/>
          </a:solidFill>
          <a:latin typeface="Arial" charset="0"/>
        </a:defRPr>
      </a:lvl2pPr>
      <a:lvl3pPr algn="ctr" eaLnBrk="0" fontAlgn="base" hangingPunct="0" rtl="0">
        <a:spcBef>
          <a:spcPct val="0"/>
        </a:spcBef>
        <a:spcAft>
          <a:spcPct val="0"/>
        </a:spcAft>
        <a:defRPr sz="4400">
          <a:solidFill>
            <a:schemeClr val="tx2"/>
          </a:solidFill>
          <a:latin typeface="Arial" charset="0"/>
        </a:defRPr>
      </a:lvl3pPr>
      <a:lvl4pPr algn="ctr" eaLnBrk="0" fontAlgn="base" hangingPunct="0" rtl="0">
        <a:spcBef>
          <a:spcPct val="0"/>
        </a:spcBef>
        <a:spcAft>
          <a:spcPct val="0"/>
        </a:spcAft>
        <a:defRPr sz="4400">
          <a:solidFill>
            <a:schemeClr val="tx2"/>
          </a:solidFill>
          <a:latin typeface="Arial" charset="0"/>
        </a:defRPr>
      </a:lvl4pPr>
      <a:lvl5pPr algn="ctr" eaLnBrk="0" fontAlgn="base" hangingPunct="0" rtl="0">
        <a:spcBef>
          <a:spcPct val="0"/>
        </a:spcBef>
        <a:spcAft>
          <a:spcPct val="0"/>
        </a:spcAft>
        <a:defRPr sz="4400">
          <a:solidFill>
            <a:schemeClr val="tx2"/>
          </a:solidFill>
          <a:latin typeface="Arial" charset="0"/>
        </a:defRPr>
      </a:lvl5pPr>
      <a:lvl6pPr algn="ctr" fontAlgn="base" marL="457200" rtl="0">
        <a:spcBef>
          <a:spcPct val="0"/>
        </a:spcBef>
        <a:spcAft>
          <a:spcPct val="0"/>
        </a:spcAft>
        <a:defRPr sz="4400">
          <a:solidFill>
            <a:schemeClr val="tx2"/>
          </a:solidFill>
          <a:latin typeface="Arial" charset="0"/>
        </a:defRPr>
      </a:lvl6pPr>
      <a:lvl7pPr algn="ctr" fontAlgn="base" marL="914400" rtl="0">
        <a:spcBef>
          <a:spcPct val="0"/>
        </a:spcBef>
        <a:spcAft>
          <a:spcPct val="0"/>
        </a:spcAft>
        <a:defRPr sz="4400">
          <a:solidFill>
            <a:schemeClr val="tx2"/>
          </a:solidFill>
          <a:latin typeface="Arial" charset="0"/>
        </a:defRPr>
      </a:lvl7pPr>
      <a:lvl8pPr algn="ctr" fontAlgn="base" marL="1371600" rtl="0">
        <a:spcBef>
          <a:spcPct val="0"/>
        </a:spcBef>
        <a:spcAft>
          <a:spcPct val="0"/>
        </a:spcAft>
        <a:defRPr sz="4400">
          <a:solidFill>
            <a:schemeClr val="tx2"/>
          </a:solidFill>
          <a:latin typeface="Arial" charset="0"/>
        </a:defRPr>
      </a:lvl8pPr>
      <a:lvl9pPr algn="ctr" fontAlgn="base" marL="1828800" rtl="0">
        <a:spcBef>
          <a:spcPct val="0"/>
        </a:spcBef>
        <a:spcAft>
          <a:spcPct val="0"/>
        </a:spcAft>
        <a:defRPr sz="4400">
          <a:solidFill>
            <a:schemeClr val="tx2"/>
          </a:solidFill>
          <a:latin typeface="Arial" charset="0"/>
        </a:defRPr>
      </a:lvl9pPr>
    </p:titleStyle>
    <p:bodyStyle>
      <a:lvl1pPr algn="l" eaLnBrk="0" fontAlgn="base" hangingPunct="0" indent="-342900" marL="342900" rtl="0">
        <a:spcBef>
          <a:spcPct val="20000"/>
        </a:spcBef>
        <a:spcAft>
          <a:spcPct val="0"/>
        </a:spcAft>
        <a:buChar char="•"/>
        <a:defRPr sz="3200">
          <a:solidFill>
            <a:schemeClr val="tx1"/>
          </a:solidFill>
          <a:latin typeface="+mn-lt"/>
          <a:ea typeface="+mn-ea"/>
          <a:cs typeface="+mn-cs"/>
        </a:defRPr>
      </a:lvl1pPr>
      <a:lvl2pPr algn="l" eaLnBrk="0" fontAlgn="base" hangingPunct="0" indent="-285750" marL="742950" rtl="0">
        <a:spcBef>
          <a:spcPct val="20000"/>
        </a:spcBef>
        <a:spcAft>
          <a:spcPct val="0"/>
        </a:spcAft>
        <a:buChar char="–"/>
        <a:defRPr sz="2800">
          <a:solidFill>
            <a:schemeClr val="tx1"/>
          </a:solidFill>
          <a:latin typeface="+mn-lt"/>
        </a:defRPr>
      </a:lvl2pPr>
      <a:lvl3pPr algn="l" eaLnBrk="0" fontAlgn="base" hangingPunct="0" indent="-228600" marL="1143000" rtl="0">
        <a:spcBef>
          <a:spcPct val="20000"/>
        </a:spcBef>
        <a:spcAft>
          <a:spcPct val="0"/>
        </a:spcAft>
        <a:buChar char="•"/>
        <a:defRPr sz="2400">
          <a:solidFill>
            <a:schemeClr val="tx1"/>
          </a:solidFill>
          <a:latin typeface="+mn-lt"/>
        </a:defRPr>
      </a:lvl3pPr>
      <a:lvl4pPr algn="l" eaLnBrk="0" fontAlgn="base" hangingPunct="0" indent="-228600" marL="1600200" rtl="0">
        <a:spcBef>
          <a:spcPct val="20000"/>
        </a:spcBef>
        <a:spcAft>
          <a:spcPct val="0"/>
        </a:spcAft>
        <a:buChar char="–"/>
        <a:defRPr sz="2000">
          <a:solidFill>
            <a:schemeClr val="tx1"/>
          </a:solidFill>
          <a:latin typeface="+mn-lt"/>
        </a:defRPr>
      </a:lvl4pPr>
      <a:lvl5pPr algn="l" eaLnBrk="0" fontAlgn="base" hangingPunct="0" indent="-228600" marL="2057400" rtl="0">
        <a:spcBef>
          <a:spcPct val="20000"/>
        </a:spcBef>
        <a:spcAft>
          <a:spcPct val="0"/>
        </a:spcAft>
        <a:buChar char="»"/>
        <a:defRPr sz="2000">
          <a:solidFill>
            <a:schemeClr val="tx1"/>
          </a:solidFill>
          <a:latin typeface="+mn-lt"/>
        </a:defRPr>
      </a:lvl5pPr>
      <a:lvl6pPr algn="l" fontAlgn="base" indent="-228600" marL="2514600" rtl="0">
        <a:spcBef>
          <a:spcPct val="20000"/>
        </a:spcBef>
        <a:spcAft>
          <a:spcPct val="0"/>
        </a:spcAft>
        <a:buChar char="»"/>
        <a:defRPr sz="2000">
          <a:solidFill>
            <a:schemeClr val="tx1"/>
          </a:solidFill>
          <a:latin typeface="+mn-lt"/>
        </a:defRPr>
      </a:lvl6pPr>
      <a:lvl7pPr algn="l" fontAlgn="base" indent="-228600" marL="2971800" rtl="0">
        <a:spcBef>
          <a:spcPct val="20000"/>
        </a:spcBef>
        <a:spcAft>
          <a:spcPct val="0"/>
        </a:spcAft>
        <a:buChar char="»"/>
        <a:defRPr sz="2000">
          <a:solidFill>
            <a:schemeClr val="tx1"/>
          </a:solidFill>
          <a:latin typeface="+mn-lt"/>
        </a:defRPr>
      </a:lvl7pPr>
      <a:lvl8pPr algn="l" fontAlgn="base" indent="-228600" marL="3429000" rtl="0">
        <a:spcBef>
          <a:spcPct val="20000"/>
        </a:spcBef>
        <a:spcAft>
          <a:spcPct val="0"/>
        </a:spcAft>
        <a:buChar char="»"/>
        <a:defRPr sz="2000">
          <a:solidFill>
            <a:schemeClr val="tx1"/>
          </a:solidFill>
          <a:latin typeface="+mn-lt"/>
        </a:defRPr>
      </a:lvl8pPr>
      <a:lvl9pPr algn="l" fontAlgn="base" indent="-228600" marL="3886200" rtl="0">
        <a:spcBef>
          <a:spcPct val="20000"/>
        </a:spcBef>
        <a:spcAft>
          <a:spcPct val="0"/>
        </a:spcAft>
        <a:buChar char="»"/>
        <a:defRPr sz="2000">
          <a:solidFill>
            <a:schemeClr val="tx1"/>
          </a:solidFill>
          <a:latin typeface="+mn-lt"/>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8.gif"/><Relationship Id="rId2" Type="http://schemas.openxmlformats.org/officeDocument/2006/relationships/image" Target="../media/image19.wmf"/><Relationship Id="rId3"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image" Target="../media/image328.wmf"/><Relationship Id="rId2" Type="http://schemas.openxmlformats.org/officeDocument/2006/relationships/image" Target="../media/image329.wmf"/><Relationship Id="rId3" Type="http://schemas.openxmlformats.org/officeDocument/2006/relationships/image" Target="../media/image330.wmf"/><Relationship Id="rId4" Type="http://schemas.openxmlformats.org/officeDocument/2006/relationships/image" Target="../media/image331.wmf"/><Relationship Id="rId5" Type="http://schemas.openxmlformats.org/officeDocument/2006/relationships/image" Target="../media/image332.wmf"/><Relationship Id="rId6" Type="http://schemas.openxmlformats.org/officeDocument/2006/relationships/image" Target="../media/image333.wmf"/><Relationship Id="rId7" Type="http://schemas.openxmlformats.org/officeDocument/2006/relationships/image" Target="../media/image334.wmf"/><Relationship Id="rId8" Type="http://schemas.openxmlformats.org/officeDocument/2006/relationships/image" Target="../media/image335.wmf"/><Relationship Id="rId9" Type="http://schemas.openxmlformats.org/officeDocument/2006/relationships/slideLayout" Target="../slideLayouts/slideLayout2.xml"/><Relationship Id="rId10" Type="http://schemas.openxmlformats.org/officeDocument/2006/relationships/notesSlide" Target="../notesSlides/notesSlide51.xml"/></Relationships>
</file>

<file path=ppt/slides/_rels/slide101.xml.rels><?xml version="1.0" encoding="UTF-8" standalone="yes"?>
<Relationships xmlns="http://schemas.openxmlformats.org/package/2006/relationships"><Relationship Id="rId1" Type="http://schemas.openxmlformats.org/officeDocument/2006/relationships/image" Target="../media/image336.wmf"/><Relationship Id="rId2" Type="http://schemas.openxmlformats.org/officeDocument/2006/relationships/image" Target="../media/image337.wmf"/><Relationship Id="rId3" Type="http://schemas.openxmlformats.org/officeDocument/2006/relationships/image" Target="../media/image338.wmf"/><Relationship Id="rId4" Type="http://schemas.openxmlformats.org/officeDocument/2006/relationships/image" Target="../media/image339.wmf"/><Relationship Id="rId5" Type="http://schemas.openxmlformats.org/officeDocument/2006/relationships/image" Target="../media/image340.wmf"/><Relationship Id="rId6" Type="http://schemas.openxmlformats.org/officeDocument/2006/relationships/image" Target="../media/image341.wmf"/><Relationship Id="rId7" Type="http://schemas.openxmlformats.org/officeDocument/2006/relationships/image" Target="../media/image342.wmf"/><Relationship Id="rId8" Type="http://schemas.openxmlformats.org/officeDocument/2006/relationships/image" Target="../media/image343.wmf"/><Relationship Id="rId9" Type="http://schemas.openxmlformats.org/officeDocument/2006/relationships/slideLayout" Target="../slideLayouts/slideLayout16.xml"/><Relationship Id="rId10" Type="http://schemas.openxmlformats.org/officeDocument/2006/relationships/notesSlide" Target="../notesSlides/notesSlide52.xml"/></Relationships>
</file>

<file path=ppt/slides/_rels/slide102.xml.rels><?xml version="1.0" encoding="UTF-8" standalone="yes"?>
<Relationships xmlns="http://schemas.openxmlformats.org/package/2006/relationships"><Relationship Id="rId1" Type="http://schemas.openxmlformats.org/officeDocument/2006/relationships/image" Target="../media/image344.wmf"/><Relationship Id="rId2" Type="http://schemas.openxmlformats.org/officeDocument/2006/relationships/image" Target="../media/image345.wmf"/><Relationship Id="rId3" Type="http://schemas.openxmlformats.org/officeDocument/2006/relationships/image" Target="../media/image346.wmf"/><Relationship Id="rId4" Type="http://schemas.openxmlformats.org/officeDocument/2006/relationships/image" Target="../media/image347.wmf"/><Relationship Id="rId5" Type="http://schemas.openxmlformats.org/officeDocument/2006/relationships/image" Target="../media/image348.wmf"/><Relationship Id="rId6" Type="http://schemas.openxmlformats.org/officeDocument/2006/relationships/image" Target="../media/image349.wmf"/><Relationship Id="rId7" Type="http://schemas.openxmlformats.org/officeDocument/2006/relationships/image" Target="../media/image350.wmf"/><Relationship Id="rId8" Type="http://schemas.openxmlformats.org/officeDocument/2006/relationships/image" Target="../media/image351.wmf"/><Relationship Id="rId9"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image" Target="../media/image352.wmf"/><Relationship Id="rId2" Type="http://schemas.openxmlformats.org/officeDocument/2006/relationships/image" Target="../media/image353.wmf"/><Relationship Id="rId3" Type="http://schemas.openxmlformats.org/officeDocument/2006/relationships/image" Target="../media/image354.wmf"/><Relationship Id="rId4" Type="http://schemas.openxmlformats.org/officeDocument/2006/relationships/image" Target="../media/image355.wmf"/><Relationship Id="rId5" Type="http://schemas.openxmlformats.org/officeDocument/2006/relationships/image" Target="../media/image356.wmf"/><Relationship Id="rId6" Type="http://schemas.openxmlformats.org/officeDocument/2006/relationships/image" Target="../media/image357.wmf"/><Relationship Id="rId7" Type="http://schemas.openxmlformats.org/officeDocument/2006/relationships/image" Target="../media/image358.wmf"/><Relationship Id="rId8" Type="http://schemas.openxmlformats.org/officeDocument/2006/relationships/slideLayout" Target="../slideLayouts/slideLayout2.xml"/><Relationship Id="rId9"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image" Target="../media/image359.wmf"/><Relationship Id="rId2" Type="http://schemas.openxmlformats.org/officeDocument/2006/relationships/image" Target="../media/image360.wmf"/><Relationship Id="rId3" Type="http://schemas.openxmlformats.org/officeDocument/2006/relationships/image" Target="../media/image361.wmf"/><Relationship Id="rId4" Type="http://schemas.openxmlformats.org/officeDocument/2006/relationships/image" Target="../media/image362.wmf"/><Relationship Id="rId5" Type="http://schemas.openxmlformats.org/officeDocument/2006/relationships/image" Target="../media/image363.wmf"/><Relationship Id="rId6" Type="http://schemas.openxmlformats.org/officeDocument/2006/relationships/image" Target="../media/image364.wmf"/><Relationship Id="rId7" Type="http://schemas.openxmlformats.org/officeDocument/2006/relationships/image" Target="../media/image365.wmf"/><Relationship Id="rId8" Type="http://schemas.openxmlformats.org/officeDocument/2006/relationships/image" Target="../media/image366.wmf"/><Relationship Id="rId9" Type="http://schemas.openxmlformats.org/officeDocument/2006/relationships/image" Target="../media/image367.wmf"/><Relationship Id="rId10"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image" Target="../media/image368.png"/><Relationship Id="rId2"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image" Target="../media/image369.wmf"/><Relationship Id="rId2" Type="http://schemas.openxmlformats.org/officeDocument/2006/relationships/image" Target="../media/image370.wmf"/><Relationship Id="rId3" Type="http://schemas.openxmlformats.org/officeDocument/2006/relationships/image" Target="../media/image371.png"/><Relationship Id="rId4" Type="http://schemas.openxmlformats.org/officeDocument/2006/relationships/slideLayout" Target="../slideLayouts/slideLayout1.xml"/><Relationship Id="rId5" Type="http://schemas.openxmlformats.org/officeDocument/2006/relationships/notesSlide" Target="../notesSlides/notesSlide54.xml"/></Relationships>
</file>

<file path=ppt/slides/_rels/slide107.xml.rels><?xml version="1.0" encoding="UTF-8" standalone="yes"?>
<Relationships xmlns="http://schemas.openxmlformats.org/package/2006/relationships"><Relationship Id="rId1" Type="http://schemas.openxmlformats.org/officeDocument/2006/relationships/image" Target="../media/image372.wmf"/><Relationship Id="rId2" Type="http://schemas.openxmlformats.org/officeDocument/2006/relationships/image" Target="../media/image373.wmf"/><Relationship Id="rId3" Type="http://schemas.openxmlformats.org/officeDocument/2006/relationships/image" Target="../media/image374.wmf"/><Relationship Id="rId4" Type="http://schemas.openxmlformats.org/officeDocument/2006/relationships/image" Target="../media/image375.wmf"/><Relationship Id="rId5" Type="http://schemas.openxmlformats.org/officeDocument/2006/relationships/image" Target="../media/image376.wmf"/><Relationship Id="rId6" Type="http://schemas.openxmlformats.org/officeDocument/2006/relationships/slideLayout" Target="../slideLayouts/slideLayout16.xml"/><Relationship Id="rId7"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image" Target="../media/image377.wmf"/><Relationship Id="rId2" Type="http://schemas.openxmlformats.org/officeDocument/2006/relationships/image" Target="../media/image378.wmf"/><Relationship Id="rId3" Type="http://schemas.openxmlformats.org/officeDocument/2006/relationships/image" Target="../media/image379.wmf"/><Relationship Id="rId4" Type="http://schemas.openxmlformats.org/officeDocument/2006/relationships/image" Target="../media/image380.wmf"/><Relationship Id="rId5" Type="http://schemas.openxmlformats.org/officeDocument/2006/relationships/image" Target="../media/image381.wmf"/><Relationship Id="rId6" Type="http://schemas.openxmlformats.org/officeDocument/2006/relationships/slideLayout" Target="../slideLayouts/slideLayout16.xml"/><Relationship Id="rId7"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image" Target="../media/image382.wmf"/><Relationship Id="rId2" Type="http://schemas.openxmlformats.org/officeDocument/2006/relationships/image" Target="../media/image375.wmf"/><Relationship Id="rId3" Type="http://schemas.openxmlformats.org/officeDocument/2006/relationships/image" Target="../media/image383.wmf"/><Relationship Id="rId4" Type="http://schemas.openxmlformats.org/officeDocument/2006/relationships/image" Target="../media/image384.wmf"/><Relationship Id="rId5" Type="http://schemas.openxmlformats.org/officeDocument/2006/relationships/image" Target="../media/image371.png"/><Relationship Id="rId6" Type="http://schemas.openxmlformats.org/officeDocument/2006/relationships/slideLayout" Target="../slideLayouts/slideLayout16.xml"/><Relationship Id="rId7"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image" Target="../media/image23.wmf"/><Relationship Id="rId5" Type="http://schemas.openxmlformats.org/officeDocument/2006/relationships/image" Target="../media/image24.wmf"/><Relationship Id="rId6" Type="http://schemas.openxmlformats.org/officeDocument/2006/relationships/slideLayout" Target="../slideLayouts/slideLayout7.xml"/><Relationship Id="rId7"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image" Target="../media/image385.wmf"/><Relationship Id="rId2" Type="http://schemas.openxmlformats.org/officeDocument/2006/relationships/image" Target="../media/image386.wmf"/><Relationship Id="rId3" Type="http://schemas.openxmlformats.org/officeDocument/2006/relationships/image" Target="../media/image387.wmf"/><Relationship Id="rId4"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image" Target="../media/image388.png"/><Relationship Id="rId2" Type="http://schemas.openxmlformats.org/officeDocument/2006/relationships/image" Target="../media/image389.wmf"/><Relationship Id="rId3" Type="http://schemas.openxmlformats.org/officeDocument/2006/relationships/image" Target="../media/image390.wmf"/><Relationship Id="rId4" Type="http://schemas.openxmlformats.org/officeDocument/2006/relationships/image" Target="../media/image391.wmf"/><Relationship Id="rId5"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image" Target="../media/image394.png"/><Relationship Id="rId2" Type="http://schemas.openxmlformats.org/officeDocument/2006/relationships/image" Target="../media/image395.wmf"/><Relationship Id="rId3" Type="http://schemas.openxmlformats.org/officeDocument/2006/relationships/image" Target="../media/image396.wmf"/><Relationship Id="rId4" Type="http://schemas.openxmlformats.org/officeDocument/2006/relationships/image" Target="../media/image397.wmf"/><Relationship Id="rId5" Type="http://schemas.openxmlformats.org/officeDocument/2006/relationships/image" Target="../media/image398.png"/><Relationship Id="rId6"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image" Target="../media/image399.wmf"/><Relationship Id="rId2" Type="http://schemas.openxmlformats.org/officeDocument/2006/relationships/slideLayout" Target="../slideLayouts/slideLayout2.xml"/><Relationship Id="rId3" Type="http://schemas.openxmlformats.org/officeDocument/2006/relationships/notesSlide" Target="../notesSlides/notesSlide58.xml"/></Relationships>
</file>

<file path=ppt/slides/_rels/slide115.xml.rels><?xml version="1.0" encoding="UTF-8" standalone="yes"?>
<Relationships xmlns="http://schemas.openxmlformats.org/package/2006/relationships"><Relationship Id="rId1" Type="http://schemas.openxmlformats.org/officeDocument/2006/relationships/image" Target="../media/image400.jpeg"/><Relationship Id="rId2" Type="http://schemas.openxmlformats.org/officeDocument/2006/relationships/tags" Target="../tags/tag1.xml"/><Relationship Id="rId3" Type="http://schemas.openxmlformats.org/officeDocument/2006/relationships/slideLayout" Target="../slideLayouts/slideLayout7.xml"/><Relationship Id="rId4" Type="http://schemas.openxmlformats.org/officeDocument/2006/relationships/notesSlide" Target="../notesSlides/notesSlide59.xml"/></Relationships>
</file>

<file path=ppt/slides/_rels/slide116.xml.rels><?xml version="1.0" encoding="UTF-8" standalone="yes"?>
<Relationships xmlns="http://schemas.openxmlformats.org/package/2006/relationships"><Relationship Id="rId1" Type="http://schemas.openxmlformats.org/officeDocument/2006/relationships/image" Target="../media/image401.gif"/><Relationship Id="rId2"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image" Target="../media/image402.wmf"/><Relationship Id="rId2" Type="http://schemas.openxmlformats.org/officeDocument/2006/relationships/image" Target="../media/image403.wmf"/><Relationship Id="rId3" Type="http://schemas.openxmlformats.org/officeDocument/2006/relationships/image" Target="../media/image404.wmf"/><Relationship Id="rId4" Type="http://schemas.openxmlformats.org/officeDocument/2006/relationships/slideLayout" Target="../slideLayouts/slideLayout2.xml"/><Relationship Id="rId5" Type="http://schemas.openxmlformats.org/officeDocument/2006/relationships/notesSlide" Target="../notesSlides/notesSlide60.xml"/></Relationships>
</file>

<file path=ppt/slides/_rels/slide118.xml.rels><?xml version="1.0" encoding="UTF-8" standalone="yes"?>
<Relationships xmlns="http://schemas.openxmlformats.org/package/2006/relationships"><Relationship Id="rId1" Type="http://schemas.openxmlformats.org/officeDocument/2006/relationships/image" Target="../media/image405.wmf"/><Relationship Id="rId2" Type="http://schemas.openxmlformats.org/officeDocument/2006/relationships/image" Target="../media/image406.wmf"/><Relationship Id="rId3" Type="http://schemas.openxmlformats.org/officeDocument/2006/relationships/image" Target="../media/image407.wmf"/><Relationship Id="rId4" Type="http://schemas.openxmlformats.org/officeDocument/2006/relationships/image" Target="../media/image408.wmf"/><Relationship Id="rId5" Type="http://schemas.openxmlformats.org/officeDocument/2006/relationships/image" Target="../media/image409.wmf"/><Relationship Id="rId6" Type="http://schemas.openxmlformats.org/officeDocument/2006/relationships/image" Target="../media/image410.wmf"/><Relationship Id="rId7" Type="http://schemas.openxmlformats.org/officeDocument/2006/relationships/image" Target="../media/image411.wmf"/><Relationship Id="rId8" Type="http://schemas.openxmlformats.org/officeDocument/2006/relationships/image" Target="../media/image412.wmf"/><Relationship Id="rId9" Type="http://schemas.openxmlformats.org/officeDocument/2006/relationships/image" Target="../media/image413.wmf"/><Relationship Id="rId10" Type="http://schemas.openxmlformats.org/officeDocument/2006/relationships/image" Target="../media/image414.wmf"/><Relationship Id="rId11" Type="http://schemas.openxmlformats.org/officeDocument/2006/relationships/image" Target="../media/image415.wmf"/><Relationship Id="rId12" Type="http://schemas.openxmlformats.org/officeDocument/2006/relationships/slideLayout" Target="../slideLayouts/slideLayout16.xml"/><Relationship Id="rId13" Type="http://schemas.openxmlformats.org/officeDocument/2006/relationships/notesSlide" Target="../notesSlides/notesSlide61.xml"/></Relationships>
</file>

<file path=ppt/slides/_rels/slide119.xml.rels><?xml version="1.0" encoding="UTF-8" standalone="yes"?>
<Relationships xmlns="http://schemas.openxmlformats.org/package/2006/relationships"><Relationship Id="rId1" Type="http://schemas.openxmlformats.org/officeDocument/2006/relationships/image" Target="../media/image403.wmf"/><Relationship Id="rId2" Type="http://schemas.openxmlformats.org/officeDocument/2006/relationships/image" Target="../media/image400.jpeg"/><Relationship Id="rId3" Type="http://schemas.openxmlformats.org/officeDocument/2006/relationships/tags" Target="../tags/tag2.xml"/><Relationship Id="rId4" Type="http://schemas.openxmlformats.org/officeDocument/2006/relationships/slideLayout" Target="../slideLayouts/slideLayout4.xml"/><Relationship Id="rId5" Type="http://schemas.openxmlformats.org/officeDocument/2006/relationships/notesSlide" Target="../notesSlides/notesSlide62.xml"/></Relationships>
</file>

<file path=ppt/slides/_rels/slide12.xml.rels><?xml version="1.0" encoding="UTF-8" standalone="yes"?>
<Relationships xmlns="http://schemas.openxmlformats.org/package/2006/relationships"><Relationship Id="rId1" Type="http://schemas.openxmlformats.org/officeDocument/2006/relationships/image" Target="../media/image25.gif"/><Relationship Id="rId2" Type="http://schemas.openxmlformats.org/officeDocument/2006/relationships/image" Target="../media/image26.gif"/><Relationship Id="rId3" Type="http://schemas.openxmlformats.org/officeDocument/2006/relationships/image" Target="../media/image27.gif"/><Relationship Id="rId4" Type="http://schemas.openxmlformats.org/officeDocument/2006/relationships/image" Target="../media/image28.png"/><Relationship Id="rId5" Type="http://schemas.openxmlformats.org/officeDocument/2006/relationships/image" Target="../media/image29.gif"/><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image" Target="../media/image416.wmf"/><Relationship Id="rId2" Type="http://schemas.openxmlformats.org/officeDocument/2006/relationships/tags" Target="../tags/tag3.xml"/><Relationship Id="rId3" Type="http://schemas.openxmlformats.org/officeDocument/2006/relationships/slideLayout" Target="../slideLayouts/slideLayout15.xml"/><Relationship Id="rId4" Type="http://schemas.openxmlformats.org/officeDocument/2006/relationships/notesSlide" Target="../notesSlides/notesSlide63.xml"/></Relationships>
</file>

<file path=ppt/slides/_rels/slide121.xml.rels><?xml version="1.0" encoding="UTF-8" standalone="yes"?>
<Relationships xmlns="http://schemas.openxmlformats.org/package/2006/relationships"><Relationship Id="rId1" Type="http://schemas.openxmlformats.org/officeDocument/2006/relationships/image" Target="../media/image417.wmf"/><Relationship Id="rId2" Type="http://schemas.openxmlformats.org/officeDocument/2006/relationships/image" Target="../media/image418.wmf"/><Relationship Id="rId3" Type="http://schemas.openxmlformats.org/officeDocument/2006/relationships/image" Target="../media/image419.wmf"/><Relationship Id="rId4" Type="http://schemas.openxmlformats.org/officeDocument/2006/relationships/image" Target="../media/image420.wmf"/><Relationship Id="rId5"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image" Target="../media/image385.wmf"/><Relationship Id="rId2" Type="http://schemas.openxmlformats.org/officeDocument/2006/relationships/image" Target="../media/image386.wmf"/><Relationship Id="rId3" Type="http://schemas.openxmlformats.org/officeDocument/2006/relationships/image" Target="../media/image421.wmf"/><Relationship Id="rId4"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image" Target="../media/image422.wmf"/><Relationship Id="rId2" Type="http://schemas.openxmlformats.org/officeDocument/2006/relationships/image" Target="../media/image423.wmf"/><Relationship Id="rId3" Type="http://schemas.openxmlformats.org/officeDocument/2006/relationships/image" Target="../media/image424.wmf"/><Relationship Id="rId4"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image" Target="../media/image425.png"/><Relationship Id="rId2"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image" Target="../media/image426.wmf"/><Relationship Id="rId2" Type="http://schemas.openxmlformats.org/officeDocument/2006/relationships/tags" Target="../tags/tag4.xml"/><Relationship Id="rId3"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image" Target="../media/image427.wmf"/><Relationship Id="rId2"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image" Target="../media/image428.wmf"/><Relationship Id="rId2" Type="http://schemas.openxmlformats.org/officeDocument/2006/relationships/image" Target="../media/image429.wmf"/><Relationship Id="rId3" Type="http://schemas.openxmlformats.org/officeDocument/2006/relationships/image" Target="../media/image430.wmf"/><Relationship Id="rId4" Type="http://schemas.openxmlformats.org/officeDocument/2006/relationships/image" Target="../media/image431.wmf"/><Relationship Id="rId5" Type="http://schemas.openxmlformats.org/officeDocument/2006/relationships/image" Target="../media/image432.wmf"/><Relationship Id="rId6" Type="http://schemas.openxmlformats.org/officeDocument/2006/relationships/image" Target="../media/image433.wmf"/><Relationship Id="rId7" Type="http://schemas.openxmlformats.org/officeDocument/2006/relationships/tags" Target="../tags/tag5.xml"/><Relationship Id="rId8"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image" Target="../media/image434.wmf"/><Relationship Id="rId2" Type="http://schemas.openxmlformats.org/officeDocument/2006/relationships/image" Target="../media/image435.wmf"/><Relationship Id="rId3" Type="http://schemas.openxmlformats.org/officeDocument/2006/relationships/image" Target="../media/image436.wmf"/><Relationship Id="rId4" Type="http://schemas.openxmlformats.org/officeDocument/2006/relationships/image" Target="../media/image437.wmf"/><Relationship Id="rId5" Type="http://schemas.openxmlformats.org/officeDocument/2006/relationships/tags" Target="../tags/tag6.xml"/><Relationship Id="rId6"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image" Target="../media/image438.wmf"/><Relationship Id="rId2" Type="http://schemas.openxmlformats.org/officeDocument/2006/relationships/image" Target="../media/image439.wmf"/><Relationship Id="rId3" Type="http://schemas.openxmlformats.org/officeDocument/2006/relationships/image" Target="../media/image440.wmf"/><Relationship Id="rId4" Type="http://schemas.openxmlformats.org/officeDocument/2006/relationships/image" Target="../media/image441.wmf"/><Relationship Id="rId5" Type="http://schemas.openxmlformats.org/officeDocument/2006/relationships/image" Target="../media/image442.wmf"/><Relationship Id="rId6" Type="http://schemas.openxmlformats.org/officeDocument/2006/relationships/tags" Target="../tags/tag7.xml"/><Relationship Id="rId7"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image" Target="../media/image443.wmf"/><Relationship Id="rId2" Type="http://schemas.openxmlformats.org/officeDocument/2006/relationships/image" Target="../media/image444.wmf"/><Relationship Id="rId3"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image" Target="../media/image445.png"/><Relationship Id="rId2" Type="http://schemas.openxmlformats.org/officeDocument/2006/relationships/image" Target="../media/image446.png"/><Relationship Id="rId3" Type="http://schemas.openxmlformats.org/officeDocument/2006/relationships/image" Target="../media/image447.wmf"/><Relationship Id="rId4" Type="http://schemas.openxmlformats.org/officeDocument/2006/relationships/hyperlink" Target="http://en.wikipedia.org/wiki/Newton_(unit)" TargetMode="External"/><Relationship Id="rId5" Type="http://schemas.openxmlformats.org/officeDocument/2006/relationships/hyperlink" Target="http://en.wikipedia.org/wiki/Metre" TargetMode="External"/><Relationship Id="rId6" Type="http://schemas.openxmlformats.org/officeDocument/2006/relationships/hyperlink" Target="http://en.wikipedia.org/wiki/Kilogram" TargetMode="External"/><Relationship Id="rId7" Type="http://schemas.openxmlformats.org/officeDocument/2006/relationships/hyperlink" Target="http://en.wikipedia.org/wiki/Second" TargetMode="External"/><Relationship Id="rId8"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image" Target="../media/image448.wmf"/><Relationship Id="rId2" Type="http://schemas.openxmlformats.org/officeDocument/2006/relationships/image" Target="../media/image449.wmf"/><Relationship Id="rId3" Type="http://schemas.openxmlformats.org/officeDocument/2006/relationships/image" Target="../media/image450.wmf"/><Relationship Id="rId4" Type="http://schemas.openxmlformats.org/officeDocument/2006/relationships/image" Target="../media/image451.wmf"/><Relationship Id="rId5" Type="http://schemas.openxmlformats.org/officeDocument/2006/relationships/image" Target="../media/image452.wmf"/><Relationship Id="rId6" Type="http://schemas.openxmlformats.org/officeDocument/2006/relationships/image" Target="../media/image453.wmf"/><Relationship Id="rId7" Type="http://schemas.openxmlformats.org/officeDocument/2006/relationships/image" Target="../media/image454.wmf"/><Relationship Id="rId8" Type="http://schemas.openxmlformats.org/officeDocument/2006/relationships/tags" Target="../tags/tag8.xml"/><Relationship Id="rId9"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image" Target="../media/image455.wmf"/><Relationship Id="rId2" Type="http://schemas.openxmlformats.org/officeDocument/2006/relationships/image" Target="../media/image456.wmf"/><Relationship Id="rId3" Type="http://schemas.openxmlformats.org/officeDocument/2006/relationships/image" Target="../media/image457.wmf"/><Relationship Id="rId4" Type="http://schemas.openxmlformats.org/officeDocument/2006/relationships/image" Target="../media/image458.wmf"/><Relationship Id="rId5"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459.wmf"/><Relationship Id="rId3" Type="http://schemas.openxmlformats.org/officeDocument/2006/relationships/image" Target="../media/image460.wmf"/><Relationship Id="rId4"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image" Target="../media/image461.wmf"/><Relationship Id="rId2"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image" Target="../media/image462.png"/><Relationship Id="rId2" Type="http://schemas.openxmlformats.org/officeDocument/2006/relationships/image" Target="../media/image463.wmf"/><Relationship Id="rId3" Type="http://schemas.openxmlformats.org/officeDocument/2006/relationships/image" Target="../media/image464.wmf"/><Relationship Id="rId4" Type="http://schemas.openxmlformats.org/officeDocument/2006/relationships/image" Target="../media/image465.wmf"/><Relationship Id="rId5"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image" Target="../media/image463.wmf"/><Relationship Id="rId2" Type="http://schemas.openxmlformats.org/officeDocument/2006/relationships/image" Target="../media/image464.wmf"/><Relationship Id="rId3" Type="http://schemas.openxmlformats.org/officeDocument/2006/relationships/image" Target="../media/image465.wmf"/><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wmf"/><Relationship Id="rId4" Type="http://schemas.openxmlformats.org/officeDocument/2006/relationships/image" Target="../media/image33.wmf"/><Relationship Id="rId5" Type="http://schemas.openxmlformats.org/officeDocument/2006/relationships/image" Target="../media/image34.wmf"/><Relationship Id="rId6" Type="http://schemas.openxmlformats.org/officeDocument/2006/relationships/image" Target="../media/image35.wmf"/><Relationship Id="rId7" Type="http://schemas.openxmlformats.org/officeDocument/2006/relationships/slideLayout" Target="../slideLayouts/slideLayout7.xml"/><Relationship Id="rId8"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 Type="http://schemas.openxmlformats.org/officeDocument/2006/relationships/image" Target="../media/image466.wmf"/><Relationship Id="rId2" Type="http://schemas.openxmlformats.org/officeDocument/2006/relationships/image" Target="../media/image462.png"/><Relationship Id="rId3" Type="http://schemas.openxmlformats.org/officeDocument/2006/relationships/image" Target="../media/image467.wmf"/><Relationship Id="rId4"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image" Target="../media/image468.png"/><Relationship Id="rId2" Type="http://schemas.openxmlformats.org/officeDocument/2006/relationships/image" Target="../media/image469.wmf"/><Relationship Id="rId3" Type="http://schemas.openxmlformats.org/officeDocument/2006/relationships/image" Target="../media/image470.wmf"/><Relationship Id="rId4" Type="http://schemas.openxmlformats.org/officeDocument/2006/relationships/image" Target="../media/image471.png"/><Relationship Id="rId5"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image" Target="../media/image472.wmf"/><Relationship Id="rId2" Type="http://schemas.openxmlformats.org/officeDocument/2006/relationships/image" Target="../media/image473.wmf"/><Relationship Id="rId3" Type="http://schemas.openxmlformats.org/officeDocument/2006/relationships/image" Target="../media/image474.wmf"/><Relationship Id="rId4"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image" Target="../media/image475.wmf"/><Relationship Id="rId2" Type="http://schemas.openxmlformats.org/officeDocument/2006/relationships/image" Target="../media/image476.wmf"/><Relationship Id="rId3"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image" Target="../media/image477.png"/><Relationship Id="rId2" Type="http://schemas.openxmlformats.org/officeDocument/2006/relationships/image" Target="../media/image478.png"/><Relationship Id="rId3" Type="http://schemas.openxmlformats.org/officeDocument/2006/relationships/image" Target="../media/image479.png"/><Relationship Id="rId4" Type="http://schemas.openxmlformats.org/officeDocument/2006/relationships/slideLayout" Target="../slideLayouts/slideLayout1.xml"/><Relationship Id="rId5" Type="http://schemas.openxmlformats.org/officeDocument/2006/relationships/notesSlide" Target="../notesSlides/notesSlide64.xml"/></Relationships>
</file>

<file path=ppt/slides/_rels/slide145.xml.rels><?xml version="1.0" encoding="UTF-8" standalone="yes"?>
<Relationships xmlns="http://schemas.openxmlformats.org/package/2006/relationships"><Relationship Id="rId1" Type="http://schemas.openxmlformats.org/officeDocument/2006/relationships/image" Target="../media/image480.png"/><Relationship Id="rId2" Type="http://schemas.openxmlformats.org/officeDocument/2006/relationships/image" Target="../media/image481.png"/><Relationship Id="rId3" Type="http://schemas.openxmlformats.org/officeDocument/2006/relationships/image" Target="../media/image482.wmf"/><Relationship Id="rId4" Type="http://schemas.openxmlformats.org/officeDocument/2006/relationships/slideLayout" Target="../slideLayouts/slideLayout7.xml"/><Relationship Id="rId5" Type="http://schemas.openxmlformats.org/officeDocument/2006/relationships/notesSlide" Target="../notesSlides/notesSlide65.xml"/></Relationships>
</file>

<file path=ppt/slides/_rels/slide146.xml.rels><?xml version="1.0" encoding="UTF-8" standalone="yes"?>
<Relationships xmlns="http://schemas.openxmlformats.org/package/2006/relationships"><Relationship Id="rId1" Type="http://schemas.openxmlformats.org/officeDocument/2006/relationships/image" Target="../media/image483.png"/><Relationship Id="rId2" Type="http://schemas.openxmlformats.org/officeDocument/2006/relationships/image" Target="../media/image484.png"/><Relationship Id="rId3" Type="http://schemas.openxmlformats.org/officeDocument/2006/relationships/image" Target="../media/image485.wmf"/><Relationship Id="rId4" Type="http://schemas.openxmlformats.org/officeDocument/2006/relationships/image" Target="../media/image482.wmf"/><Relationship Id="rId5" Type="http://schemas.openxmlformats.org/officeDocument/2006/relationships/slideLayout" Target="../slideLayouts/slideLayout7.xml"/><Relationship Id="rId6" Type="http://schemas.openxmlformats.org/officeDocument/2006/relationships/notesSlide" Target="../notesSlides/notesSlide66.xml"/></Relationships>
</file>

<file path=ppt/slides/_rels/slide147.xml.rels><?xml version="1.0" encoding="UTF-8" standalone="yes"?>
<Relationships xmlns="http://schemas.openxmlformats.org/package/2006/relationships"><Relationship Id="rId1" Type="http://schemas.openxmlformats.org/officeDocument/2006/relationships/image" Target="../media/image486.png"/><Relationship Id="rId2" Type="http://schemas.openxmlformats.org/officeDocument/2006/relationships/image" Target="../media/image487.png"/><Relationship Id="rId3" Type="http://schemas.openxmlformats.org/officeDocument/2006/relationships/image" Target="../media/image488.png"/><Relationship Id="rId4" Type="http://schemas.openxmlformats.org/officeDocument/2006/relationships/image" Target="../media/image489.png"/><Relationship Id="rId5" Type="http://schemas.openxmlformats.org/officeDocument/2006/relationships/slideLayout" Target="../slideLayouts/slideLayout7.xml"/><Relationship Id="rId6" Type="http://schemas.openxmlformats.org/officeDocument/2006/relationships/notesSlide" Target="../notesSlides/notesSlide67.xml"/></Relationships>
</file>

<file path=ppt/slides/_rels/slide148.xml.rels><?xml version="1.0" encoding="UTF-8" standalone="yes"?>
<Relationships xmlns="http://schemas.openxmlformats.org/package/2006/relationships"><Relationship Id="rId1" Type="http://schemas.openxmlformats.org/officeDocument/2006/relationships/image" Target="../media/image490.png"/><Relationship Id="rId2" Type="http://schemas.openxmlformats.org/officeDocument/2006/relationships/image" Target="../media/image491.png"/><Relationship Id="rId3"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image" Target="../media/image492.png"/><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40.wmf"/><Relationship Id="rId6" Type="http://schemas.openxmlformats.org/officeDocument/2006/relationships/image" Target="../media/image41.wmf"/><Relationship Id="rId7" Type="http://schemas.openxmlformats.org/officeDocument/2006/relationships/slideLayout" Target="../slideLayouts/slideLayout12.xml"/><Relationship Id="rId8"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1" Type="http://schemas.openxmlformats.org/officeDocument/2006/relationships/image" Target="../media/image493.png"/><Relationship Id="rId2"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image" Target="../media/image494.png"/><Relationship Id="rId2"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image" Target="../media/image495.png"/><Relationship Id="rId2" Type="http://schemas.openxmlformats.org/officeDocument/2006/relationships/image" Target="../media/image496.png"/><Relationship Id="rId3" Type="http://schemas.openxmlformats.org/officeDocument/2006/relationships/image" Target="../media/image497.png"/><Relationship Id="rId4"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image" Target="../media/image498.wmf"/><Relationship Id="rId2" Type="http://schemas.openxmlformats.org/officeDocument/2006/relationships/image" Target="../media/image499.wmf"/><Relationship Id="rId3"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image" Target="../media/image500.png"/><Relationship Id="rId2" Type="http://schemas.openxmlformats.org/officeDocument/2006/relationships/image" Target="../media/image501.png"/><Relationship Id="rId3"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image" Target="../media/image502.png"/><Relationship Id="rId2"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image" Target="../media/image503.jpeg"/><Relationship Id="rId2" Type="http://schemas.openxmlformats.org/officeDocument/2006/relationships/image" Target="../media/image502.png"/><Relationship Id="rId3" Type="http://schemas.openxmlformats.org/officeDocument/2006/relationships/slideLayout" Target="../slideLayouts/slideLayout6.xml"/><Relationship Id="rId4" Type="http://schemas.openxmlformats.org/officeDocument/2006/relationships/notesSlide" Target="../notesSlides/notesSlide68.xml"/></Relationships>
</file>

<file path=ppt/slides/_rels/slide157.xml.rels><?xml version="1.0" encoding="UTF-8" standalone="yes"?>
<Relationships xmlns="http://schemas.openxmlformats.org/package/2006/relationships"><Relationship Id="rId1" Type="http://schemas.openxmlformats.org/officeDocument/2006/relationships/image" Target="../media/image504.png"/><Relationship Id="rId2" Type="http://schemas.openxmlformats.org/officeDocument/2006/relationships/image" Target="../media/image505.png"/><Relationship Id="rId3" Type="http://schemas.openxmlformats.org/officeDocument/2006/relationships/image" Target="../media/image506.png"/><Relationship Id="rId4" Type="http://schemas.openxmlformats.org/officeDocument/2006/relationships/image" Target="../media/image507.wmf"/><Relationship Id="rId5"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image" Target="../media/image508.png"/><Relationship Id="rId2" Type="http://schemas.openxmlformats.org/officeDocument/2006/relationships/image" Target="../media/image509.png"/><Relationship Id="rId3" Type="http://schemas.openxmlformats.org/officeDocument/2006/relationships/image" Target="../media/image510.png"/><Relationship Id="rId4" Type="http://schemas.openxmlformats.org/officeDocument/2006/relationships/image" Target="../media/image511.wmf"/><Relationship Id="rId5"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image" Target="../media/image509.png"/><Relationship Id="rId2" Type="http://schemas.openxmlformats.org/officeDocument/2006/relationships/image" Target="../media/image512.wmf"/><Relationship Id="rId3" Type="http://schemas.openxmlformats.org/officeDocument/2006/relationships/image" Target="../media/image513.wmf"/><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png"/><Relationship Id="rId3"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image" Target="../media/image514.png"/><Relationship Id="rId2" Type="http://schemas.openxmlformats.org/officeDocument/2006/relationships/image" Target="../media/image515.png"/><Relationship Id="rId3" Type="http://schemas.openxmlformats.org/officeDocument/2006/relationships/slideLayout" Target="../slideLayouts/slideLayout2.xml"/><Relationship Id="rId4" Type="http://schemas.openxmlformats.org/officeDocument/2006/relationships/notesSlide" Target="../notesSlides/notesSlide69.xml"/></Relationships>
</file>

<file path=ppt/slides/_rels/slide161.xml.rels><?xml version="1.0" encoding="UTF-8" standalone="yes"?>
<Relationships xmlns="http://schemas.openxmlformats.org/package/2006/relationships"><Relationship Id="rId1" Type="http://schemas.openxmlformats.org/officeDocument/2006/relationships/image" Target="../media/image516.png"/><Relationship Id="rId2" Type="http://schemas.openxmlformats.org/officeDocument/2006/relationships/image" Target="../media/image517.wmf"/><Relationship Id="rId3" Type="http://schemas.openxmlformats.org/officeDocument/2006/relationships/image" Target="../media/image518.wmf"/><Relationship Id="rId4" Type="http://schemas.openxmlformats.org/officeDocument/2006/relationships/image" Target="../media/image224.wmf"/><Relationship Id="rId5" Type="http://schemas.openxmlformats.org/officeDocument/2006/relationships/slideLayout" Target="../slideLayouts/slideLayout2.xml"/><Relationship Id="rId6" Type="http://schemas.openxmlformats.org/officeDocument/2006/relationships/notesSlide" Target="../notesSlides/notesSlide70.xml"/></Relationships>
</file>

<file path=ppt/slides/_rels/slide162.xml.rels><?xml version="1.0" encoding="UTF-8" standalone="yes"?>
<Relationships xmlns="http://schemas.openxmlformats.org/package/2006/relationships"><Relationship Id="rId1" Type="http://schemas.openxmlformats.org/officeDocument/2006/relationships/image" Target="../media/image519.wmf"/><Relationship Id="rId2" Type="http://schemas.openxmlformats.org/officeDocument/2006/relationships/image" Target="../media/image520.png"/><Relationship Id="rId3"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image" Target="../media/image509.png"/><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image" Target="../media/image521.wmf"/><Relationship Id="rId2" Type="http://schemas.openxmlformats.org/officeDocument/2006/relationships/slideLayout" Target="../slideLayouts/slideLayout2.xml"/><Relationship Id="rId3" Type="http://schemas.openxmlformats.org/officeDocument/2006/relationships/notesSlide" Target="../notesSlides/notesSlide71.xml"/></Relationships>
</file>

<file path=ppt/slides/_rels/slide165.xml.rels><?xml version="1.0" encoding="UTF-8" standalone="yes"?>
<Relationships xmlns="http://schemas.openxmlformats.org/package/2006/relationships"><Relationship Id="rId1" Type="http://schemas.openxmlformats.org/officeDocument/2006/relationships/image" Target="../media/image522.wmf"/><Relationship Id="rId2"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image" Target="../media/image523.wmf"/><Relationship Id="rId2"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68.xml.rels><?xml version="1.0" encoding="UTF-8" standalone="yes"?>
<Relationships xmlns="http://schemas.openxmlformats.org/package/2006/relationships"><Relationship Id="rId1" Type="http://schemas.openxmlformats.org/officeDocument/2006/relationships/image" Target="../media/image524.wmf"/><Relationship Id="rId2" Type="http://schemas.openxmlformats.org/officeDocument/2006/relationships/image" Target="../media/image525.wmf"/><Relationship Id="rId3" Type="http://schemas.openxmlformats.org/officeDocument/2006/relationships/image" Target="../media/image526.wmf"/><Relationship Id="rId4" Type="http://schemas.openxmlformats.org/officeDocument/2006/relationships/image" Target="../media/image527.wmf"/><Relationship Id="rId5" Type="http://schemas.openxmlformats.org/officeDocument/2006/relationships/slideLayout" Target="../slideLayouts/slideLayout2.xml"/><Relationship Id="rId6" Type="http://schemas.openxmlformats.org/officeDocument/2006/relationships/notesSlide" Target="../notesSlides/notesSlide7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51.wmf"/><Relationship Id="rId2" Type="http://schemas.openxmlformats.org/officeDocument/2006/relationships/image" Target="../media/image52.wmf"/><Relationship Id="rId3" Type="http://schemas.openxmlformats.org/officeDocument/2006/relationships/image" Target="../media/image53.wmf"/><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 Id="rId3" Type="http://schemas.openxmlformats.org/officeDocument/2006/relationships/image" Target="../media/image56.wmf"/><Relationship Id="rId4" Type="http://schemas.openxmlformats.org/officeDocument/2006/relationships/image" Target="../media/image57.wmf"/><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 Id="rId3" Type="http://schemas.openxmlformats.org/officeDocument/2006/relationships/image" Target="../media/image67.wmf"/><Relationship Id="rId4" Type="http://schemas.openxmlformats.org/officeDocument/2006/relationships/image" Target="../media/image68.wmf"/><Relationship Id="rId5" Type="http://schemas.openxmlformats.org/officeDocument/2006/relationships/slideLayout" Target="../slideLayouts/slideLayout4.xml"/><Relationship Id="rId6"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image" Target="../media/image69.wmf"/><Relationship Id="rId2" Type="http://schemas.openxmlformats.org/officeDocument/2006/relationships/image" Target="../media/image70.wmf"/><Relationship Id="rId3" Type="http://schemas.openxmlformats.org/officeDocument/2006/relationships/image" Target="../media/image71.wmf"/><Relationship Id="rId4" Type="http://schemas.openxmlformats.org/officeDocument/2006/relationships/image" Target="../media/image72.wmf"/><Relationship Id="rId5" Type="http://schemas.openxmlformats.org/officeDocument/2006/relationships/slideLayout" Target="../slideLayouts/slideLayout14.xml"/><Relationship Id="rId6"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 Id="rId3" Type="http://schemas.openxmlformats.org/officeDocument/2006/relationships/image" Target="../media/image75.jpeg"/><Relationship Id="rId4" Type="http://schemas.openxmlformats.org/officeDocument/2006/relationships/slideLayout" Target="../slideLayouts/slideLayout13.xml"/><Relationship Id="rId5"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76.wmf"/><Relationship Id="rId2" Type="http://schemas.openxmlformats.org/officeDocument/2006/relationships/image" Target="../media/image77.png"/><Relationship Id="rId3" Type="http://schemas.openxmlformats.org/officeDocument/2006/relationships/image" Target="../media/image78.wmf"/><Relationship Id="rId4" Type="http://schemas.openxmlformats.org/officeDocument/2006/relationships/image" Target="../media/image79.wmf"/><Relationship Id="rId5" Type="http://schemas.openxmlformats.org/officeDocument/2006/relationships/slideLayout" Target="../slideLayouts/slideLayout7.xml"/><Relationship Id="rId6"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wmf"/><Relationship Id="rId3" Type="http://schemas.openxmlformats.org/officeDocument/2006/relationships/slideLayout" Target="../slideLayouts/slideLayout7.xml"/><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image" Target="../media/image82.wmf"/><Relationship Id="rId2" Type="http://schemas.openxmlformats.org/officeDocument/2006/relationships/image" Target="../media/image83.png"/><Relationship Id="rId3" Type="http://schemas.openxmlformats.org/officeDocument/2006/relationships/image" Target="../media/image84.wmf"/><Relationship Id="rId4" Type="http://schemas.openxmlformats.org/officeDocument/2006/relationships/image" Target="../media/image85.wmf"/><Relationship Id="rId5"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wmf"/><Relationship Id="rId3" Type="http://schemas.openxmlformats.org/officeDocument/2006/relationships/image" Target="../media/image88.wmf"/><Relationship Id="rId4" Type="http://schemas.openxmlformats.org/officeDocument/2006/relationships/image" Target="../media/image89.wmf"/><Relationship Id="rId5" Type="http://schemas.openxmlformats.org/officeDocument/2006/relationships/image" Target="../media/image90.wmf"/><Relationship Id="rId6" Type="http://schemas.openxmlformats.org/officeDocument/2006/relationships/image" Target="../media/image91.wmf"/><Relationship Id="rId7" Type="http://schemas.openxmlformats.org/officeDocument/2006/relationships/image" Target="../media/image92.wmf"/><Relationship Id="rId8" Type="http://schemas.openxmlformats.org/officeDocument/2006/relationships/image" Target="../media/image93.wmf"/><Relationship Id="rId9" Type="http://schemas.openxmlformats.org/officeDocument/2006/relationships/image" Target="../media/image94.wmf"/><Relationship Id="rId10" Type="http://schemas.openxmlformats.org/officeDocument/2006/relationships/image" Target="../media/image95.wmf"/><Relationship Id="rId11" Type="http://schemas.openxmlformats.org/officeDocument/2006/relationships/image" Target="../media/image96.wmf"/><Relationship Id="rId12" Type="http://schemas.openxmlformats.org/officeDocument/2006/relationships/slideLayout" Target="../slideLayouts/slideLayout2.xml"/><Relationship Id="rId13"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wmf"/><Relationship Id="rId5"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image" Target="../media/image103.wmf"/><Relationship Id="rId2" Type="http://schemas.openxmlformats.org/officeDocument/2006/relationships/image" Target="../media/image104.wmf"/><Relationship Id="rId3" Type="http://schemas.openxmlformats.org/officeDocument/2006/relationships/image" Target="../media/image105.wmf"/><Relationship Id="rId4" Type="http://schemas.openxmlformats.org/officeDocument/2006/relationships/image" Target="../media/image106.wmf"/><Relationship Id="rId5" Type="http://schemas.openxmlformats.org/officeDocument/2006/relationships/image" Target="../media/image107.wmf"/><Relationship Id="rId6" Type="http://schemas.openxmlformats.org/officeDocument/2006/relationships/image" Target="../media/image108.wmf"/><Relationship Id="rId7" Type="http://schemas.openxmlformats.org/officeDocument/2006/relationships/image" Target="../media/image109.wmf"/><Relationship Id="rId8"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image" Target="../media/image110.wmf"/><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111.wmf"/><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image" Target="../media/image113.wmf"/><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wmf"/><Relationship Id="rId5" Type="http://schemas.openxmlformats.org/officeDocument/2006/relationships/image" Target="../media/image117.wmf"/><Relationship Id="rId6"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wmf"/><Relationship Id="rId3" Type="http://schemas.openxmlformats.org/officeDocument/2006/relationships/image" Target="../media/image120.png"/><Relationship Id="rId4" Type="http://schemas.openxmlformats.org/officeDocument/2006/relationships/image" Target="../media/image121.wmf"/><Relationship Id="rId5" Type="http://schemas.openxmlformats.org/officeDocument/2006/relationships/image" Target="../media/image122.png"/><Relationship Id="rId6"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image" Target="../media/image123.wmf"/><Relationship Id="rId2" Type="http://schemas.openxmlformats.org/officeDocument/2006/relationships/image" Target="../media/image124.wmf"/><Relationship Id="rId3"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image" Target="../media/image125.wmf"/><Relationship Id="rId2" Type="http://schemas.openxmlformats.org/officeDocument/2006/relationships/image" Target="../media/image126.wmf"/><Relationship Id="rId3" Type="http://schemas.openxmlformats.org/officeDocument/2006/relationships/image" Target="../media/image127.wmf"/><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image" Target="../media/image130.wmf"/><Relationship Id="rId2" Type="http://schemas.openxmlformats.org/officeDocument/2006/relationships/image" Target="../media/image131.wmf"/><Relationship Id="rId3" Type="http://schemas.openxmlformats.org/officeDocument/2006/relationships/image" Target="../media/image132.wmf"/><Relationship Id="rId4" Type="http://schemas.openxmlformats.org/officeDocument/2006/relationships/image" Target="../media/image133.wmf"/><Relationship Id="rId5" Type="http://schemas.openxmlformats.org/officeDocument/2006/relationships/image" Target="../media/image134.wmf"/><Relationship Id="rId6" Type="http://schemas.openxmlformats.org/officeDocument/2006/relationships/image" Target="../media/image135.wmf"/><Relationship Id="rId7" Type="http://schemas.openxmlformats.org/officeDocument/2006/relationships/image" Target="../media/image136.wmf"/><Relationship Id="rId8"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image" Target="../media/image137.wmf"/><Relationship Id="rId2" Type="http://schemas.openxmlformats.org/officeDocument/2006/relationships/image" Target="../media/image138.wmf"/><Relationship Id="rId3" Type="http://schemas.openxmlformats.org/officeDocument/2006/relationships/image" Target="../media/image139.wmf"/><Relationship Id="rId4" Type="http://schemas.openxmlformats.org/officeDocument/2006/relationships/image" Target="../media/image140.wmf"/><Relationship Id="rId5" Type="http://schemas.openxmlformats.org/officeDocument/2006/relationships/image" Target="../media/image141.wmf"/><Relationship Id="rId6" Type="http://schemas.openxmlformats.org/officeDocument/2006/relationships/image" Target="../media/image142.wmf"/><Relationship Id="rId7" Type="http://schemas.openxmlformats.org/officeDocument/2006/relationships/image" Target="../media/image143.wmf"/><Relationship Id="rId8" Type="http://schemas.openxmlformats.org/officeDocument/2006/relationships/image" Target="../media/image144.wmf"/><Relationship Id="rId9"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image" Target="../media/image145.wmf"/><Relationship Id="rId2" Type="http://schemas.openxmlformats.org/officeDocument/2006/relationships/image" Target="../media/image146.wmf"/><Relationship Id="rId3" Type="http://schemas.openxmlformats.org/officeDocument/2006/relationships/image" Target="../media/image147.wmf"/><Relationship Id="rId4" Type="http://schemas.openxmlformats.org/officeDocument/2006/relationships/image" Target="../media/image148.wmf"/><Relationship Id="rId5"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image" Target="../media/image150.wmf"/><Relationship Id="rId2" Type="http://schemas.openxmlformats.org/officeDocument/2006/relationships/image" Target="../media/image151.wmf"/><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image" Target="../media/image152.wmf"/><Relationship Id="rId2" Type="http://schemas.openxmlformats.org/officeDocument/2006/relationships/image" Target="../media/image153.wmf"/><Relationship Id="rId3"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155.wmf"/><Relationship Id="rId3" Type="http://schemas.openxmlformats.org/officeDocument/2006/relationships/image" Target="../media/image156.wmf"/><Relationship Id="rId4" Type="http://schemas.openxmlformats.org/officeDocument/2006/relationships/slideLayout" Target="../slideLayouts/slideLayout12.xml"/><Relationship Id="rId5"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image" Target="../media/image157.wmf"/><Relationship Id="rId2" Type="http://schemas.openxmlformats.org/officeDocument/2006/relationships/image" Target="../media/image158.wmf"/><Relationship Id="rId3" Type="http://schemas.openxmlformats.org/officeDocument/2006/relationships/slideLayout" Target="../slideLayouts/slideLayout12.xml"/><Relationship Id="rId4"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image" Target="../media/image159.wmf"/><Relationship Id="rId2" Type="http://schemas.openxmlformats.org/officeDocument/2006/relationships/image" Target="../media/image160.png"/><Relationship Id="rId3"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wmf"/><Relationship Id="rId4" Type="http://schemas.openxmlformats.org/officeDocument/2006/relationships/image" Target="../media/image164.wmf"/><Relationship Id="rId5" Type="http://schemas.openxmlformats.org/officeDocument/2006/relationships/image" Target="../media/image165.wmf"/><Relationship Id="rId6" Type="http://schemas.openxmlformats.org/officeDocument/2006/relationships/image" Target="../media/image166.wmf"/><Relationship Id="rId7"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67.png"/><Relationship Id="rId3" Type="http://schemas.openxmlformats.org/officeDocument/2006/relationships/image" Target="../media/image168.wmf"/><Relationship Id="rId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jpeg"/><Relationship Id="rId3" Type="http://schemas.openxmlformats.org/officeDocument/2006/relationships/image" Target="../media/image171.wmf"/><Relationship Id="rId4" Type="http://schemas.openxmlformats.org/officeDocument/2006/relationships/image" Target="../media/image172.wmf"/><Relationship Id="rId5" Type="http://schemas.openxmlformats.org/officeDocument/2006/relationships/image" Target="../media/image173.wmf"/><Relationship Id="rId6" Type="http://schemas.openxmlformats.org/officeDocument/2006/relationships/slideLayout" Target="../slideLayouts/slideLayout7.xml"/><Relationship Id="rId7"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1" Type="http://schemas.openxmlformats.org/officeDocument/2006/relationships/image" Target="../media/image174.wmf"/><Relationship Id="rId2" Type="http://schemas.openxmlformats.org/officeDocument/2006/relationships/image" Target="../media/image175.jpeg"/><Relationship Id="rId3" Type="http://schemas.openxmlformats.org/officeDocument/2006/relationships/slideLayout" Target="../slideLayouts/slideLayout6.xml"/><Relationship Id="rId4"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image" Target="../media/image176.wmf"/><Relationship Id="rId2" Type="http://schemas.openxmlformats.org/officeDocument/2006/relationships/image" Target="../media/image177.wmf"/><Relationship Id="rId3"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image" Target="../media/image178.wmf"/><Relationship Id="rId2" Type="http://schemas.openxmlformats.org/officeDocument/2006/relationships/image" Target="../media/image179.wmf"/><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image" Target="../media/image180.wmf"/><Relationship Id="rId2" Type="http://schemas.openxmlformats.org/officeDocument/2006/relationships/image" Target="../media/image181.wmf"/><Relationship Id="rId3" Type="http://schemas.openxmlformats.org/officeDocument/2006/relationships/image" Target="../media/image182.wmf"/><Relationship Id="rId4" Type="http://schemas.openxmlformats.org/officeDocument/2006/relationships/image" Target="../media/image183.wmf"/><Relationship Id="rId5" Type="http://schemas.openxmlformats.org/officeDocument/2006/relationships/image" Target="../media/image184.wmf"/><Relationship Id="rId6" Type="http://schemas.openxmlformats.org/officeDocument/2006/relationships/image" Target="../media/image185.wmf"/><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wmf"/><Relationship Id="rId10" Type="http://schemas.openxmlformats.org/officeDocument/2006/relationships/slideLayout" Target="../slideLayouts/slideLayout7.xml"/><Relationship Id="rId11"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image" Target="../media/image189.wmf"/><Relationship Id="rId2" Type="http://schemas.openxmlformats.org/officeDocument/2006/relationships/image" Target="../media/image190.wmf"/><Relationship Id="rId3" Type="http://schemas.openxmlformats.org/officeDocument/2006/relationships/image" Target="../media/image191.wmf"/><Relationship Id="rId4" Type="http://schemas.openxmlformats.org/officeDocument/2006/relationships/image" Target="../media/image192.png"/><Relationship Id="rId5"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image" Target="../media/image193.wmf"/><Relationship Id="rId2" Type="http://schemas.openxmlformats.org/officeDocument/2006/relationships/image" Target="../media/image194.wmf"/><Relationship Id="rId3" Type="http://schemas.openxmlformats.org/officeDocument/2006/relationships/image" Target="../media/image195.wmf"/><Relationship Id="rId4" Type="http://schemas.openxmlformats.org/officeDocument/2006/relationships/image" Target="../media/image196.wmf"/><Relationship Id="rId5" Type="http://schemas.openxmlformats.org/officeDocument/2006/relationships/slideLayout" Target="../slideLayouts/slideLayout7.xml"/><Relationship Id="rId6"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image" Target="../media/image197.wmf"/><Relationship Id="rId2" Type="http://schemas.openxmlformats.org/officeDocument/2006/relationships/image" Target="../media/image198.wmf"/><Relationship Id="rId3" Type="http://schemas.openxmlformats.org/officeDocument/2006/relationships/image" Target="../media/image199.wmf"/><Relationship Id="rId4" Type="http://schemas.openxmlformats.org/officeDocument/2006/relationships/image" Target="../media/image200.wmf"/><Relationship Id="rId5" Type="http://schemas.openxmlformats.org/officeDocument/2006/relationships/image" Target="../media/image201.wmf"/><Relationship Id="rId6" Type="http://schemas.openxmlformats.org/officeDocument/2006/relationships/image" Target="../media/image202.wmf"/><Relationship Id="rId7" Type="http://schemas.openxmlformats.org/officeDocument/2006/relationships/image" Target="../media/image203.png"/><Relationship Id="rId8" Type="http://schemas.openxmlformats.org/officeDocument/2006/relationships/slideLayout" Target="../slideLayouts/slideLayout7.xml"/><Relationship Id="rId9" Type="http://schemas.openxmlformats.org/officeDocument/2006/relationships/notesSlide" Target="../notesSlides/notesSlide26.xml"/></Relationships>
</file>

<file path=ppt/slides/_rels/slide64.xml.rels><?xml version="1.0" encoding="UTF-8" standalone="yes"?>
<Relationships xmlns="http://schemas.openxmlformats.org/package/2006/relationships"><Relationship Id="rId1" Type="http://schemas.openxmlformats.org/officeDocument/2006/relationships/image" Target="../media/image204.wmf"/><Relationship Id="rId2"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image" Target="../media/image205.wmf"/><Relationship Id="rId2" Type="http://schemas.openxmlformats.org/officeDocument/2006/relationships/image" Target="../media/image206.wmf"/><Relationship Id="rId3" Type="http://schemas.openxmlformats.org/officeDocument/2006/relationships/image" Target="../media/image207.wmf"/><Relationship Id="rId4" Type="http://schemas.openxmlformats.org/officeDocument/2006/relationships/slideLayout" Target="../slideLayouts/slideLayout7.xml"/><Relationship Id="rId5" Type="http://schemas.openxmlformats.org/officeDocument/2006/relationships/notesSlide" Target="../notesSlides/notesSlide27.xml"/></Relationships>
</file>

<file path=ppt/slides/_rels/slide66.xml.rels><?xml version="1.0" encoding="UTF-8" standalone="yes"?>
<Relationships xmlns="http://schemas.openxmlformats.org/package/2006/relationships"><Relationship Id="rId1" Type="http://schemas.openxmlformats.org/officeDocument/2006/relationships/image" Target="../media/image208.wmf"/><Relationship Id="rId2" Type="http://schemas.openxmlformats.org/officeDocument/2006/relationships/image" Target="../media/image209.png"/><Relationship Id="rId3" Type="http://schemas.openxmlformats.org/officeDocument/2006/relationships/image" Target="../media/image210.wmf"/><Relationship Id="rId4" Type="http://schemas.openxmlformats.org/officeDocument/2006/relationships/slideLayout" Target="../slideLayouts/slideLayout7.xml"/><Relationship Id="rId5"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1" Type="http://schemas.openxmlformats.org/officeDocument/2006/relationships/image" Target="../media/image211.wmf"/><Relationship Id="rId2" Type="http://schemas.openxmlformats.org/officeDocument/2006/relationships/image" Target="../media/image212.wmf"/><Relationship Id="rId3" Type="http://schemas.openxmlformats.org/officeDocument/2006/relationships/slideLayout" Target="../slideLayouts/slideLayout7.xml"/><Relationship Id="rId4"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1" Type="http://schemas.openxmlformats.org/officeDocument/2006/relationships/image" Target="../media/image213.wmf"/><Relationship Id="rId2" Type="http://schemas.openxmlformats.org/officeDocument/2006/relationships/image" Target="../media/image214.wmf"/><Relationship Id="rId3"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image" Target="../media/image215.wmf"/><Relationship Id="rId2" Type="http://schemas.openxmlformats.org/officeDocument/2006/relationships/image" Target="../media/image216.wmf"/><Relationship Id="rId3"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wmf"/><Relationship Id="rId5" Type="http://schemas.openxmlformats.org/officeDocument/2006/relationships/image" Target="../media/image8.wmf"/><Relationship Id="rId6" Type="http://schemas.openxmlformats.org/officeDocument/2006/relationships/slideLayout" Target="../slideLayouts/slideLayout7.xml"/><Relationship Id="rId7"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image" Target="../media/image217.wmf"/><Relationship Id="rId2" Type="http://schemas.openxmlformats.org/officeDocument/2006/relationships/image" Target="../media/image218.wmf"/><Relationship Id="rId3" Type="http://schemas.openxmlformats.org/officeDocument/2006/relationships/image" Target="../media/image219.wmf"/><Relationship Id="rId4" Type="http://schemas.openxmlformats.org/officeDocument/2006/relationships/slideLayout" Target="../slideLayouts/slideLayout2.xml"/><Relationship Id="rId5"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image" Target="../media/image220.wmf"/><Relationship Id="rId2" Type="http://schemas.openxmlformats.org/officeDocument/2006/relationships/image" Target="../media/image221.wmf"/><Relationship Id="rId3" Type="http://schemas.openxmlformats.org/officeDocument/2006/relationships/slideLayout" Target="../slideLayouts/slideLayout2.xml"/><Relationship Id="rId4"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image" Target="../media/image222.wmf"/><Relationship Id="rId2" Type="http://schemas.openxmlformats.org/officeDocument/2006/relationships/image" Target="../media/image223.wmf"/><Relationship Id="rId3" Type="http://schemas.openxmlformats.org/officeDocument/2006/relationships/slideLayout" Target="../slideLayouts/slideLayout2.xml"/><Relationship Id="rId4" Type="http://schemas.openxmlformats.org/officeDocument/2006/relationships/notesSlide" Target="../notesSlides/notesSlide32.xml"/></Relationships>
</file>

<file path=ppt/slides/_rels/slide74.xml.rels><?xml version="1.0" encoding="UTF-8" standalone="yes"?>
<Relationships xmlns="http://schemas.openxmlformats.org/package/2006/relationships"><Relationship Id="rId1" Type="http://schemas.openxmlformats.org/officeDocument/2006/relationships/image" Target="../media/image224.wmf"/><Relationship Id="rId2" Type="http://schemas.openxmlformats.org/officeDocument/2006/relationships/image" Target="../media/image225.wmf"/><Relationship Id="rId3" Type="http://schemas.openxmlformats.org/officeDocument/2006/relationships/image" Target="../media/image226.wmf"/><Relationship Id="rId4" Type="http://schemas.openxmlformats.org/officeDocument/2006/relationships/image" Target="../media/image227.wmf"/><Relationship Id="rId5" Type="http://schemas.openxmlformats.org/officeDocument/2006/relationships/image" Target="../media/image228.wmf"/><Relationship Id="rId6" Type="http://schemas.openxmlformats.org/officeDocument/2006/relationships/image" Target="../media/image229.png"/><Relationship Id="rId7" Type="http://schemas.openxmlformats.org/officeDocument/2006/relationships/image" Target="../media/image230.jpeg"/><Relationship Id="rId8" Type="http://schemas.openxmlformats.org/officeDocument/2006/relationships/image" Target="../media/image231.jpeg"/><Relationship Id="rId9" Type="http://schemas.openxmlformats.org/officeDocument/2006/relationships/slideLayout" Target="../slideLayouts/slideLayout2.xml"/><Relationship Id="rId10" Type="http://schemas.openxmlformats.org/officeDocument/2006/relationships/notesSlide" Target="../notesSlides/notesSlide33.xml"/></Relationships>
</file>

<file path=ppt/slides/_rels/slide75.xml.rels><?xml version="1.0" encoding="UTF-8" standalone="yes"?>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wmf"/><Relationship Id="rId3" Type="http://schemas.openxmlformats.org/officeDocument/2006/relationships/image" Target="../media/image234.wmf"/><Relationship Id="rId4" Type="http://schemas.openxmlformats.org/officeDocument/2006/relationships/image" Target="../media/image235.wmf"/><Relationship Id="rId5" Type="http://schemas.openxmlformats.org/officeDocument/2006/relationships/image" Target="../media/image236.wmf"/><Relationship Id="rId6" Type="http://schemas.openxmlformats.org/officeDocument/2006/relationships/image" Target="../media/image237.jpeg"/><Relationship Id="rId7" Type="http://schemas.openxmlformats.org/officeDocument/2006/relationships/slideLayout" Target="../slideLayouts/slideLayout2.xml"/><Relationship Id="rId8" Type="http://schemas.openxmlformats.org/officeDocument/2006/relationships/notesSlide" Target="../notesSlides/notesSlide34.xml"/></Relationships>
</file>

<file path=ppt/slides/_rels/slide76.xml.rels><?xml version="1.0" encoding="UTF-8" standalone="yes"?>
<Relationships xmlns="http://schemas.openxmlformats.org/package/2006/relationships"><Relationship Id="rId1" Type="http://schemas.openxmlformats.org/officeDocument/2006/relationships/image" Target="../media/image238.wmf"/><Relationship Id="rId2" Type="http://schemas.openxmlformats.org/officeDocument/2006/relationships/image" Target="../media/image239.wmf"/><Relationship Id="rId3" Type="http://schemas.openxmlformats.org/officeDocument/2006/relationships/image" Target="../media/image240.wmf"/><Relationship Id="rId4" Type="http://schemas.openxmlformats.org/officeDocument/2006/relationships/image" Target="../media/image241.wmf"/><Relationship Id="rId5" Type="http://schemas.openxmlformats.org/officeDocument/2006/relationships/image" Target="../media/image242.jpeg"/><Relationship Id="rId6" Type="http://schemas.openxmlformats.org/officeDocument/2006/relationships/slideLayout" Target="../slideLayouts/slideLayout15.xml"/><Relationship Id="rId7" Type="http://schemas.openxmlformats.org/officeDocument/2006/relationships/notesSlide" Target="../notesSlides/notesSlide35.xml"/></Relationships>
</file>

<file path=ppt/slides/_rels/slide77.xml.rels><?xml version="1.0" encoding="UTF-8" standalone="yes"?>
<Relationships xmlns="http://schemas.openxmlformats.org/package/2006/relationships"><Relationship Id="rId1" Type="http://schemas.openxmlformats.org/officeDocument/2006/relationships/image" Target="../media/image243.wmf"/><Relationship Id="rId2" Type="http://schemas.openxmlformats.org/officeDocument/2006/relationships/image" Target="../media/image244.wmf"/><Relationship Id="rId3" Type="http://schemas.openxmlformats.org/officeDocument/2006/relationships/image" Target="../media/image245.wmf"/><Relationship Id="rId4" Type="http://schemas.openxmlformats.org/officeDocument/2006/relationships/image" Target="../media/image246.wmf"/><Relationship Id="rId5" Type="http://schemas.openxmlformats.org/officeDocument/2006/relationships/image" Target="../media/image247.wmf"/><Relationship Id="rId6" Type="http://schemas.openxmlformats.org/officeDocument/2006/relationships/slideLayout" Target="../slideLayouts/slideLayout2.xml"/><Relationship Id="rId7"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image" Target="../media/image248.wmf"/><Relationship Id="rId2" Type="http://schemas.openxmlformats.org/officeDocument/2006/relationships/image" Target="../media/image249.wmf"/><Relationship Id="rId3" Type="http://schemas.openxmlformats.org/officeDocument/2006/relationships/image" Target="../media/image250.wmf"/><Relationship Id="rId4" Type="http://schemas.openxmlformats.org/officeDocument/2006/relationships/image" Target="../media/image251.wmf"/><Relationship Id="rId5" Type="http://schemas.openxmlformats.org/officeDocument/2006/relationships/slideLayout" Target="../slideLayouts/slideLayout2.xml"/><Relationship Id="rId6"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image" Target="../media/image248.wmf"/><Relationship Id="rId2" Type="http://schemas.openxmlformats.org/officeDocument/2006/relationships/image" Target="../media/image252.wmf"/><Relationship Id="rId3" Type="http://schemas.openxmlformats.org/officeDocument/2006/relationships/image" Target="../media/image253.jpeg"/><Relationship Id="rId4" Type="http://schemas.openxmlformats.org/officeDocument/2006/relationships/image" Target="../media/image254.jpeg"/><Relationship Id="rId5" Type="http://schemas.openxmlformats.org/officeDocument/2006/relationships/slideLayout" Target="../slideLayouts/slideLayout2.xml"/><Relationship Id="rId6"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3.wmf"/><Relationship Id="rId6" Type="http://schemas.openxmlformats.org/officeDocument/2006/relationships/image" Target="../media/image14.wmf"/><Relationship Id="rId7" Type="http://schemas.openxmlformats.org/officeDocument/2006/relationships/slideLayout" Target="../slideLayouts/slideLayout7.xml"/><Relationship Id="rId8"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image" Target="../media/image255.wmf"/><Relationship Id="rId2" Type="http://schemas.openxmlformats.org/officeDocument/2006/relationships/image" Target="../media/image256.wmf"/><Relationship Id="rId3"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image" Target="../media/image257.wmf"/><Relationship Id="rId2" Type="http://schemas.openxmlformats.org/officeDocument/2006/relationships/image" Target="../media/image258.wmf"/><Relationship Id="rId3" Type="http://schemas.openxmlformats.org/officeDocument/2006/relationships/image" Target="../media/image259.wmf"/><Relationship Id="rId4" Type="http://schemas.openxmlformats.org/officeDocument/2006/relationships/slideLayout" Target="../slideLayouts/slideLayout14.xml"/><Relationship Id="rId5" Type="http://schemas.openxmlformats.org/officeDocument/2006/relationships/notesSlide" Target="../notesSlides/notesSlide39.xml"/></Relationships>
</file>

<file path=ppt/slides/_rels/slide82.xml.rels><?xml version="1.0" encoding="UTF-8" standalone="yes"?>
<Relationships xmlns="http://schemas.openxmlformats.org/package/2006/relationships"><Relationship Id="rId1" Type="http://schemas.openxmlformats.org/officeDocument/2006/relationships/image" Target="../media/image260.wmf"/><Relationship Id="rId2" Type="http://schemas.openxmlformats.org/officeDocument/2006/relationships/image" Target="../media/image261.wmf"/><Relationship Id="rId3" Type="http://schemas.openxmlformats.org/officeDocument/2006/relationships/image" Target="../media/image262.wmf"/><Relationship Id="rId4" Type="http://schemas.openxmlformats.org/officeDocument/2006/relationships/slideLayout" Target="../slideLayouts/slideLayout14.xml"/><Relationship Id="rId5" Type="http://schemas.openxmlformats.org/officeDocument/2006/relationships/notesSlide" Target="../notesSlides/notesSlide40.xml"/></Relationships>
</file>

<file path=ppt/slides/_rels/slide83.xml.rels><?xml version="1.0" encoding="UTF-8" standalone="yes"?>
<Relationships xmlns="http://schemas.openxmlformats.org/package/2006/relationships"><Relationship Id="rId1" Type="http://schemas.openxmlformats.org/officeDocument/2006/relationships/image" Target="../media/image263.wmf"/><Relationship Id="rId2" Type="http://schemas.openxmlformats.org/officeDocument/2006/relationships/image" Target="../media/image264.wmf"/><Relationship Id="rId3" Type="http://schemas.openxmlformats.org/officeDocument/2006/relationships/image" Target="../media/image265.wmf"/><Relationship Id="rId4" Type="http://schemas.openxmlformats.org/officeDocument/2006/relationships/image" Target="../media/image266.wmf"/><Relationship Id="rId5" Type="http://schemas.openxmlformats.org/officeDocument/2006/relationships/slideLayout" Target="../slideLayouts/slideLayout7.xml"/><Relationship Id="rId6" Type="http://schemas.openxmlformats.org/officeDocument/2006/relationships/notesSlide" Target="../notesSlides/notesSlide41.xml"/></Relationships>
</file>

<file path=ppt/slides/_rels/slide84.xml.rels><?xml version="1.0" encoding="UTF-8" standalone="yes"?>
<Relationships xmlns="http://schemas.openxmlformats.org/package/2006/relationships"><Relationship Id="rId1" Type="http://schemas.openxmlformats.org/officeDocument/2006/relationships/image" Target="../media/image267.wmf"/><Relationship Id="rId2" Type="http://schemas.openxmlformats.org/officeDocument/2006/relationships/slideLayout" Target="../slideLayouts/slideLayout15.xml"/><Relationship Id="rId3" Type="http://schemas.openxmlformats.org/officeDocument/2006/relationships/notesSlide" Target="../notesSlides/notesSlide42.xml"/></Relationships>
</file>

<file path=ppt/slides/_rels/slide85.xml.rels><?xml version="1.0" encoding="UTF-8" standalone="yes"?>
<Relationships xmlns="http://schemas.openxmlformats.org/package/2006/relationships"><Relationship Id="rId1" Type="http://schemas.openxmlformats.org/officeDocument/2006/relationships/image" Target="../media/image268.png"/><Relationship Id="rId2" Type="http://schemas.openxmlformats.org/officeDocument/2006/relationships/image" Target="../media/image269.png"/><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image" Target="../media/image272.wmf"/><Relationship Id="rId2" Type="http://schemas.openxmlformats.org/officeDocument/2006/relationships/image" Target="../media/image273.wmf"/><Relationship Id="rId3" Type="http://schemas.openxmlformats.org/officeDocument/2006/relationships/slideLayout" Target="../slideLayouts/slideLayout15.xml"/><Relationship Id="rId4" Type="http://schemas.openxmlformats.org/officeDocument/2006/relationships/notesSlide" Target="../notesSlides/notesSlide43.xml"/></Relationships>
</file>

<file path=ppt/slides/_rels/slide87.xml.rels><?xml version="1.0" encoding="UTF-8" standalone="yes"?>
<Relationships xmlns="http://schemas.openxmlformats.org/package/2006/relationships"><Relationship Id="rId1" Type="http://schemas.openxmlformats.org/officeDocument/2006/relationships/image" Target="../media/image274.wmf"/><Relationship Id="rId2" Type="http://schemas.openxmlformats.org/officeDocument/2006/relationships/image" Target="../media/image275.wmf"/><Relationship Id="rId3" Type="http://schemas.openxmlformats.org/officeDocument/2006/relationships/image" Target="../media/image276.wmf"/><Relationship Id="rId4" Type="http://schemas.openxmlformats.org/officeDocument/2006/relationships/image" Target="../media/image277.wmf"/><Relationship Id="rId5" Type="http://schemas.openxmlformats.org/officeDocument/2006/relationships/image" Target="../media/image278.wmf"/><Relationship Id="rId6" Type="http://schemas.openxmlformats.org/officeDocument/2006/relationships/image" Target="../media/image279.wmf"/><Relationship Id="rId7" Type="http://schemas.openxmlformats.org/officeDocument/2006/relationships/slideLayout" Target="../slideLayouts/slideLayout16.xml"/><Relationship Id="rId8" Type="http://schemas.openxmlformats.org/officeDocument/2006/relationships/notesSlide" Target="../notesSlides/notesSlide44.xml"/></Relationships>
</file>

<file path=ppt/slides/_rels/slide88.xml.rels><?xml version="1.0" encoding="UTF-8" standalone="yes"?>
<Relationships xmlns="http://schemas.openxmlformats.org/package/2006/relationships"><Relationship Id="rId1" Type="http://schemas.openxmlformats.org/officeDocument/2006/relationships/image" Target="../media/image280.jpeg"/><Relationship Id="rId2" Type="http://schemas.openxmlformats.org/officeDocument/2006/relationships/image" Target="../media/image281.wmf"/><Relationship Id="rId3" Type="http://schemas.openxmlformats.org/officeDocument/2006/relationships/image" Target="../media/image282.wmf"/><Relationship Id="rId4" Type="http://schemas.openxmlformats.org/officeDocument/2006/relationships/image" Target="../media/image283.wmf"/><Relationship Id="rId5" Type="http://schemas.openxmlformats.org/officeDocument/2006/relationships/image" Target="../media/image284.wmf"/><Relationship Id="rId6" Type="http://schemas.openxmlformats.org/officeDocument/2006/relationships/slideLayout" Target="../slideLayouts/slideLayout13.xml"/><Relationship Id="rId7" Type="http://schemas.openxmlformats.org/officeDocument/2006/relationships/notesSlide" Target="../notesSlides/notesSlide45.xml"/></Relationships>
</file>

<file path=ppt/slides/_rels/slide89.xml.rels><?xml version="1.0" encoding="UTF-8" standalone="yes"?>
<Relationships xmlns="http://schemas.openxmlformats.org/package/2006/relationships"><Relationship Id="rId1" Type="http://schemas.openxmlformats.org/officeDocument/2006/relationships/image" Target="../media/image285.wmf"/><Relationship Id="rId2" Type="http://schemas.openxmlformats.org/officeDocument/2006/relationships/image" Target="../media/image286.wmf"/><Relationship Id="rId3" Type="http://schemas.openxmlformats.org/officeDocument/2006/relationships/image" Target="../media/image287.wmf"/><Relationship Id="rId4" Type="http://schemas.openxmlformats.org/officeDocument/2006/relationships/slideLayout" Target="../slideLayouts/slideLayout2.xml"/><Relationship Id="rId5"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5.wmf"/><Relationship Id="rId6" Type="http://schemas.openxmlformats.org/officeDocument/2006/relationships/image" Target="../media/image13.wmf"/><Relationship Id="rId7" Type="http://schemas.openxmlformats.org/officeDocument/2006/relationships/image" Target="../media/image16.wmf"/><Relationship Id="rId8" Type="http://schemas.openxmlformats.org/officeDocument/2006/relationships/image" Target="../media/image17.wmf"/><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image" Target="../media/image288.wmf"/><Relationship Id="rId2" Type="http://schemas.openxmlformats.org/officeDocument/2006/relationships/image" Target="../media/image289.wmf"/><Relationship Id="rId3"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image" Target="../media/image290.png"/><Relationship Id="rId2" Type="http://schemas.openxmlformats.org/officeDocument/2006/relationships/image" Target="../media/image291.wmf"/><Relationship Id="rId3"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image" Target="../media/image292.png"/><Relationship Id="rId2" Type="http://schemas.openxmlformats.org/officeDocument/2006/relationships/image" Target="../media/image293.png"/><Relationship Id="rId3" Type="http://schemas.openxmlformats.org/officeDocument/2006/relationships/image" Target="../media/image294.wmf"/><Relationship Id="rId4" Type="http://schemas.openxmlformats.org/officeDocument/2006/relationships/image" Target="../media/image295.wmf"/><Relationship Id="rId5" Type="http://schemas.openxmlformats.org/officeDocument/2006/relationships/image" Target="../media/image296.wmf"/><Relationship Id="rId6" Type="http://schemas.openxmlformats.org/officeDocument/2006/relationships/image" Target="../media/image297.wmf"/><Relationship Id="rId7" Type="http://schemas.openxmlformats.org/officeDocument/2006/relationships/image" Target="../media/image298.wmf"/><Relationship Id="rId8"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image" Target="../media/image299.wmf"/><Relationship Id="rId2" Type="http://schemas.openxmlformats.org/officeDocument/2006/relationships/image" Target="../media/image300.wmf"/><Relationship Id="rId3"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image" Target="../media/image301.wmf"/><Relationship Id="rId2" Type="http://schemas.openxmlformats.org/officeDocument/2006/relationships/image" Target="../media/image302.wmf"/><Relationship Id="rId3"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image" Target="../media/image303.wmf"/><Relationship Id="rId2" Type="http://schemas.openxmlformats.org/officeDocument/2006/relationships/image" Target="../media/image304.wmf"/><Relationship Id="rId3" Type="http://schemas.openxmlformats.org/officeDocument/2006/relationships/image" Target="../media/image305.wmf"/><Relationship Id="rId4" Type="http://schemas.openxmlformats.org/officeDocument/2006/relationships/image" Target="../media/image306.wmf"/><Relationship Id="rId5" Type="http://schemas.openxmlformats.org/officeDocument/2006/relationships/image" Target="../media/image307.wmf"/><Relationship Id="rId6" Type="http://schemas.openxmlformats.org/officeDocument/2006/relationships/slideLayout" Target="../slideLayouts/slideLayout14.xml"/><Relationship Id="rId7" Type="http://schemas.openxmlformats.org/officeDocument/2006/relationships/notesSlide" Target="../notesSlides/notesSlide47.xml"/></Relationships>
</file>

<file path=ppt/slides/_rels/slide96.xml.rels><?xml version="1.0" encoding="UTF-8" standalone="yes"?>
<Relationships xmlns="http://schemas.openxmlformats.org/package/2006/relationships"><Relationship Id="rId1" Type="http://schemas.openxmlformats.org/officeDocument/2006/relationships/image" Target="../media/image308.wmf"/><Relationship Id="rId2" Type="http://schemas.openxmlformats.org/officeDocument/2006/relationships/image" Target="../media/image309.wmf"/><Relationship Id="rId3" Type="http://schemas.openxmlformats.org/officeDocument/2006/relationships/image" Target="../media/image310.wmf"/><Relationship Id="rId4" Type="http://schemas.openxmlformats.org/officeDocument/2006/relationships/image" Target="../media/image311.wmf"/><Relationship Id="rId5" Type="http://schemas.openxmlformats.org/officeDocument/2006/relationships/image" Target="../media/image312.wmf"/><Relationship Id="rId6" Type="http://schemas.openxmlformats.org/officeDocument/2006/relationships/slideLayout" Target="../slideLayouts/slideLayout4.xml"/><Relationship Id="rId7" Type="http://schemas.openxmlformats.org/officeDocument/2006/relationships/notesSlide" Target="../notesSlides/notesSlide48.xml"/></Relationships>
</file>

<file path=ppt/slides/_rels/slide97.xml.rels><?xml version="1.0" encoding="UTF-8" standalone="yes"?>
<Relationships xmlns="http://schemas.openxmlformats.org/package/2006/relationships"><Relationship Id="rId1" Type="http://schemas.openxmlformats.org/officeDocument/2006/relationships/image" Target="../media/image313.wmf"/><Relationship Id="rId2" Type="http://schemas.openxmlformats.org/officeDocument/2006/relationships/image" Target="../media/image314.wmf"/><Relationship Id="rId3" Type="http://schemas.openxmlformats.org/officeDocument/2006/relationships/image" Target="../media/image315.wmf"/><Relationship Id="rId4" Type="http://schemas.openxmlformats.org/officeDocument/2006/relationships/image" Target="../media/image316.wmf"/><Relationship Id="rId5" Type="http://schemas.openxmlformats.org/officeDocument/2006/relationships/image" Target="../media/image317.wmf"/><Relationship Id="rId6" Type="http://schemas.openxmlformats.org/officeDocument/2006/relationships/image" Target="../media/image318.wmf"/><Relationship Id="rId7" Type="http://schemas.openxmlformats.org/officeDocument/2006/relationships/image" Target="../media/image319.wmf"/><Relationship Id="rId8" Type="http://schemas.openxmlformats.org/officeDocument/2006/relationships/image" Target="../media/image320.png"/><Relationship Id="rId9" Type="http://schemas.openxmlformats.org/officeDocument/2006/relationships/slideLayout" Target="../slideLayouts/slideLayout16.xml"/><Relationship Id="rId10" Type="http://schemas.openxmlformats.org/officeDocument/2006/relationships/notesSlide" Target="../notesSlides/notesSlide49.xml"/></Relationships>
</file>

<file path=ppt/slides/_rels/slide98.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wmf"/><Relationship Id="rId3"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image" Target="../media/image323.wmf"/><Relationship Id="rId2" Type="http://schemas.openxmlformats.org/officeDocument/2006/relationships/image" Target="../media/image324.wmf"/><Relationship Id="rId3" Type="http://schemas.openxmlformats.org/officeDocument/2006/relationships/image" Target="../media/image325.wmf"/><Relationship Id="rId4" Type="http://schemas.openxmlformats.org/officeDocument/2006/relationships/image" Target="../media/image326.wmf"/><Relationship Id="rId5" Type="http://schemas.openxmlformats.org/officeDocument/2006/relationships/image" Target="../media/image327.wmf"/><Relationship Id="rId6" Type="http://schemas.openxmlformats.org/officeDocument/2006/relationships/slideLayout" Target="../slideLayouts/slideLayout2.xml"/><Relationship Id="rId7" Type="http://schemas.openxmlformats.org/officeDocument/2006/relationships/notesSlide" Target="../notesSlides/notesSlide50.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26" name=""/>
        <p:cNvGrpSpPr/>
        <p:nvPr/>
      </p:nvGrpSpPr>
      <p:grpSpPr>
        <a:xfrm rot="0">
          <a:off x="0" y="0"/>
          <a:ext cx="0" cy="0"/>
          <a:chOff x="0" y="0"/>
          <a:chExt cx="0" cy="0"/>
        </a:xfrm>
      </p:grpSpPr>
      <p:sp>
        <p:nvSpPr>
          <p:cNvPr id="1048693" name=""/>
          <p:cNvSpPr txBox="1"/>
          <p:nvPr/>
        </p:nvSpPr>
        <p:spPr>
          <a:xfrm rot="0">
            <a:off x="609600" y="457200"/>
            <a:ext cx="7848600" cy="4721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indent="-342900" latinLnBrk="1" lvl="0" marL="342900">
              <a:spcBef>
                <a:spcPct val="20000"/>
              </a:spcBef>
            </a:pPr>
            <a:r>
              <a:rPr altLang="en-US" b="1" sz="3200" lang="en-US">
                <a:latin typeface="Monotype Corsiva" pitchFamily="66" charset="0"/>
              </a:rPr>
              <a:t>Physics-II        </a:t>
            </a:r>
          </a:p>
          <a:p>
            <a:pPr algn="ctr" eaLnBrk="1" hangingPunct="1" indent="-342900" latinLnBrk="1" lvl="0" marL="342900">
              <a:spcBef>
                <a:spcPct val="20000"/>
              </a:spcBef>
            </a:pPr>
            <a:r>
              <a:rPr altLang="en-US" b="1" sz="3200" lang="en-US">
                <a:latin typeface="Monotype Corsiva" pitchFamily="66" charset="0"/>
              </a:rPr>
              <a:t>15B11PH211</a:t>
            </a:r>
          </a:p>
          <a:p>
            <a:pPr algn="ctr" eaLnBrk="1" hangingPunct="1" indent="-342900" latinLnBrk="1" lvl="0" marL="342900">
              <a:spcBef>
                <a:spcPct val="20000"/>
              </a:spcBef>
            </a:pPr>
            <a:endParaRPr altLang="en-US" b="1" sz="3200" lang="en-US">
              <a:latin typeface="Monotype Corsiva" pitchFamily="66" charset="0"/>
            </a:endParaRPr>
          </a:p>
          <a:p>
            <a:pPr algn="just" indent="-342900" lvl="0" marL="342900">
              <a:lnSpc>
                <a:spcPct val="200000"/>
              </a:lnSpc>
              <a:buFont typeface="Wingdings" pitchFamily="2" charset="2"/>
              <a:buChar char="v"/>
            </a:pPr>
            <a:r>
              <a:rPr altLang="en-US" b="1" sz="3200" i="1" lang="en-US">
                <a:latin typeface="Monotype Corsiva" pitchFamily="66" charset="0"/>
                <a:ea typeface="Aparajita" pitchFamily="34" charset="0"/>
              </a:rPr>
              <a:t>Electromagnetic Theory</a:t>
            </a:r>
          </a:p>
          <a:p>
            <a:pPr algn="just" indent="-342900" lvl="0" marL="342900">
              <a:lnSpc>
                <a:spcPct val="200000"/>
              </a:lnSpc>
              <a:buFont typeface="Wingdings" pitchFamily="2" charset="2"/>
              <a:buChar char="v"/>
            </a:pPr>
            <a:r>
              <a:rPr altLang="en-US" b="1" sz="3200" i="1" lang="en-US">
                <a:latin typeface="Monotype Corsiva" pitchFamily="66" charset="0"/>
                <a:ea typeface="Aparajita" pitchFamily="34" charset="0"/>
              </a:rPr>
              <a:t>Statistical Distributions and Lasers</a:t>
            </a:r>
          </a:p>
          <a:p>
            <a:pPr algn="just" indent="-342900" lvl="0" marL="342900">
              <a:lnSpc>
                <a:spcPct val="200000"/>
              </a:lnSpc>
              <a:buFont typeface="Wingdings" pitchFamily="2" charset="2"/>
              <a:buChar char="v"/>
            </a:pPr>
            <a:r>
              <a:rPr altLang="en-US" b="1" sz="3200" i="1" lang="en-US">
                <a:latin typeface="Monotype Corsiva" pitchFamily="66" charset="0"/>
                <a:ea typeface="Aparajita" pitchFamily="34" charset="0"/>
              </a:rPr>
              <a:t>Solid State Physics</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showMasterSp="1">
  <p:cSld>
    <p:spTree>
      <p:nvGrpSpPr>
        <p:cNvPr id="288" name=""/>
        <p:cNvGrpSpPr/>
        <p:nvPr/>
      </p:nvGrpSpPr>
      <p:grpSpPr>
        <a:xfrm rot="0">
          <a:off x="0" y="0"/>
          <a:ext cx="0" cy="0"/>
          <a:chOff x="0" y="0"/>
          <a:chExt cx="0" cy="0"/>
        </a:xfrm>
      </p:grpSpPr>
      <p:grpSp>
        <p:nvGrpSpPr>
          <p:cNvPr id="289" name=""/>
          <p:cNvGrpSpPr/>
          <p:nvPr/>
        </p:nvGrpSpPr>
        <p:grpSpPr>
          <a:xfrm rot="0">
            <a:off x="4708525" y="1066800"/>
            <a:ext cx="4511675" cy="4594225"/>
            <a:chOff x="1920" y="864"/>
            <a:chExt cx="2842" cy="2894"/>
          </a:xfrm>
        </p:grpSpPr>
        <p:sp>
          <p:nvSpPr>
            <p:cNvPr id="1048969" name=""/>
            <p:cNvSpPr/>
            <p:nvPr/>
          </p:nvSpPr>
          <p:spPr>
            <a:xfrm rot="16200000">
              <a:off x="2496" y="1896"/>
              <a:ext cx="528" cy="1680"/>
            </a:xfrm>
            <a:prstGeom prst="ellipse"/>
            <a:solidFill>
              <a:schemeClr val="accent1"/>
            </a:solidFill>
            <a:ln w="9525" cap="flat" cmpd="sng">
              <a:solidFill>
                <a:schemeClr val="dk1">
                  <a:alpha val="100000"/>
                </a:schemeClr>
              </a:solidFill>
              <a:prstDash val="solid"/>
              <a:round/>
            </a:ln>
          </p:spPr>
          <p:txBody>
            <a:bodyPr anchor="ctr" bIns="45720" lIns="91440" rIns="91440" tIns="45720" vert="eaVert"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8970" name=""/>
            <p:cNvSpPr/>
            <p:nvPr/>
          </p:nvSpPr>
          <p:spPr>
            <a:xfrm rot="0" flipV="1">
              <a:off x="1968" y="2736"/>
              <a:ext cx="816" cy="864"/>
            </a:xfrm>
            <a:prstGeom prst="line"/>
            <a:noFill/>
            <a:ln w="28575" cap="flat" cmpd="sng">
              <a:solidFill>
                <a:schemeClr val="dk1">
                  <a:alpha val="100000"/>
                </a:schemeClr>
              </a:solidFill>
              <a:prstDash val="solid"/>
              <a:round/>
              <a:headEnd type="triangle" w="med" len="med"/>
            </a:ln>
          </p:spPr>
        </p:sp>
        <p:sp>
          <p:nvSpPr>
            <p:cNvPr id="1048971" name=""/>
            <p:cNvSpPr/>
            <p:nvPr/>
          </p:nvSpPr>
          <p:spPr>
            <a:xfrm rot="0">
              <a:off x="2784" y="2736"/>
              <a:ext cx="1680" cy="0"/>
            </a:xfrm>
            <a:prstGeom prst="line"/>
            <a:noFill/>
            <a:ln w="28575" cap="flat" cmpd="sng">
              <a:solidFill>
                <a:schemeClr val="dk1">
                  <a:alpha val="100000"/>
                </a:schemeClr>
              </a:solidFill>
              <a:prstDash val="solid"/>
              <a:round/>
              <a:tailEnd type="triangle" w="med" len="med"/>
            </a:ln>
          </p:spPr>
        </p:sp>
        <p:sp>
          <p:nvSpPr>
            <p:cNvPr id="1048972" name=""/>
            <p:cNvSpPr/>
            <p:nvPr/>
          </p:nvSpPr>
          <p:spPr>
            <a:xfrm rot="0" flipV="1">
              <a:off x="2772" y="912"/>
              <a:ext cx="12" cy="1836"/>
            </a:xfrm>
            <a:prstGeom prst="line"/>
            <a:noFill/>
            <a:ln w="28575" cap="flat" cmpd="sng">
              <a:solidFill>
                <a:schemeClr val="dk1">
                  <a:alpha val="100000"/>
                </a:schemeClr>
              </a:solidFill>
              <a:prstDash val="solid"/>
              <a:round/>
              <a:tailEnd type="triangle" w="med" len="med"/>
            </a:ln>
          </p:spPr>
        </p:sp>
        <p:sp>
          <p:nvSpPr>
            <p:cNvPr id="1048973" name=""/>
            <p:cNvSpPr/>
            <p:nvPr/>
          </p:nvSpPr>
          <p:spPr>
            <a:xfrm rot="0">
              <a:off x="3216" y="1776"/>
              <a:ext cx="96" cy="96"/>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974" name=""/>
            <p:cNvSpPr/>
            <p:nvPr/>
          </p:nvSpPr>
          <p:spPr>
            <a:xfrm rot="0">
              <a:off x="3264" y="1536"/>
              <a:ext cx="0" cy="1392"/>
            </a:xfrm>
            <a:prstGeom prst="line"/>
            <a:noFill/>
            <a:ln w="9525" cap="flat" cmpd="sng">
              <a:solidFill>
                <a:schemeClr val="dk1">
                  <a:alpha val="100000"/>
                </a:schemeClr>
              </a:solidFill>
              <a:prstDash val="dash"/>
              <a:round/>
            </a:ln>
          </p:spPr>
        </p:sp>
        <p:sp>
          <p:nvSpPr>
            <p:cNvPr id="1048975" name=""/>
            <p:cNvSpPr/>
            <p:nvPr/>
          </p:nvSpPr>
          <p:spPr>
            <a:xfrm rot="0">
              <a:off x="2784" y="2736"/>
              <a:ext cx="480" cy="192"/>
            </a:xfrm>
            <a:prstGeom prst="line"/>
            <a:noFill/>
            <a:ln w="9525" cap="flat" cmpd="sng">
              <a:solidFill>
                <a:schemeClr val="dk1">
                  <a:alpha val="100000"/>
                </a:schemeClr>
              </a:solidFill>
              <a:prstDash val="dash"/>
              <a:round/>
              <a:tailEnd type="triangle" w="med" len="med"/>
            </a:ln>
          </p:spPr>
        </p:sp>
        <p:sp>
          <p:nvSpPr>
            <p:cNvPr id="1048976" name=""/>
            <p:cNvSpPr/>
            <p:nvPr/>
          </p:nvSpPr>
          <p:spPr>
            <a:xfrm rot="0">
              <a:off x="2688" y="2832"/>
              <a:ext cx="288" cy="104"/>
            </a:xfrm>
            <a:custGeom>
              <a:avLst/>
              <a:gdLst>
                <a:gd name="l" fmla="*/ 0 w 288"/>
                <a:gd name="t" fmla="*/ 0 h 104"/>
                <a:gd name="r" fmla="*/ 288 w 288"/>
                <a:gd name="b" fmla="*/ 104 h 104"/>
              </a:gdLst>
              <a:ahLst/>
              <a:rect l="l" t="t" r="r" b="b"/>
              <a:pathLst>
                <a:path w="288" h="104">
                  <a:moveTo>
                    <a:pt x="0" y="48"/>
                  </a:moveTo>
                  <a:cubicBezTo>
                    <a:pt x="48" y="76"/>
                    <a:pt x="96" y="104"/>
                    <a:pt x="144" y="96"/>
                  </a:cubicBezTo>
                  <a:cubicBezTo>
                    <a:pt x="192" y="88"/>
                    <a:pt x="240" y="44"/>
                    <a:pt x="288" y="0"/>
                  </a:cubicBezTo>
                </a:path>
              </a:pathLst>
            </a:custGeom>
            <a:noFill/>
            <a:ln w="9525" cap="flat" cmpd="sng">
              <a:solidFill>
                <a:schemeClr val="dk1">
                  <a:alpha val="100000"/>
                </a:schemeClr>
              </a:solidFill>
              <a:prstDash val="solid"/>
              <a:roun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977" name=""/>
            <p:cNvSpPr txBox="1"/>
            <p:nvPr/>
          </p:nvSpPr>
          <p:spPr>
            <a:xfrm rot="0">
              <a:off x="2054" y="3527"/>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X</a:t>
              </a:r>
            </a:p>
          </p:txBody>
        </p:sp>
        <p:sp>
          <p:nvSpPr>
            <p:cNvPr id="1048978" name=""/>
            <p:cNvSpPr txBox="1"/>
            <p:nvPr/>
          </p:nvSpPr>
          <p:spPr>
            <a:xfrm rot="0">
              <a:off x="4550" y="2615"/>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Y</a:t>
              </a:r>
            </a:p>
          </p:txBody>
        </p:sp>
        <p:sp>
          <p:nvSpPr>
            <p:cNvPr id="1048979" name=""/>
            <p:cNvSpPr txBox="1"/>
            <p:nvPr/>
          </p:nvSpPr>
          <p:spPr>
            <a:xfrm rot="0">
              <a:off x="2832" y="864"/>
              <a:ext cx="20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Z</a:t>
              </a:r>
            </a:p>
          </p:txBody>
        </p:sp>
        <p:sp>
          <p:nvSpPr>
            <p:cNvPr id="1048980" name=""/>
            <p:cNvSpPr txBox="1"/>
            <p:nvPr/>
          </p:nvSpPr>
          <p:spPr>
            <a:xfrm rot="0">
              <a:off x="3140" y="2688"/>
              <a:ext cx="17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r</a:t>
              </a:r>
            </a:p>
          </p:txBody>
        </p:sp>
        <p:sp>
          <p:nvSpPr>
            <p:cNvPr id="1048981" name=""/>
            <p:cNvSpPr txBox="1"/>
            <p:nvPr/>
          </p:nvSpPr>
          <p:spPr>
            <a:xfrm rot="0">
              <a:off x="2736" y="2889"/>
              <a:ext cx="219"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l-GR">
                  <a:ea typeface="Arial" pitchFamily="34" charset="0"/>
                </a:rPr>
                <a:t>φ</a:t>
              </a:r>
            </a:p>
          </p:txBody>
        </p:sp>
        <p:sp>
          <p:nvSpPr>
            <p:cNvPr id="1048982" name=""/>
            <p:cNvSpPr txBox="1"/>
            <p:nvPr/>
          </p:nvSpPr>
          <p:spPr>
            <a:xfrm rot="0">
              <a:off x="3350" y="2135"/>
              <a:ext cx="20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Z</a:t>
              </a:r>
            </a:p>
          </p:txBody>
        </p:sp>
        <p:sp>
          <p:nvSpPr>
            <p:cNvPr id="1048983" name=""/>
            <p:cNvSpPr/>
            <p:nvPr/>
          </p:nvSpPr>
          <p:spPr>
            <a:xfrm rot="0" flipV="1">
              <a:off x="3456" y="1920"/>
              <a:ext cx="0" cy="240"/>
            </a:xfrm>
            <a:prstGeom prst="line"/>
            <a:noFill/>
            <a:ln w="9525" cap="flat" cmpd="sng">
              <a:solidFill>
                <a:schemeClr val="dk1">
                  <a:alpha val="100000"/>
                </a:schemeClr>
              </a:solidFill>
              <a:prstDash val="solid"/>
              <a:round/>
              <a:tailEnd type="triangle" w="med" len="med"/>
            </a:ln>
          </p:spPr>
        </p:sp>
        <p:sp>
          <p:nvSpPr>
            <p:cNvPr id="1048984" name=""/>
            <p:cNvSpPr/>
            <p:nvPr/>
          </p:nvSpPr>
          <p:spPr>
            <a:xfrm rot="16200000">
              <a:off x="2496" y="492"/>
              <a:ext cx="528" cy="1680"/>
            </a:xfrm>
            <a:prstGeom prst="ellipse"/>
            <a:solidFill>
              <a:schemeClr val="accent1">
                <a:alpha val="0"/>
              </a:schemeClr>
            </a:solidFill>
            <a:ln w="9525" cap="flat" cmpd="sng">
              <a:solidFill>
                <a:schemeClr val="dk1">
                  <a:alpha val="100000"/>
                </a:schemeClr>
              </a:solidFill>
              <a:prstDash val="solid"/>
              <a:round/>
            </a:ln>
          </p:spPr>
          <p:txBody>
            <a:bodyPr anchor="ctr" bIns="45720" lIns="91440" rIns="91440" tIns="45720" vert="eaVert"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8985" name=""/>
            <p:cNvSpPr/>
            <p:nvPr/>
          </p:nvSpPr>
          <p:spPr>
            <a:xfrm rot="0">
              <a:off x="2784" y="1344"/>
              <a:ext cx="480" cy="192"/>
            </a:xfrm>
            <a:prstGeom prst="line"/>
            <a:noFill/>
            <a:ln w="9525" cap="flat" cmpd="sng">
              <a:solidFill>
                <a:schemeClr val="dk1">
                  <a:alpha val="100000"/>
                </a:schemeClr>
              </a:solidFill>
              <a:prstDash val="dash"/>
              <a:round/>
            </a:ln>
          </p:spPr>
        </p:sp>
      </p:grpSp>
      <p:pic>
        <p:nvPicPr>
          <p:cNvPr id="2097244" name="" descr="Cylindrical_coordinate_surfaces.gif"/>
          <p:cNvPicPr>
            <a:picLocks/>
          </p:cNvPicPr>
          <p:nvPr>
            <p:ph sz="full" idx="1"/>
          </p:nvPr>
        </p:nvPicPr>
        <p:blipFill>
          <a:blip xmlns:r="http://schemas.openxmlformats.org/officeDocument/2006/relationships" r:embed="rId1"/>
          <a:srcRect l="0" t="0" r="0" b="0"/>
          <a:stretch>
            <a:fillRect/>
          </a:stretch>
        </p:blipFill>
        <p:spPr>
          <a:xfrm rot="0">
            <a:off x="-708025" y="-76200"/>
            <a:ext cx="6042025" cy="5791200"/>
          </a:xfrm>
          <a:prstGeom prst="rect"/>
          <a:noFill/>
          <a:ln>
            <a:noFill/>
          </a:ln>
        </p:spPr>
      </p:pic>
      <p:sp>
        <p:nvSpPr>
          <p:cNvPr id="1048986" name=""/>
          <p:cNvSpPr/>
          <p:nvPr/>
        </p:nvSpPr>
        <p:spPr>
          <a:xfrm rot="0">
            <a:off x="0" y="0"/>
            <a:ext cx="9144000" cy="838200"/>
          </a:xfrm>
          <a:prstGeom prst="rect"/>
          <a:solidFill>
            <a:schemeClr val="accen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3600" i="1" lang="en-US">
                <a:solidFill>
                  <a:schemeClr val="lt2"/>
                </a:solidFill>
                <a:latin typeface="Times New Roman" pitchFamily="18" charset="0"/>
                <a:ea typeface="Times New Roman" pitchFamily="18" charset="0"/>
              </a:rPr>
              <a:t>Cylindrical coordinate system (r,</a:t>
            </a:r>
            <a:r>
              <a:rPr altLang="en-US" b="1" sz="3600" i="1" lang="el-GR">
                <a:solidFill>
                  <a:schemeClr val="lt2"/>
                </a:solidFill>
                <a:latin typeface="Times New Roman" pitchFamily="18" charset="0"/>
                <a:ea typeface="Times New Roman" pitchFamily="18" charset="0"/>
              </a:rPr>
              <a:t>φ</a:t>
            </a:r>
            <a:r>
              <a:rPr altLang="en-US" b="1" sz="3600" i="1" lang="en-US">
                <a:solidFill>
                  <a:schemeClr val="lt2"/>
                </a:solidFill>
                <a:latin typeface="Times New Roman" pitchFamily="18" charset="0"/>
                <a:ea typeface="Times New Roman" pitchFamily="18" charset="0"/>
              </a:rPr>
              <a:t>,z)</a:t>
            </a:r>
          </a:p>
        </p:txBody>
      </p:sp>
      <p:pic>
        <p:nvPicPr>
          <p:cNvPr id="2097245" name=""/>
          <p:cNvPicPr>
            <a:picLocks/>
          </p:cNvPicPr>
          <p:nvPr/>
        </p:nvPicPr>
        <p:blipFill>
          <a:blip xmlns:r="http://schemas.openxmlformats.org/officeDocument/2006/relationships" r:embed="rId2"/>
          <a:srcRect l="0" t="0" r="0" b="0"/>
          <a:stretch>
            <a:fillRect/>
          </a:stretch>
        </p:blipFill>
        <p:spPr>
          <a:xfrm rot="0">
            <a:off x="381000" y="5715000"/>
            <a:ext cx="5321300" cy="11049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1">
  <p:cSld>
    <p:spTree>
      <p:nvGrpSpPr>
        <p:cNvPr id="494" name=""/>
        <p:cNvGrpSpPr/>
        <p:nvPr/>
      </p:nvGrpSpPr>
      <p:grpSpPr>
        <a:xfrm rot="0">
          <a:off x="0" y="0"/>
          <a:ext cx="0" cy="0"/>
          <a:chOff x="0" y="0"/>
          <a:chExt cx="0" cy="0"/>
        </a:xfrm>
      </p:grpSpPr>
      <p:sp>
        <p:nvSpPr>
          <p:cNvPr id="1049732" name=""/>
          <p:cNvSpPr/>
          <p:nvPr/>
        </p:nvSpPr>
        <p:spPr>
          <a:xfrm rot="0">
            <a:off x="2514600" y="152400"/>
            <a:ext cx="3951287" cy="523875"/>
          </a:xfrm>
          <a:prstGeom prst="rect"/>
          <a:solidFill>
            <a:srgbClr val="E4F3F4"/>
          </a:solid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u="sng">
                <a:latin typeface="Times New Roman" pitchFamily="18" charset="0"/>
                <a:ea typeface="Times New Roman" pitchFamily="18" charset="0"/>
              </a:rPr>
              <a:t>Proof: Differential form </a:t>
            </a:r>
          </a:p>
        </p:txBody>
      </p:sp>
      <p:sp>
        <p:nvSpPr>
          <p:cNvPr id="1049733" name=""/>
          <p:cNvSpPr/>
          <p:nvPr/>
        </p:nvSpPr>
        <p:spPr>
          <a:xfrm rot="0">
            <a:off x="152400" y="1052512"/>
            <a:ext cx="6180137" cy="3968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Use equation 1 and apply </a:t>
            </a:r>
            <a:r>
              <a:rPr altLang="en-US" sz="2000" lang="en-US">
                <a:solidFill>
                  <a:srgbClr val="3333FF"/>
                </a:solidFill>
              </a:rPr>
              <a:t>Gauss divergence theorem</a:t>
            </a:r>
          </a:p>
        </p:txBody>
      </p:sp>
      <p:pic>
        <p:nvPicPr>
          <p:cNvPr id="2097523" name=""/>
          <p:cNvPicPr>
            <a:picLocks/>
          </p:cNvPicPr>
          <p:nvPr/>
        </p:nvPicPr>
        <p:blipFill>
          <a:blip xmlns:r="http://schemas.openxmlformats.org/officeDocument/2006/relationships" r:embed="rId1"/>
          <a:srcRect l="0" t="0" r="0" b="0"/>
          <a:stretch>
            <a:fillRect/>
          </a:stretch>
        </p:blipFill>
        <p:spPr>
          <a:xfrm rot="0">
            <a:off x="304800" y="1611312"/>
            <a:ext cx="2209800" cy="674687"/>
          </a:xfrm>
          <a:prstGeom prst="rect"/>
          <a:noFill/>
          <a:ln>
            <a:noFill/>
          </a:ln>
        </p:spPr>
      </p:pic>
      <p:pic>
        <p:nvPicPr>
          <p:cNvPr id="2097524" name=""/>
          <p:cNvPicPr>
            <a:picLocks/>
          </p:cNvPicPr>
          <p:nvPr/>
        </p:nvPicPr>
        <p:blipFill>
          <a:blip xmlns:r="http://schemas.openxmlformats.org/officeDocument/2006/relationships" r:embed="rId2"/>
          <a:srcRect l="0" t="0" r="0" b="0"/>
          <a:stretch>
            <a:fillRect/>
          </a:stretch>
        </p:blipFill>
        <p:spPr>
          <a:xfrm rot="0">
            <a:off x="3276600" y="1446212"/>
            <a:ext cx="3657600" cy="839787"/>
          </a:xfrm>
          <a:prstGeom prst="rect"/>
          <a:noFill/>
          <a:ln>
            <a:noFill/>
          </a:ln>
        </p:spPr>
      </p:pic>
      <p:pic>
        <p:nvPicPr>
          <p:cNvPr id="2097525" name=""/>
          <p:cNvPicPr>
            <a:picLocks/>
          </p:cNvPicPr>
          <p:nvPr/>
        </p:nvPicPr>
        <p:blipFill>
          <a:blip xmlns:r="http://schemas.openxmlformats.org/officeDocument/2006/relationships" r:embed="rId3"/>
          <a:srcRect l="0" t="0" r="0" b="0"/>
          <a:stretch>
            <a:fillRect/>
          </a:stretch>
        </p:blipFill>
        <p:spPr>
          <a:xfrm rot="0">
            <a:off x="7620000" y="1371600"/>
            <a:ext cx="1447800" cy="949325"/>
          </a:xfrm>
          <a:prstGeom prst="rect"/>
          <a:noFill/>
          <a:ln w="28575" cap="flat" cmpd="sng">
            <a:solidFill>
              <a:srgbClr val="FF0000">
                <a:alpha val="100000"/>
              </a:srgbClr>
            </a:solidFill>
            <a:prstDash val="solid"/>
            <a:round/>
          </a:ln>
        </p:spPr>
      </p:pic>
      <p:sp>
        <p:nvSpPr>
          <p:cNvPr id="1049734" name=""/>
          <p:cNvSpPr/>
          <p:nvPr/>
        </p:nvSpPr>
        <p:spPr>
          <a:xfrm rot="0">
            <a:off x="152400" y="2438400"/>
            <a:ext cx="6180137" cy="3968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Use equation 2 and apply </a:t>
            </a:r>
            <a:r>
              <a:rPr altLang="en-US" sz="2000" lang="en-US">
                <a:solidFill>
                  <a:srgbClr val="3333FF"/>
                </a:solidFill>
              </a:rPr>
              <a:t>Gauss divergence theorem</a:t>
            </a:r>
          </a:p>
        </p:txBody>
      </p:sp>
      <p:pic>
        <p:nvPicPr>
          <p:cNvPr id="2097526" name=""/>
          <p:cNvPicPr>
            <a:picLocks/>
          </p:cNvPicPr>
          <p:nvPr/>
        </p:nvPicPr>
        <p:blipFill>
          <a:blip xmlns:r="http://schemas.openxmlformats.org/officeDocument/2006/relationships" r:embed="rId4"/>
          <a:srcRect l="0" t="0" r="0" b="0"/>
          <a:stretch>
            <a:fillRect/>
          </a:stretch>
        </p:blipFill>
        <p:spPr>
          <a:xfrm rot="0">
            <a:off x="457200" y="3048000"/>
            <a:ext cx="2743200" cy="723900"/>
          </a:xfrm>
          <a:prstGeom prst="rect"/>
          <a:noFill/>
          <a:ln>
            <a:noFill/>
          </a:ln>
        </p:spPr>
      </p:pic>
      <p:pic>
        <p:nvPicPr>
          <p:cNvPr id="2097527" name=""/>
          <p:cNvPicPr>
            <a:picLocks/>
          </p:cNvPicPr>
          <p:nvPr/>
        </p:nvPicPr>
        <p:blipFill>
          <a:blip xmlns:r="http://schemas.openxmlformats.org/officeDocument/2006/relationships" r:embed="rId5"/>
          <a:srcRect l="0" t="0" r="0" b="0"/>
          <a:stretch>
            <a:fillRect/>
          </a:stretch>
        </p:blipFill>
        <p:spPr>
          <a:xfrm rot="0">
            <a:off x="4876800" y="3048000"/>
            <a:ext cx="1254125" cy="349250"/>
          </a:xfrm>
          <a:prstGeom prst="rect"/>
          <a:noFill/>
          <a:ln w="28575" cap="flat" cmpd="sng">
            <a:solidFill>
              <a:srgbClr val="FF0000">
                <a:alpha val="100000"/>
              </a:srgbClr>
            </a:solidFill>
            <a:prstDash val="solid"/>
            <a:round/>
          </a:ln>
        </p:spPr>
      </p:pic>
      <p:cxnSp>
        <p:nvCxnSpPr>
          <p:cNvPr id="3145789" name=""/>
          <p:cNvCxnSpPr>
            <a:cxnSpLocks/>
          </p:cNvCxnSpPr>
          <p:nvPr/>
        </p:nvCxnSpPr>
        <p:spPr>
          <a:xfrm rot="0">
            <a:off x="2667000" y="1828800"/>
            <a:ext cx="457200" cy="1587"/>
          </a:xfrm>
          <a:prstGeom prst="straightConnector1"/>
          <a:noFill/>
          <a:ln w="9525" cap="flat" cmpd="sng">
            <a:solidFill>
              <a:schemeClr val="dk1">
                <a:alpha val="100000"/>
              </a:schemeClr>
            </a:solidFill>
            <a:prstDash val="solid"/>
            <a:round/>
            <a:tailEnd type="arrow" w="med" len="med"/>
          </a:ln>
        </p:spPr>
      </p:cxnSp>
      <p:cxnSp>
        <p:nvCxnSpPr>
          <p:cNvPr id="3145790" name=""/>
          <p:cNvCxnSpPr>
            <a:cxnSpLocks/>
          </p:cNvCxnSpPr>
          <p:nvPr/>
        </p:nvCxnSpPr>
        <p:spPr>
          <a:xfrm rot="0">
            <a:off x="7162800" y="1828800"/>
            <a:ext cx="228600" cy="1587"/>
          </a:xfrm>
          <a:prstGeom prst="straightConnector1"/>
          <a:noFill/>
          <a:ln w="9525" cap="flat" cmpd="sng">
            <a:solidFill>
              <a:schemeClr val="dk1">
                <a:alpha val="100000"/>
              </a:schemeClr>
            </a:solidFill>
            <a:prstDash val="solid"/>
            <a:round/>
            <a:tailEnd type="arrow" w="med" len="med"/>
          </a:ln>
        </p:spPr>
      </p:cxnSp>
      <p:sp>
        <p:nvSpPr>
          <p:cNvPr id="1049735" name=""/>
          <p:cNvSpPr/>
          <p:nvPr/>
        </p:nvSpPr>
        <p:spPr>
          <a:xfrm rot="0">
            <a:off x="228600" y="3870325"/>
            <a:ext cx="4967287" cy="3968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Use equation 3 and apply </a:t>
            </a:r>
            <a:r>
              <a:rPr altLang="en-US" sz="2000" lang="en-US">
                <a:solidFill>
                  <a:srgbClr val="FF0000"/>
                </a:solidFill>
              </a:rPr>
              <a:t>Stoke’s theorem</a:t>
            </a:r>
          </a:p>
        </p:txBody>
      </p:sp>
      <p:pic>
        <p:nvPicPr>
          <p:cNvPr id="2097528" name=""/>
          <p:cNvPicPr>
            <a:picLocks/>
          </p:cNvPicPr>
          <p:nvPr/>
        </p:nvPicPr>
        <p:blipFill>
          <a:blip xmlns:r="http://schemas.openxmlformats.org/officeDocument/2006/relationships" r:embed="rId6"/>
          <a:srcRect l="0" t="0" r="0" b="0"/>
          <a:stretch>
            <a:fillRect/>
          </a:stretch>
        </p:blipFill>
        <p:spPr>
          <a:xfrm rot="0">
            <a:off x="762000" y="4413250"/>
            <a:ext cx="2514600" cy="615950"/>
          </a:xfrm>
          <a:prstGeom prst="rect"/>
          <a:noFill/>
          <a:ln>
            <a:noFill/>
          </a:ln>
        </p:spPr>
      </p:pic>
      <p:pic>
        <p:nvPicPr>
          <p:cNvPr id="2097529" name=""/>
          <p:cNvPicPr>
            <a:picLocks/>
          </p:cNvPicPr>
          <p:nvPr/>
        </p:nvPicPr>
        <p:blipFill>
          <a:blip xmlns:r="http://schemas.openxmlformats.org/officeDocument/2006/relationships" r:embed="rId7"/>
          <a:srcRect l="0" t="0" r="0" b="0"/>
          <a:stretch>
            <a:fillRect/>
          </a:stretch>
        </p:blipFill>
        <p:spPr>
          <a:xfrm rot="0">
            <a:off x="2362200" y="4876800"/>
            <a:ext cx="3832225" cy="914400"/>
          </a:xfrm>
          <a:prstGeom prst="rect"/>
          <a:noFill/>
          <a:ln>
            <a:noFill/>
          </a:ln>
        </p:spPr>
      </p:pic>
      <p:pic>
        <p:nvPicPr>
          <p:cNvPr id="2097530" name=""/>
          <p:cNvPicPr>
            <a:picLocks/>
          </p:cNvPicPr>
          <p:nvPr/>
        </p:nvPicPr>
        <p:blipFill>
          <a:blip xmlns:r="http://schemas.openxmlformats.org/officeDocument/2006/relationships" r:embed="rId8"/>
          <a:srcRect l="0" t="0" r="0" b="0"/>
          <a:stretch>
            <a:fillRect/>
          </a:stretch>
        </p:blipFill>
        <p:spPr>
          <a:xfrm rot="0">
            <a:off x="7239000" y="4800600"/>
            <a:ext cx="1524000" cy="750887"/>
          </a:xfrm>
          <a:prstGeom prst="rect"/>
          <a:noFill/>
          <a:ln w="28575" cap="flat" cmpd="sng">
            <a:solidFill>
              <a:srgbClr val="FF0000">
                <a:alpha val="100000"/>
              </a:srgbClr>
            </a:solidFill>
            <a:prstDash val="solid"/>
            <a:round/>
          </a:ln>
        </p:spPr>
      </p:pic>
      <p:cxnSp>
        <p:nvCxnSpPr>
          <p:cNvPr id="3145791" name=""/>
          <p:cNvCxnSpPr>
            <a:cxnSpLocks/>
          </p:cNvCxnSpPr>
          <p:nvPr/>
        </p:nvCxnSpPr>
        <p:spPr>
          <a:xfrm rot="0">
            <a:off x="1600200" y="5257800"/>
            <a:ext cx="381000" cy="1587"/>
          </a:xfrm>
          <a:prstGeom prst="straightConnector1"/>
          <a:noFill/>
          <a:ln w="9525" cap="flat" cmpd="sng">
            <a:solidFill>
              <a:schemeClr val="dk1">
                <a:alpha val="100000"/>
              </a:schemeClr>
            </a:solidFill>
            <a:prstDash val="solid"/>
            <a:round/>
            <a:tailEnd type="arrow" w="med" len="med"/>
          </a:ln>
        </p:spPr>
      </p:cxnSp>
      <p:cxnSp>
        <p:nvCxnSpPr>
          <p:cNvPr id="3145792" name=""/>
          <p:cNvCxnSpPr>
            <a:cxnSpLocks/>
          </p:cNvCxnSpPr>
          <p:nvPr/>
        </p:nvCxnSpPr>
        <p:spPr>
          <a:xfrm rot="0">
            <a:off x="6477000" y="5181600"/>
            <a:ext cx="457200" cy="1587"/>
          </a:xfrm>
          <a:prstGeom prst="straightConnector1"/>
          <a:noFill/>
          <a:ln w="9525" cap="flat" cmpd="sng">
            <a:solidFill>
              <a:schemeClr val="dk1">
                <a:alpha val="100000"/>
              </a:schemeClr>
            </a:solidFill>
            <a:prstDash val="solid"/>
            <a:round/>
            <a:tailEnd type="arrow" w="med" len="med"/>
          </a:ln>
        </p:spPr>
      </p:cxn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8" presetSubtype="12">
                                  <p:stCondLst>
                                    <p:cond delay="0"/>
                                  </p:stCondLst>
                                  <p:childTnLst>
                                    <p:set>
                                      <p:cBhvr>
                                        <p:cTn dur="1" fill="hold" id="6">
                                          <p:stCondLst>
                                            <p:cond delay="0"/>
                                          </p:stCondLst>
                                        </p:cTn>
                                        <p:tgtEl>
                                          <p:spTgt spid="1049733"/>
                                        </p:tgtEl>
                                        <p:attrNameLst>
                                          <p:attrName>style.visibility</p:attrName>
                                        </p:attrNameLst>
                                      </p:cBhvr>
                                      <p:to>
                                        <p:strVal val="visible"/>
                                      </p:to>
                                    </p:set>
                                    <p:animEffect transition="in" filter="strips(downLeft)">
                                      <p:cBhvr>
                                        <p:cTn dur="500" id="7"/>
                                        <p:tgtEl>
                                          <p:spTgt spid="1049733"/>
                                        </p:tgtEl>
                                      </p:cBhvr>
                                    </p:animEffect>
                                  </p:childTnLst>
                                </p:cTn>
                              </p:par>
                              <p:par>
                                <p:cTn fill="hold" id="8" nodeType="withEffect" presetClass="entr" presetID="18" presetSubtype="12">
                                  <p:stCondLst>
                                    <p:cond delay="0"/>
                                  </p:stCondLst>
                                  <p:childTnLst>
                                    <p:set>
                                      <p:cBhvr>
                                        <p:cTn dur="1" fill="hold" id="9">
                                          <p:stCondLst>
                                            <p:cond delay="0"/>
                                          </p:stCondLst>
                                        </p:cTn>
                                        <p:tgtEl>
                                          <p:spTgt spid="2097523"/>
                                        </p:tgtEl>
                                        <p:attrNameLst>
                                          <p:attrName>style.visibility</p:attrName>
                                        </p:attrNameLst>
                                      </p:cBhvr>
                                      <p:to>
                                        <p:strVal val="visible"/>
                                      </p:to>
                                    </p:set>
                                    <p:animEffect transition="in" filter="strips(downLeft)">
                                      <p:cBhvr>
                                        <p:cTn dur="500" id="10"/>
                                        <p:tgtEl>
                                          <p:spTgt spid="2097523"/>
                                        </p:tgtEl>
                                      </p:cBhvr>
                                    </p:animEffect>
                                  </p:childTnLst>
                                </p:cTn>
                              </p:par>
                              <p:par>
                                <p:cTn fill="hold" id="11" nodeType="withEffect" presetClass="entr" presetID="18" presetSubtype="12">
                                  <p:stCondLst>
                                    <p:cond delay="0"/>
                                  </p:stCondLst>
                                  <p:childTnLst>
                                    <p:set>
                                      <p:cBhvr>
                                        <p:cTn dur="1" fill="hold" id="12">
                                          <p:stCondLst>
                                            <p:cond delay="0"/>
                                          </p:stCondLst>
                                        </p:cTn>
                                        <p:tgtEl>
                                          <p:spTgt spid="2097524"/>
                                        </p:tgtEl>
                                        <p:attrNameLst>
                                          <p:attrName>style.visibility</p:attrName>
                                        </p:attrNameLst>
                                      </p:cBhvr>
                                      <p:to>
                                        <p:strVal val="visible"/>
                                      </p:to>
                                    </p:set>
                                    <p:animEffect transition="in" filter="strips(downLeft)">
                                      <p:cBhvr>
                                        <p:cTn dur="500" id="13"/>
                                        <p:tgtEl>
                                          <p:spTgt spid="2097524"/>
                                        </p:tgtEl>
                                      </p:cBhvr>
                                    </p:animEffect>
                                  </p:childTnLst>
                                </p:cTn>
                              </p:par>
                              <p:par>
                                <p:cTn fill="hold" id="14" nodeType="withEffect" presetClass="entr" presetID="18" presetSubtype="12">
                                  <p:stCondLst>
                                    <p:cond delay="0"/>
                                  </p:stCondLst>
                                  <p:childTnLst>
                                    <p:set>
                                      <p:cBhvr>
                                        <p:cTn dur="1" fill="hold" id="15">
                                          <p:stCondLst>
                                            <p:cond delay="0"/>
                                          </p:stCondLst>
                                        </p:cTn>
                                        <p:tgtEl>
                                          <p:spTgt spid="2097525"/>
                                        </p:tgtEl>
                                        <p:attrNameLst>
                                          <p:attrName>style.visibility</p:attrName>
                                        </p:attrNameLst>
                                      </p:cBhvr>
                                      <p:to>
                                        <p:strVal val="visible"/>
                                      </p:to>
                                    </p:set>
                                    <p:animEffect transition="in" filter="strips(downLeft)">
                                      <p:cBhvr>
                                        <p:cTn dur="500" id="16"/>
                                        <p:tgtEl>
                                          <p:spTgt spid="2097525"/>
                                        </p:tgtEl>
                                      </p:cBhvr>
                                    </p:animEffect>
                                  </p:childTnLst>
                                </p:cTn>
                              </p:par>
                              <p:par>
                                <p:cTn fill="hold" id="17" nodeType="withEffect" presetClass="entr" presetID="18" presetSubtype="12">
                                  <p:stCondLst>
                                    <p:cond delay="0"/>
                                  </p:stCondLst>
                                  <p:childTnLst>
                                    <p:set>
                                      <p:cBhvr>
                                        <p:cTn dur="1" fill="hold" id="18">
                                          <p:stCondLst>
                                            <p:cond delay="0"/>
                                          </p:stCondLst>
                                        </p:cTn>
                                        <p:tgtEl>
                                          <p:spTgt spid="3145789"/>
                                        </p:tgtEl>
                                        <p:attrNameLst>
                                          <p:attrName>style.visibility</p:attrName>
                                        </p:attrNameLst>
                                      </p:cBhvr>
                                      <p:to>
                                        <p:strVal val="visible"/>
                                      </p:to>
                                    </p:set>
                                    <p:animEffect transition="in" filter="strips(downLeft)">
                                      <p:cBhvr>
                                        <p:cTn dur="500" id="19"/>
                                        <p:tgtEl>
                                          <p:spTgt spid="3145789"/>
                                        </p:tgtEl>
                                      </p:cBhvr>
                                    </p:animEffect>
                                  </p:childTnLst>
                                </p:cTn>
                              </p:par>
                              <p:par>
                                <p:cTn fill="hold" id="20" nodeType="withEffect" presetClass="entr" presetID="18" presetSubtype="12">
                                  <p:stCondLst>
                                    <p:cond delay="0"/>
                                  </p:stCondLst>
                                  <p:childTnLst>
                                    <p:set>
                                      <p:cBhvr>
                                        <p:cTn dur="1" fill="hold" id="21">
                                          <p:stCondLst>
                                            <p:cond delay="0"/>
                                          </p:stCondLst>
                                        </p:cTn>
                                        <p:tgtEl>
                                          <p:spTgt spid="3145790"/>
                                        </p:tgtEl>
                                        <p:attrNameLst>
                                          <p:attrName>style.visibility</p:attrName>
                                        </p:attrNameLst>
                                      </p:cBhvr>
                                      <p:to>
                                        <p:strVal val="visible"/>
                                      </p:to>
                                    </p:set>
                                    <p:animEffect transition="in" filter="strips(downLeft)">
                                      <p:cBhvr>
                                        <p:cTn dur="500" id="22"/>
                                        <p:tgtEl>
                                          <p:spTgt spid="314579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8" presetSubtype="12">
                                  <p:stCondLst>
                                    <p:cond delay="0"/>
                                  </p:stCondLst>
                                  <p:childTnLst>
                                    <p:set>
                                      <p:cBhvr>
                                        <p:cTn dur="1" fill="hold" id="26">
                                          <p:stCondLst>
                                            <p:cond delay="0"/>
                                          </p:stCondLst>
                                        </p:cTn>
                                        <p:tgtEl>
                                          <p:spTgt spid="1049734"/>
                                        </p:tgtEl>
                                        <p:attrNameLst>
                                          <p:attrName>style.visibility</p:attrName>
                                        </p:attrNameLst>
                                      </p:cBhvr>
                                      <p:to>
                                        <p:strVal val="visible"/>
                                      </p:to>
                                    </p:set>
                                    <p:animEffect transition="in" filter="strips(downLeft)">
                                      <p:cBhvr>
                                        <p:cTn dur="500" id="27"/>
                                        <p:tgtEl>
                                          <p:spTgt spid="1049734"/>
                                        </p:tgtEl>
                                      </p:cBhvr>
                                    </p:animEffect>
                                  </p:childTnLst>
                                </p:cTn>
                              </p:par>
                              <p:par>
                                <p:cTn fill="hold" id="28" nodeType="withEffect" presetClass="entr" presetID="18" presetSubtype="12">
                                  <p:stCondLst>
                                    <p:cond delay="0"/>
                                  </p:stCondLst>
                                  <p:childTnLst>
                                    <p:set>
                                      <p:cBhvr>
                                        <p:cTn dur="1" fill="hold" id="29">
                                          <p:stCondLst>
                                            <p:cond delay="0"/>
                                          </p:stCondLst>
                                        </p:cTn>
                                        <p:tgtEl>
                                          <p:spTgt spid="2097526"/>
                                        </p:tgtEl>
                                        <p:attrNameLst>
                                          <p:attrName>style.visibility</p:attrName>
                                        </p:attrNameLst>
                                      </p:cBhvr>
                                      <p:to>
                                        <p:strVal val="visible"/>
                                      </p:to>
                                    </p:set>
                                    <p:animEffect transition="in" filter="strips(downLeft)">
                                      <p:cBhvr>
                                        <p:cTn dur="500" id="30"/>
                                        <p:tgtEl>
                                          <p:spTgt spid="2097526"/>
                                        </p:tgtEl>
                                      </p:cBhvr>
                                    </p:animEffect>
                                  </p:childTnLst>
                                </p:cTn>
                              </p:par>
                              <p:par>
                                <p:cTn fill="hold" id="31" nodeType="withEffect" presetClass="entr" presetID="18" presetSubtype="12">
                                  <p:stCondLst>
                                    <p:cond delay="0"/>
                                  </p:stCondLst>
                                  <p:childTnLst>
                                    <p:set>
                                      <p:cBhvr>
                                        <p:cTn dur="1" fill="hold" id="32">
                                          <p:stCondLst>
                                            <p:cond delay="0"/>
                                          </p:stCondLst>
                                        </p:cTn>
                                        <p:tgtEl>
                                          <p:spTgt spid="2097527"/>
                                        </p:tgtEl>
                                        <p:attrNameLst>
                                          <p:attrName>style.visibility</p:attrName>
                                        </p:attrNameLst>
                                      </p:cBhvr>
                                      <p:to>
                                        <p:strVal val="visible"/>
                                      </p:to>
                                    </p:set>
                                    <p:animEffect transition="in" filter="strips(downLeft)">
                                      <p:cBhvr>
                                        <p:cTn dur="500" id="33"/>
                                        <p:tgtEl>
                                          <p:spTgt spid="209752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8" presetSubtype="12">
                                  <p:stCondLst>
                                    <p:cond delay="0"/>
                                  </p:stCondLst>
                                  <p:childTnLst>
                                    <p:set>
                                      <p:cBhvr>
                                        <p:cTn dur="1" fill="hold" id="37">
                                          <p:stCondLst>
                                            <p:cond delay="0"/>
                                          </p:stCondLst>
                                        </p:cTn>
                                        <p:tgtEl>
                                          <p:spTgt spid="1049735"/>
                                        </p:tgtEl>
                                        <p:attrNameLst>
                                          <p:attrName>style.visibility</p:attrName>
                                        </p:attrNameLst>
                                      </p:cBhvr>
                                      <p:to>
                                        <p:strVal val="visible"/>
                                      </p:to>
                                    </p:set>
                                    <p:animEffect transition="in" filter="strips(downLeft)">
                                      <p:cBhvr>
                                        <p:cTn dur="500" id="38"/>
                                        <p:tgtEl>
                                          <p:spTgt spid="1049735"/>
                                        </p:tgtEl>
                                      </p:cBhvr>
                                    </p:animEffect>
                                  </p:childTnLst>
                                </p:cTn>
                              </p:par>
                              <p:par>
                                <p:cTn fill="hold" id="39" nodeType="withEffect" presetClass="entr" presetID="18" presetSubtype="12">
                                  <p:stCondLst>
                                    <p:cond delay="0"/>
                                  </p:stCondLst>
                                  <p:childTnLst>
                                    <p:set>
                                      <p:cBhvr>
                                        <p:cTn dur="1" fill="hold" id="40">
                                          <p:stCondLst>
                                            <p:cond delay="0"/>
                                          </p:stCondLst>
                                        </p:cTn>
                                        <p:tgtEl>
                                          <p:spTgt spid="2097528"/>
                                        </p:tgtEl>
                                        <p:attrNameLst>
                                          <p:attrName>style.visibility</p:attrName>
                                        </p:attrNameLst>
                                      </p:cBhvr>
                                      <p:to>
                                        <p:strVal val="visible"/>
                                      </p:to>
                                    </p:set>
                                    <p:animEffect transition="in" filter="strips(downLeft)">
                                      <p:cBhvr>
                                        <p:cTn dur="500" id="41"/>
                                        <p:tgtEl>
                                          <p:spTgt spid="2097528"/>
                                        </p:tgtEl>
                                      </p:cBhvr>
                                    </p:animEffect>
                                  </p:childTnLst>
                                </p:cTn>
                              </p:par>
                              <p:par>
                                <p:cTn fill="hold" id="42" nodeType="withEffect" presetClass="entr" presetID="18" presetSubtype="12">
                                  <p:stCondLst>
                                    <p:cond delay="0"/>
                                  </p:stCondLst>
                                  <p:childTnLst>
                                    <p:set>
                                      <p:cBhvr>
                                        <p:cTn dur="1" fill="hold" id="43">
                                          <p:stCondLst>
                                            <p:cond delay="0"/>
                                          </p:stCondLst>
                                        </p:cTn>
                                        <p:tgtEl>
                                          <p:spTgt spid="2097529"/>
                                        </p:tgtEl>
                                        <p:attrNameLst>
                                          <p:attrName>style.visibility</p:attrName>
                                        </p:attrNameLst>
                                      </p:cBhvr>
                                      <p:to>
                                        <p:strVal val="visible"/>
                                      </p:to>
                                    </p:set>
                                    <p:animEffect transition="in" filter="strips(downLeft)">
                                      <p:cBhvr>
                                        <p:cTn dur="500" id="44"/>
                                        <p:tgtEl>
                                          <p:spTgt spid="2097529"/>
                                        </p:tgtEl>
                                      </p:cBhvr>
                                    </p:animEffect>
                                  </p:childTnLst>
                                </p:cTn>
                              </p:par>
                              <p:par>
                                <p:cTn fill="hold" id="45" nodeType="withEffect" presetClass="entr" presetID="18" presetSubtype="12">
                                  <p:stCondLst>
                                    <p:cond delay="0"/>
                                  </p:stCondLst>
                                  <p:childTnLst>
                                    <p:set>
                                      <p:cBhvr>
                                        <p:cTn dur="1" fill="hold" id="46">
                                          <p:stCondLst>
                                            <p:cond delay="0"/>
                                          </p:stCondLst>
                                        </p:cTn>
                                        <p:tgtEl>
                                          <p:spTgt spid="2097530"/>
                                        </p:tgtEl>
                                        <p:attrNameLst>
                                          <p:attrName>style.visibility</p:attrName>
                                        </p:attrNameLst>
                                      </p:cBhvr>
                                      <p:to>
                                        <p:strVal val="visible"/>
                                      </p:to>
                                    </p:set>
                                    <p:animEffect transition="in" filter="strips(downLeft)">
                                      <p:cBhvr>
                                        <p:cTn dur="500" id="47"/>
                                        <p:tgtEl>
                                          <p:spTgt spid="2097530"/>
                                        </p:tgtEl>
                                      </p:cBhvr>
                                    </p:animEffect>
                                  </p:childTnLst>
                                </p:cTn>
                              </p:par>
                              <p:par>
                                <p:cTn fill="hold" id="48" nodeType="withEffect" presetClass="entr" presetID="18" presetSubtype="12">
                                  <p:stCondLst>
                                    <p:cond delay="0"/>
                                  </p:stCondLst>
                                  <p:childTnLst>
                                    <p:set>
                                      <p:cBhvr>
                                        <p:cTn dur="1" fill="hold" id="49">
                                          <p:stCondLst>
                                            <p:cond delay="0"/>
                                          </p:stCondLst>
                                        </p:cTn>
                                        <p:tgtEl>
                                          <p:spTgt spid="3145791"/>
                                        </p:tgtEl>
                                        <p:attrNameLst>
                                          <p:attrName>style.visibility</p:attrName>
                                        </p:attrNameLst>
                                      </p:cBhvr>
                                      <p:to>
                                        <p:strVal val="visible"/>
                                      </p:to>
                                    </p:set>
                                    <p:animEffect transition="in" filter="strips(downLeft)">
                                      <p:cBhvr>
                                        <p:cTn dur="500" id="50"/>
                                        <p:tgtEl>
                                          <p:spTgt spid="3145791"/>
                                        </p:tgtEl>
                                      </p:cBhvr>
                                    </p:animEffect>
                                  </p:childTnLst>
                                </p:cTn>
                              </p:par>
                              <p:par>
                                <p:cTn fill="hold" id="51" nodeType="withEffect" presetClass="entr" presetID="18" presetSubtype="12">
                                  <p:stCondLst>
                                    <p:cond delay="0"/>
                                  </p:stCondLst>
                                  <p:childTnLst>
                                    <p:set>
                                      <p:cBhvr>
                                        <p:cTn dur="1" fill="hold" id="52">
                                          <p:stCondLst>
                                            <p:cond delay="0"/>
                                          </p:stCondLst>
                                        </p:cTn>
                                        <p:tgtEl>
                                          <p:spTgt spid="3145792"/>
                                        </p:tgtEl>
                                        <p:attrNameLst>
                                          <p:attrName>style.visibility</p:attrName>
                                        </p:attrNameLst>
                                      </p:cBhvr>
                                      <p:to>
                                        <p:strVal val="visible"/>
                                      </p:to>
                                    </p:set>
                                    <p:animEffect transition="in" filter="strips(downLeft)">
                                      <p:cBhvr>
                                        <p:cTn dur="500" id="53"/>
                                        <p:tgtEl>
                                          <p:spTgt spid="3145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3" grpId="0" uiExpand="0" build="whole"/>
      <p:bldP spid="1049734" grpId="0" uiExpand="0" build="whole"/>
      <p:bldP spid="1049735" grpId="0" uiExpand="0" build="whole"/>
    </p:bldLst>
  </p:timing>
</p:sld>
</file>

<file path=ppt/slides/slide101.xml><?xml version="1.0" encoding="utf-8"?>
<p:sld xmlns:a="http://schemas.openxmlformats.org/drawingml/2006/main" xmlns:r="http://schemas.openxmlformats.org/officeDocument/2006/relationships" xmlns:p="http://schemas.openxmlformats.org/presentationml/2006/main" showMasterSp="1">
  <p:cSld>
    <p:spTree>
      <p:nvGrpSpPr>
        <p:cNvPr id="497" name=""/>
        <p:cNvGrpSpPr/>
        <p:nvPr/>
      </p:nvGrpSpPr>
      <p:grpSpPr>
        <a:xfrm rot="0">
          <a:off x="0" y="0"/>
          <a:ext cx="0" cy="0"/>
          <a:chOff x="0" y="0"/>
          <a:chExt cx="0" cy="0"/>
        </a:xfrm>
      </p:grpSpPr>
      <p:sp>
        <p:nvSpPr>
          <p:cNvPr id="1049739" name=""/>
          <p:cNvSpPr/>
          <p:nvPr/>
        </p:nvSpPr>
        <p:spPr>
          <a:xfrm rot="0">
            <a:off x="381000" y="366712"/>
            <a:ext cx="4967287" cy="3968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Use equation 4 and apply </a:t>
            </a:r>
            <a:r>
              <a:rPr altLang="en-US" sz="2000" lang="en-US">
                <a:solidFill>
                  <a:srgbClr val="FF0000"/>
                </a:solidFill>
              </a:rPr>
              <a:t>Stoke’s theorem</a:t>
            </a:r>
          </a:p>
        </p:txBody>
      </p:sp>
      <p:pic>
        <p:nvPicPr>
          <p:cNvPr id="2097531" name=""/>
          <p:cNvPicPr>
            <a:picLocks/>
          </p:cNvPicPr>
          <p:nvPr>
            <p:ph sz="quarter" idx="1"/>
          </p:nvPr>
        </p:nvPicPr>
        <p:blipFill>
          <a:blip xmlns:r="http://schemas.openxmlformats.org/officeDocument/2006/relationships" r:embed="rId1"/>
          <a:srcRect l="0" t="0" r="0" b="0"/>
          <a:stretch>
            <a:fillRect/>
          </a:stretch>
        </p:blipFill>
        <p:spPr>
          <a:xfrm rot="0">
            <a:off x="685800" y="1030287"/>
            <a:ext cx="2590800" cy="633412"/>
          </a:xfrm>
          <a:prstGeom prst="rect"/>
          <a:noFill/>
          <a:ln>
            <a:noFill/>
          </a:ln>
        </p:spPr>
      </p:pic>
      <p:pic>
        <p:nvPicPr>
          <p:cNvPr id="2097532" name=""/>
          <p:cNvPicPr>
            <a:picLocks/>
          </p:cNvPicPr>
          <p:nvPr>
            <p:ph sz="quarter" idx="2"/>
          </p:nvPr>
        </p:nvPicPr>
        <p:blipFill>
          <a:blip xmlns:r="http://schemas.openxmlformats.org/officeDocument/2006/relationships" r:embed="rId2"/>
          <a:srcRect l="0" t="0" r="0" b="0"/>
          <a:stretch>
            <a:fillRect/>
          </a:stretch>
        </p:blipFill>
        <p:spPr>
          <a:xfrm rot="0">
            <a:off x="609600" y="1676400"/>
            <a:ext cx="3505200" cy="760412"/>
          </a:xfrm>
          <a:prstGeom prst="rect"/>
          <a:noFill/>
          <a:ln>
            <a:noFill/>
          </a:ln>
        </p:spPr>
      </p:pic>
      <p:pic>
        <p:nvPicPr>
          <p:cNvPr id="2097533" name=""/>
          <p:cNvPicPr>
            <a:picLocks/>
          </p:cNvPicPr>
          <p:nvPr>
            <p:ph sz="quarter" idx="3"/>
          </p:nvPr>
        </p:nvPicPr>
        <p:blipFill>
          <a:blip xmlns:r="http://schemas.openxmlformats.org/officeDocument/2006/relationships" r:embed="rId3"/>
          <a:srcRect l="0" t="0" r="0" b="0"/>
          <a:stretch>
            <a:fillRect/>
          </a:stretch>
        </p:blipFill>
        <p:spPr>
          <a:xfrm rot="0">
            <a:off x="533400" y="2514600"/>
            <a:ext cx="3886200" cy="784225"/>
          </a:xfrm>
          <a:prstGeom prst="rect"/>
          <a:noFill/>
          <a:ln>
            <a:noFill/>
          </a:ln>
        </p:spPr>
      </p:pic>
      <p:pic>
        <p:nvPicPr>
          <p:cNvPr id="2097534" name=""/>
          <p:cNvPicPr>
            <a:picLocks/>
          </p:cNvPicPr>
          <p:nvPr>
            <p:ph sz="quarter" idx="4"/>
          </p:nvPr>
        </p:nvPicPr>
        <p:blipFill>
          <a:blip xmlns:r="http://schemas.openxmlformats.org/officeDocument/2006/relationships" r:embed="rId4"/>
          <a:srcRect l="0" t="0" r="0" b="0"/>
          <a:stretch>
            <a:fillRect/>
          </a:stretch>
        </p:blipFill>
        <p:spPr>
          <a:xfrm rot="0">
            <a:off x="609600" y="4267200"/>
            <a:ext cx="2667000" cy="798512"/>
          </a:xfrm>
          <a:prstGeom prst="rect"/>
          <a:noFill/>
          <a:ln>
            <a:noFill/>
          </a:ln>
        </p:spPr>
      </p:pic>
      <p:pic>
        <p:nvPicPr>
          <p:cNvPr id="2097535" name=""/>
          <p:cNvPicPr>
            <a:picLocks/>
          </p:cNvPicPr>
          <p:nvPr/>
        </p:nvPicPr>
        <p:blipFill>
          <a:blip xmlns:r="http://schemas.openxmlformats.org/officeDocument/2006/relationships" r:embed="rId5"/>
          <a:srcRect l="0" t="0" r="0" b="0"/>
          <a:stretch>
            <a:fillRect/>
          </a:stretch>
        </p:blipFill>
        <p:spPr>
          <a:xfrm rot="0">
            <a:off x="3657600" y="4419600"/>
            <a:ext cx="2057400" cy="465137"/>
          </a:xfrm>
          <a:prstGeom prst="rect"/>
          <a:noFill/>
          <a:ln>
            <a:noFill/>
          </a:ln>
        </p:spPr>
      </p:pic>
      <p:pic>
        <p:nvPicPr>
          <p:cNvPr id="2097536" name=""/>
          <p:cNvPicPr>
            <a:picLocks/>
          </p:cNvPicPr>
          <p:nvPr/>
        </p:nvPicPr>
        <p:blipFill>
          <a:blip xmlns:r="http://schemas.openxmlformats.org/officeDocument/2006/relationships" r:embed="rId6"/>
          <a:srcRect l="0" t="0" r="0" b="0"/>
          <a:stretch>
            <a:fillRect/>
          </a:stretch>
        </p:blipFill>
        <p:spPr>
          <a:xfrm rot="0">
            <a:off x="6096000" y="4267200"/>
            <a:ext cx="2590800" cy="849312"/>
          </a:xfrm>
          <a:prstGeom prst="rect"/>
          <a:noFill/>
          <a:ln w="28575" cap="flat" cmpd="sng">
            <a:solidFill>
              <a:srgbClr val="FF0000">
                <a:alpha val="100000"/>
              </a:srgbClr>
            </a:solidFill>
            <a:prstDash val="solid"/>
            <a:round/>
          </a:ln>
        </p:spPr>
      </p:pic>
      <p:pic>
        <p:nvPicPr>
          <p:cNvPr id="2097537" name=""/>
          <p:cNvPicPr>
            <a:picLocks/>
          </p:cNvPicPr>
          <p:nvPr/>
        </p:nvPicPr>
        <p:blipFill>
          <a:blip xmlns:r="http://schemas.openxmlformats.org/officeDocument/2006/relationships" r:embed="rId7"/>
          <a:srcRect l="0" t="0" r="0" b="0"/>
          <a:stretch>
            <a:fillRect/>
          </a:stretch>
        </p:blipFill>
        <p:spPr>
          <a:xfrm rot="0">
            <a:off x="533400" y="3352800"/>
            <a:ext cx="3962400" cy="806450"/>
          </a:xfrm>
          <a:prstGeom prst="rect"/>
          <a:noFill/>
          <a:ln>
            <a:noFill/>
          </a:ln>
        </p:spPr>
      </p:pic>
      <p:pic>
        <p:nvPicPr>
          <p:cNvPr id="2097538" name=""/>
          <p:cNvPicPr>
            <a:picLocks/>
          </p:cNvPicPr>
          <p:nvPr/>
        </p:nvPicPr>
        <p:blipFill>
          <a:blip xmlns:r="http://schemas.openxmlformats.org/officeDocument/2006/relationships" r:embed="rId8"/>
          <a:srcRect l="0" t="0" r="0" b="0"/>
          <a:stretch>
            <a:fillRect/>
          </a:stretch>
        </p:blipFill>
        <p:spPr>
          <a:xfrm rot="0">
            <a:off x="5791200" y="3429000"/>
            <a:ext cx="2209800" cy="500062"/>
          </a:xfrm>
          <a:prstGeom prst="rect"/>
          <a:noFill/>
          <a:ln>
            <a:noFill/>
          </a:ln>
        </p:spPr>
      </p:pic>
      <p:sp>
        <p:nvSpPr>
          <p:cNvPr id="1049740" name=""/>
          <p:cNvSpPr txBox="1"/>
          <p:nvPr/>
        </p:nvSpPr>
        <p:spPr>
          <a:xfrm rot="0">
            <a:off x="381000" y="5181600"/>
            <a:ext cx="82296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solidFill>
                  <a:srgbClr val="FF0000"/>
                </a:solidFill>
              </a:rPr>
              <a:t>Curl of </a:t>
            </a:r>
            <a:r>
              <a:rPr altLang="en-US" b="1" sz="2000" lang="en-US">
                <a:solidFill>
                  <a:srgbClr val="FF0000"/>
                </a:solidFill>
              </a:rPr>
              <a:t>B </a:t>
            </a:r>
            <a:r>
              <a:rPr altLang="en-US" sz="2000" lang="en-US">
                <a:solidFill>
                  <a:srgbClr val="FF0000"/>
                </a:solidFill>
              </a:rPr>
              <a:t>is due to current flow and a changing electric field.</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8" presetSubtype="12">
                                  <p:stCondLst>
                                    <p:cond delay="0"/>
                                  </p:stCondLst>
                                  <p:childTnLst>
                                    <p:set>
                                      <p:cBhvr>
                                        <p:cTn dur="1" fill="hold" id="6">
                                          <p:stCondLst>
                                            <p:cond delay="0"/>
                                          </p:stCondLst>
                                        </p:cTn>
                                        <p:tgtEl>
                                          <p:spTgt spid="1049739"/>
                                        </p:tgtEl>
                                        <p:attrNameLst>
                                          <p:attrName>style.visibility</p:attrName>
                                        </p:attrNameLst>
                                      </p:cBhvr>
                                      <p:to>
                                        <p:strVal val="visible"/>
                                      </p:to>
                                    </p:set>
                                    <p:animEffect transition="in" filter="strips(downLeft)">
                                      <p:cBhvr>
                                        <p:cTn dur="500" id="7"/>
                                        <p:tgtEl>
                                          <p:spTgt spid="104973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8" presetSubtype="12">
                                  <p:stCondLst>
                                    <p:cond delay="0"/>
                                  </p:stCondLst>
                                  <p:childTnLst>
                                    <p:set>
                                      <p:cBhvr>
                                        <p:cTn dur="1" fill="hold" id="11">
                                          <p:stCondLst>
                                            <p:cond delay="0"/>
                                          </p:stCondLst>
                                        </p:cTn>
                                        <p:tgtEl>
                                          <p:spTgt spid="2097531"/>
                                        </p:tgtEl>
                                        <p:attrNameLst>
                                          <p:attrName>style.visibility</p:attrName>
                                        </p:attrNameLst>
                                      </p:cBhvr>
                                      <p:to>
                                        <p:strVal val="visible"/>
                                      </p:to>
                                    </p:set>
                                    <p:animEffect transition="in" filter="strips(downLeft)">
                                      <p:cBhvr>
                                        <p:cTn dur="500" id="12"/>
                                        <p:tgtEl>
                                          <p:spTgt spid="20975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8" presetSubtype="12">
                                  <p:stCondLst>
                                    <p:cond delay="0"/>
                                  </p:stCondLst>
                                  <p:childTnLst>
                                    <p:set>
                                      <p:cBhvr>
                                        <p:cTn dur="1" fill="hold" id="16">
                                          <p:stCondLst>
                                            <p:cond delay="0"/>
                                          </p:stCondLst>
                                        </p:cTn>
                                        <p:tgtEl>
                                          <p:spTgt spid="2097532"/>
                                        </p:tgtEl>
                                        <p:attrNameLst>
                                          <p:attrName>style.visibility</p:attrName>
                                        </p:attrNameLst>
                                      </p:cBhvr>
                                      <p:to>
                                        <p:strVal val="visible"/>
                                      </p:to>
                                    </p:set>
                                    <p:animEffect transition="in" filter="strips(downLeft)">
                                      <p:cBhvr>
                                        <p:cTn dur="500" id="17"/>
                                        <p:tgtEl>
                                          <p:spTgt spid="209753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8" presetSubtype="12">
                                  <p:stCondLst>
                                    <p:cond delay="0"/>
                                  </p:stCondLst>
                                  <p:childTnLst>
                                    <p:set>
                                      <p:cBhvr>
                                        <p:cTn dur="1" fill="hold" id="21">
                                          <p:stCondLst>
                                            <p:cond delay="0"/>
                                          </p:stCondLst>
                                        </p:cTn>
                                        <p:tgtEl>
                                          <p:spTgt spid="2097533"/>
                                        </p:tgtEl>
                                        <p:attrNameLst>
                                          <p:attrName>style.visibility</p:attrName>
                                        </p:attrNameLst>
                                      </p:cBhvr>
                                      <p:to>
                                        <p:strVal val="visible"/>
                                      </p:to>
                                    </p:set>
                                    <p:animEffect transition="in" filter="strips(downLeft)">
                                      <p:cBhvr>
                                        <p:cTn dur="500" id="22"/>
                                        <p:tgtEl>
                                          <p:spTgt spid="2097533"/>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8" presetSubtype="12">
                                  <p:stCondLst>
                                    <p:cond delay="0"/>
                                  </p:stCondLst>
                                  <p:childTnLst>
                                    <p:set>
                                      <p:cBhvr>
                                        <p:cTn dur="1" fill="hold" id="26">
                                          <p:stCondLst>
                                            <p:cond delay="0"/>
                                          </p:stCondLst>
                                        </p:cTn>
                                        <p:tgtEl>
                                          <p:spTgt spid="2097537"/>
                                        </p:tgtEl>
                                        <p:attrNameLst>
                                          <p:attrName>style.visibility</p:attrName>
                                        </p:attrNameLst>
                                      </p:cBhvr>
                                      <p:to>
                                        <p:strVal val="visible"/>
                                      </p:to>
                                    </p:set>
                                    <p:animEffect transition="in" filter="strips(downLeft)">
                                      <p:cBhvr>
                                        <p:cTn dur="500" id="27"/>
                                        <p:tgtEl>
                                          <p:spTgt spid="2097537"/>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8" presetSubtype="12">
                                  <p:stCondLst>
                                    <p:cond delay="0"/>
                                  </p:stCondLst>
                                  <p:childTnLst>
                                    <p:set>
                                      <p:cBhvr>
                                        <p:cTn dur="1" fill="hold" id="31">
                                          <p:stCondLst>
                                            <p:cond delay="0"/>
                                          </p:stCondLst>
                                        </p:cTn>
                                        <p:tgtEl>
                                          <p:spTgt spid="2097538"/>
                                        </p:tgtEl>
                                        <p:attrNameLst>
                                          <p:attrName>style.visibility</p:attrName>
                                        </p:attrNameLst>
                                      </p:cBhvr>
                                      <p:to>
                                        <p:strVal val="visible"/>
                                      </p:to>
                                    </p:set>
                                    <p:animEffect transition="in" filter="strips(downLeft)">
                                      <p:cBhvr>
                                        <p:cTn dur="500" id="32"/>
                                        <p:tgtEl>
                                          <p:spTgt spid="2097538"/>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8" presetSubtype="12">
                                  <p:stCondLst>
                                    <p:cond delay="0"/>
                                  </p:stCondLst>
                                  <p:childTnLst>
                                    <p:set>
                                      <p:cBhvr>
                                        <p:cTn dur="1" fill="hold" id="36">
                                          <p:stCondLst>
                                            <p:cond delay="0"/>
                                          </p:stCondLst>
                                        </p:cTn>
                                        <p:tgtEl>
                                          <p:spTgt spid="2097534"/>
                                        </p:tgtEl>
                                        <p:attrNameLst>
                                          <p:attrName>style.visibility</p:attrName>
                                        </p:attrNameLst>
                                      </p:cBhvr>
                                      <p:to>
                                        <p:strVal val="visible"/>
                                      </p:to>
                                    </p:set>
                                    <p:animEffect transition="in" filter="strips(downLeft)">
                                      <p:cBhvr>
                                        <p:cTn dur="500" id="37"/>
                                        <p:tgtEl>
                                          <p:spTgt spid="2097534"/>
                                        </p:tgtEl>
                                      </p:cBhvr>
                                    </p:animEffect>
                                  </p:childTnLst>
                                </p:cTn>
                              </p:par>
                              <p:par>
                                <p:cTn fill="hold" id="38" nodeType="withEffect" presetClass="entr" presetID="18" presetSubtype="12">
                                  <p:stCondLst>
                                    <p:cond delay="0"/>
                                  </p:stCondLst>
                                  <p:childTnLst>
                                    <p:set>
                                      <p:cBhvr>
                                        <p:cTn dur="1" fill="hold" id="39">
                                          <p:stCondLst>
                                            <p:cond delay="0"/>
                                          </p:stCondLst>
                                        </p:cTn>
                                        <p:tgtEl>
                                          <p:spTgt spid="2097535"/>
                                        </p:tgtEl>
                                        <p:attrNameLst>
                                          <p:attrName>style.visibility</p:attrName>
                                        </p:attrNameLst>
                                      </p:cBhvr>
                                      <p:to>
                                        <p:strVal val="visible"/>
                                      </p:to>
                                    </p:set>
                                    <p:animEffect transition="in" filter="strips(downLeft)">
                                      <p:cBhvr>
                                        <p:cTn dur="500" id="40"/>
                                        <p:tgtEl>
                                          <p:spTgt spid="2097535"/>
                                        </p:tgtEl>
                                      </p:cBhvr>
                                    </p:animEffect>
                                  </p:childTnLst>
                                </p:cTn>
                              </p:par>
                              <p:par>
                                <p:cTn fill="hold" id="41" nodeType="withEffect" presetClass="entr" presetID="18" presetSubtype="12">
                                  <p:stCondLst>
                                    <p:cond delay="0"/>
                                  </p:stCondLst>
                                  <p:childTnLst>
                                    <p:set>
                                      <p:cBhvr>
                                        <p:cTn dur="1" fill="hold" id="42">
                                          <p:stCondLst>
                                            <p:cond delay="0"/>
                                          </p:stCondLst>
                                        </p:cTn>
                                        <p:tgtEl>
                                          <p:spTgt spid="2097536"/>
                                        </p:tgtEl>
                                        <p:attrNameLst>
                                          <p:attrName>style.visibility</p:attrName>
                                        </p:attrNameLst>
                                      </p:cBhvr>
                                      <p:to>
                                        <p:strVal val="visible"/>
                                      </p:to>
                                    </p:set>
                                    <p:animEffect transition="in" filter="strips(downLeft)">
                                      <p:cBhvr>
                                        <p:cTn dur="500" id="43"/>
                                        <p:tgtEl>
                                          <p:spTgt spid="2097536"/>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8" presetSubtype="12">
                                  <p:stCondLst>
                                    <p:cond delay="0"/>
                                  </p:stCondLst>
                                  <p:childTnLst>
                                    <p:set>
                                      <p:cBhvr>
                                        <p:cTn dur="1" fill="hold" id="47">
                                          <p:stCondLst>
                                            <p:cond delay="0"/>
                                          </p:stCondLst>
                                        </p:cTn>
                                        <p:tgtEl>
                                          <p:spTgt spid="1049740"/>
                                        </p:tgtEl>
                                        <p:attrNameLst>
                                          <p:attrName>style.visibility</p:attrName>
                                        </p:attrNameLst>
                                      </p:cBhvr>
                                      <p:to>
                                        <p:strVal val="visible"/>
                                      </p:to>
                                    </p:set>
                                    <p:animEffect transition="in" filter="strips(downLeft)">
                                      <p:cBhvr>
                                        <p:cTn dur="500" id="48"/>
                                        <p:tgtEl>
                                          <p:spTgt spid="1049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9" grpId="0" uiExpand="0" build="whole"/>
      <p:bldP spid="1049740" grpId="0" uiExpand="0" build="whole"/>
    </p:bldLst>
  </p:timing>
</p:sld>
</file>

<file path=ppt/slides/slide102.xml><?xml version="1.0" encoding="utf-8"?>
<p:sld xmlns:a="http://schemas.openxmlformats.org/drawingml/2006/main" xmlns:r="http://schemas.openxmlformats.org/officeDocument/2006/relationships" xmlns:p="http://schemas.openxmlformats.org/presentationml/2006/main" showMasterSp="1">
  <p:cSld>
    <p:spTree>
      <p:nvGrpSpPr>
        <p:cNvPr id="500" name=""/>
        <p:cNvGrpSpPr/>
        <p:nvPr/>
      </p:nvGrpSpPr>
      <p:grpSpPr>
        <a:xfrm rot="0">
          <a:off x="0" y="0"/>
          <a:ext cx="0" cy="0"/>
          <a:chOff x="0" y="0"/>
          <a:chExt cx="0" cy="0"/>
        </a:xfrm>
      </p:grpSpPr>
      <p:sp>
        <p:nvSpPr>
          <p:cNvPr id="1049744" name=""/>
          <p:cNvSpPr txBox="1"/>
          <p:nvPr/>
        </p:nvSpPr>
        <p:spPr>
          <a:xfrm rot="0">
            <a:off x="381000" y="788987"/>
            <a:ext cx="7696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1. Relates net electric flux  to net enclosed electric charge.</a:t>
            </a:r>
          </a:p>
        </p:txBody>
      </p:sp>
      <p:sp>
        <p:nvSpPr>
          <p:cNvPr id="1049745" name=""/>
          <p:cNvSpPr txBox="1"/>
          <p:nvPr/>
        </p:nvSpPr>
        <p:spPr>
          <a:xfrm rot="0">
            <a:off x="304800" y="2281237"/>
            <a:ext cx="7696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2. Relates net magnetic flux  to net enclosed magnetic charge.</a:t>
            </a:r>
          </a:p>
        </p:txBody>
      </p:sp>
      <p:sp>
        <p:nvSpPr>
          <p:cNvPr id="1049746" name=""/>
          <p:cNvSpPr txBox="1"/>
          <p:nvPr/>
        </p:nvSpPr>
        <p:spPr>
          <a:xfrm rot="0">
            <a:off x="381000" y="3746500"/>
            <a:ext cx="7696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3. Relates induced electric field  to changing magnetic flux.</a:t>
            </a:r>
          </a:p>
        </p:txBody>
      </p:sp>
      <p:sp>
        <p:nvSpPr>
          <p:cNvPr id="1049747" name=""/>
          <p:cNvSpPr txBox="1"/>
          <p:nvPr/>
        </p:nvSpPr>
        <p:spPr>
          <a:xfrm rot="0">
            <a:off x="228600" y="5192712"/>
            <a:ext cx="87630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4. Relates induced magnetic field  to changing electric flux and to current.</a:t>
            </a:r>
          </a:p>
        </p:txBody>
      </p:sp>
      <p:pic>
        <p:nvPicPr>
          <p:cNvPr id="2097539" name=""/>
          <p:cNvPicPr>
            <a:picLocks/>
          </p:cNvPicPr>
          <p:nvPr/>
        </p:nvPicPr>
        <p:blipFill>
          <a:blip xmlns:r="http://schemas.openxmlformats.org/officeDocument/2006/relationships" r:embed="rId1"/>
          <a:srcRect l="0" t="0" r="0" b="0"/>
          <a:stretch>
            <a:fillRect/>
          </a:stretch>
        </p:blipFill>
        <p:spPr>
          <a:xfrm rot="0">
            <a:off x="685800" y="1284287"/>
            <a:ext cx="2438400" cy="925512"/>
          </a:xfrm>
          <a:prstGeom prst="rect"/>
          <a:noFill/>
          <a:ln w="25400" cap="flat" cmpd="sng">
            <a:solidFill>
              <a:srgbClr val="FF0000">
                <a:alpha val="100000"/>
              </a:srgbClr>
            </a:solidFill>
            <a:prstDash val="solid"/>
            <a:round/>
          </a:ln>
        </p:spPr>
      </p:pic>
      <p:pic>
        <p:nvPicPr>
          <p:cNvPr id="2097540" name=""/>
          <p:cNvPicPr>
            <a:picLocks/>
          </p:cNvPicPr>
          <p:nvPr/>
        </p:nvPicPr>
        <p:blipFill>
          <a:blip xmlns:r="http://schemas.openxmlformats.org/officeDocument/2006/relationships" r:embed="rId2"/>
          <a:srcRect l="0" t="0" r="0" b="0"/>
          <a:stretch>
            <a:fillRect/>
          </a:stretch>
        </p:blipFill>
        <p:spPr>
          <a:xfrm rot="0">
            <a:off x="838200" y="2814637"/>
            <a:ext cx="1524000" cy="842962"/>
          </a:xfrm>
          <a:prstGeom prst="rect"/>
          <a:noFill/>
          <a:ln w="25400" cap="flat" cmpd="sng">
            <a:solidFill>
              <a:srgbClr val="FF0000">
                <a:alpha val="100000"/>
              </a:srgbClr>
            </a:solidFill>
            <a:prstDash val="solid"/>
            <a:round/>
          </a:ln>
        </p:spPr>
      </p:pic>
      <p:pic>
        <p:nvPicPr>
          <p:cNvPr id="2097541" name=""/>
          <p:cNvPicPr>
            <a:picLocks/>
          </p:cNvPicPr>
          <p:nvPr/>
        </p:nvPicPr>
        <p:blipFill>
          <a:blip xmlns:r="http://schemas.openxmlformats.org/officeDocument/2006/relationships" r:embed="rId3"/>
          <a:srcRect l="0" t="0" r="0" b="0"/>
          <a:stretch>
            <a:fillRect/>
          </a:stretch>
        </p:blipFill>
        <p:spPr>
          <a:xfrm rot="0">
            <a:off x="914400" y="4203700"/>
            <a:ext cx="2076450" cy="977900"/>
          </a:xfrm>
          <a:prstGeom prst="rect"/>
          <a:noFill/>
          <a:ln w="25400" cap="flat" cmpd="sng">
            <a:solidFill>
              <a:srgbClr val="FF0000">
                <a:alpha val="100000"/>
              </a:srgbClr>
            </a:solidFill>
            <a:prstDash val="solid"/>
            <a:round/>
          </a:ln>
        </p:spPr>
      </p:pic>
      <p:pic>
        <p:nvPicPr>
          <p:cNvPr id="2097542" name=""/>
          <p:cNvPicPr>
            <a:picLocks/>
          </p:cNvPicPr>
          <p:nvPr/>
        </p:nvPicPr>
        <p:blipFill>
          <a:blip xmlns:r="http://schemas.openxmlformats.org/officeDocument/2006/relationships" r:embed="rId4"/>
          <a:srcRect l="0" t="0" r="0" b="0"/>
          <a:stretch>
            <a:fillRect/>
          </a:stretch>
        </p:blipFill>
        <p:spPr>
          <a:xfrm rot="0">
            <a:off x="838200" y="5708650"/>
            <a:ext cx="3238500" cy="996950"/>
          </a:xfrm>
          <a:prstGeom prst="rect"/>
          <a:noFill/>
          <a:ln w="25400" cap="flat" cmpd="sng">
            <a:solidFill>
              <a:srgbClr val="FF0000">
                <a:alpha val="100000"/>
              </a:srgbClr>
            </a:solidFill>
            <a:prstDash val="solid"/>
            <a:round/>
          </a:ln>
        </p:spPr>
      </p:pic>
      <p:pic>
        <p:nvPicPr>
          <p:cNvPr id="2097543" name=""/>
          <p:cNvPicPr>
            <a:picLocks/>
          </p:cNvPicPr>
          <p:nvPr/>
        </p:nvPicPr>
        <p:blipFill>
          <a:blip xmlns:r="http://schemas.openxmlformats.org/officeDocument/2006/relationships" r:embed="rId5"/>
          <a:srcRect l="0" t="0" r="0" b="0"/>
          <a:stretch>
            <a:fillRect/>
          </a:stretch>
        </p:blipFill>
        <p:spPr>
          <a:xfrm rot="0">
            <a:off x="4984750" y="1300162"/>
            <a:ext cx="1382712" cy="841375"/>
          </a:xfrm>
          <a:prstGeom prst="rect"/>
          <a:noFill/>
          <a:ln w="28575" cap="flat" cmpd="sng">
            <a:solidFill>
              <a:srgbClr val="FF0000">
                <a:alpha val="100000"/>
              </a:srgbClr>
            </a:solidFill>
            <a:prstDash val="solid"/>
            <a:round/>
          </a:ln>
        </p:spPr>
      </p:pic>
      <p:pic>
        <p:nvPicPr>
          <p:cNvPr id="2097544" name=""/>
          <p:cNvPicPr>
            <a:picLocks/>
          </p:cNvPicPr>
          <p:nvPr/>
        </p:nvPicPr>
        <p:blipFill>
          <a:blip xmlns:r="http://schemas.openxmlformats.org/officeDocument/2006/relationships" r:embed="rId6"/>
          <a:srcRect l="0" t="0" r="0" b="0"/>
          <a:stretch>
            <a:fillRect/>
          </a:stretch>
        </p:blipFill>
        <p:spPr>
          <a:xfrm rot="0">
            <a:off x="4918075" y="3043237"/>
            <a:ext cx="1254125" cy="349250"/>
          </a:xfrm>
          <a:prstGeom prst="rect"/>
          <a:noFill/>
          <a:ln w="28575" cap="flat" cmpd="sng">
            <a:solidFill>
              <a:srgbClr val="FF0000">
                <a:alpha val="100000"/>
              </a:srgbClr>
            </a:solidFill>
            <a:prstDash val="solid"/>
            <a:round/>
          </a:ln>
        </p:spPr>
      </p:pic>
      <p:pic>
        <p:nvPicPr>
          <p:cNvPr id="2097545" name=""/>
          <p:cNvPicPr>
            <a:picLocks/>
          </p:cNvPicPr>
          <p:nvPr/>
        </p:nvPicPr>
        <p:blipFill>
          <a:blip xmlns:r="http://schemas.openxmlformats.org/officeDocument/2006/relationships" r:embed="rId7"/>
          <a:srcRect l="0" t="0" r="0" b="0"/>
          <a:stretch>
            <a:fillRect/>
          </a:stretch>
        </p:blipFill>
        <p:spPr>
          <a:xfrm rot="0">
            <a:off x="4800600" y="4356100"/>
            <a:ext cx="1524000" cy="750887"/>
          </a:xfrm>
          <a:prstGeom prst="rect"/>
          <a:noFill/>
          <a:ln w="28575" cap="flat" cmpd="sng">
            <a:solidFill>
              <a:srgbClr val="FF0000">
                <a:alpha val="100000"/>
              </a:srgbClr>
            </a:solidFill>
            <a:prstDash val="solid"/>
            <a:round/>
          </a:ln>
        </p:spPr>
      </p:pic>
      <p:pic>
        <p:nvPicPr>
          <p:cNvPr id="2097546" name=""/>
          <p:cNvPicPr>
            <a:picLocks/>
          </p:cNvPicPr>
          <p:nvPr/>
        </p:nvPicPr>
        <p:blipFill>
          <a:blip xmlns:r="http://schemas.openxmlformats.org/officeDocument/2006/relationships" r:embed="rId8"/>
          <a:srcRect l="0" t="0" r="0" b="0"/>
          <a:stretch>
            <a:fillRect/>
          </a:stretch>
        </p:blipFill>
        <p:spPr>
          <a:xfrm rot="0">
            <a:off x="4724400" y="5715000"/>
            <a:ext cx="2590800" cy="849312"/>
          </a:xfrm>
          <a:prstGeom prst="rect"/>
          <a:noFill/>
          <a:ln w="28575" cap="flat" cmpd="sng">
            <a:solidFill>
              <a:srgbClr val="FF0000">
                <a:alpha val="100000"/>
              </a:srgbClr>
            </a:solidFill>
            <a:prstDash val="solid"/>
            <a:round/>
          </a:ln>
        </p:spPr>
      </p:pic>
      <p:sp>
        <p:nvSpPr>
          <p:cNvPr id="1049748" name=""/>
          <p:cNvSpPr txBox="1"/>
          <p:nvPr/>
        </p:nvSpPr>
        <p:spPr>
          <a:xfrm rot="0">
            <a:off x="1295400" y="228600"/>
            <a:ext cx="64008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lang="en-US">
                <a:solidFill>
                  <a:srgbClr val="0000FF"/>
                </a:solidFill>
              </a:rPr>
              <a:t>Maxwell's Equations with Physical Interpretation</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543"/>
                                        </p:tgtEl>
                                        <p:attrNameLst>
                                          <p:attrName>style.visibility</p:attrName>
                                        </p:attrNameLst>
                                      </p:cBhvr>
                                      <p:to>
                                        <p:strVal val="visible"/>
                                      </p:to>
                                    </p:set>
                                    <p:animEffect transition="in" filter="blinds(horizontal)">
                                      <p:cBhvr>
                                        <p:cTn dur="500" id="7"/>
                                        <p:tgtEl>
                                          <p:spTgt spid="2097543"/>
                                        </p:tgtEl>
                                      </p:cBhvr>
                                    </p:animEffect>
                                  </p:childTnLst>
                                </p:cTn>
                              </p:par>
                              <p:par>
                                <p:cTn fill="hold" id="8" nodeType="withEffect" presetClass="entr" presetID="3" presetSubtype="10">
                                  <p:stCondLst>
                                    <p:cond delay="0"/>
                                  </p:stCondLst>
                                  <p:childTnLst>
                                    <p:set>
                                      <p:cBhvr>
                                        <p:cTn dur="1" fill="hold" id="9">
                                          <p:stCondLst>
                                            <p:cond delay="0"/>
                                          </p:stCondLst>
                                        </p:cTn>
                                        <p:tgtEl>
                                          <p:spTgt spid="2097544"/>
                                        </p:tgtEl>
                                        <p:attrNameLst>
                                          <p:attrName>style.visibility</p:attrName>
                                        </p:attrNameLst>
                                      </p:cBhvr>
                                      <p:to>
                                        <p:strVal val="visible"/>
                                      </p:to>
                                    </p:set>
                                    <p:animEffect transition="in" filter="blinds(horizontal)">
                                      <p:cBhvr>
                                        <p:cTn dur="500" id="10"/>
                                        <p:tgtEl>
                                          <p:spTgt spid="2097544"/>
                                        </p:tgtEl>
                                      </p:cBhvr>
                                    </p:animEffect>
                                  </p:childTnLst>
                                </p:cTn>
                              </p:par>
                              <p:par>
                                <p:cTn fill="hold" id="11" nodeType="withEffect" presetClass="entr" presetID="3" presetSubtype="10">
                                  <p:stCondLst>
                                    <p:cond delay="0"/>
                                  </p:stCondLst>
                                  <p:childTnLst>
                                    <p:set>
                                      <p:cBhvr>
                                        <p:cTn dur="1" fill="hold" id="12">
                                          <p:stCondLst>
                                            <p:cond delay="0"/>
                                          </p:stCondLst>
                                        </p:cTn>
                                        <p:tgtEl>
                                          <p:spTgt spid="2097545"/>
                                        </p:tgtEl>
                                        <p:attrNameLst>
                                          <p:attrName>style.visibility</p:attrName>
                                        </p:attrNameLst>
                                      </p:cBhvr>
                                      <p:to>
                                        <p:strVal val="visible"/>
                                      </p:to>
                                    </p:set>
                                    <p:animEffect transition="in" filter="blinds(horizontal)">
                                      <p:cBhvr>
                                        <p:cTn dur="500" id="13"/>
                                        <p:tgtEl>
                                          <p:spTgt spid="2097545"/>
                                        </p:tgtEl>
                                      </p:cBhvr>
                                    </p:animEffect>
                                  </p:childTnLst>
                                </p:cTn>
                              </p:par>
                              <p:par>
                                <p:cTn fill="hold" id="14" nodeType="withEffect" presetClass="entr" presetID="3" presetSubtype="10">
                                  <p:stCondLst>
                                    <p:cond delay="0"/>
                                  </p:stCondLst>
                                  <p:childTnLst>
                                    <p:set>
                                      <p:cBhvr>
                                        <p:cTn dur="1" fill="hold" id="15">
                                          <p:stCondLst>
                                            <p:cond delay="0"/>
                                          </p:stCondLst>
                                        </p:cTn>
                                        <p:tgtEl>
                                          <p:spTgt spid="2097546"/>
                                        </p:tgtEl>
                                        <p:attrNameLst>
                                          <p:attrName>style.visibility</p:attrName>
                                        </p:attrNameLst>
                                      </p:cBhvr>
                                      <p:to>
                                        <p:strVal val="visible"/>
                                      </p:to>
                                    </p:set>
                                    <p:animEffect transition="in" filter="blinds(horizontal)">
                                      <p:cBhvr>
                                        <p:cTn dur="500" id="16"/>
                                        <p:tgtEl>
                                          <p:spTgt spid="2097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1">
  <p:cSld>
    <p:spTree>
      <p:nvGrpSpPr>
        <p:cNvPr id="501" name=""/>
        <p:cNvGrpSpPr/>
        <p:nvPr/>
      </p:nvGrpSpPr>
      <p:grpSpPr>
        <a:xfrm rot="0">
          <a:off x="0" y="0"/>
          <a:ext cx="0" cy="0"/>
          <a:chOff x="0" y="0"/>
          <a:chExt cx="0" cy="0"/>
        </a:xfrm>
      </p:grpSpPr>
      <p:pic>
        <p:nvPicPr>
          <p:cNvPr id="2097547" name=""/>
          <p:cNvPicPr>
            <a:picLocks/>
          </p:cNvPicPr>
          <p:nvPr/>
        </p:nvPicPr>
        <p:blipFill>
          <a:blip xmlns:r="http://schemas.openxmlformats.org/officeDocument/2006/relationships" r:embed="rId1"/>
          <a:srcRect l="0" t="0" r="0" b="0"/>
          <a:stretch>
            <a:fillRect/>
          </a:stretch>
        </p:blipFill>
        <p:spPr>
          <a:xfrm rot="0">
            <a:off x="2951162" y="4800600"/>
            <a:ext cx="3305175" cy="881062"/>
          </a:xfrm>
          <a:prstGeom prst="rect"/>
          <a:noFill/>
          <a:ln>
            <a:noFill/>
          </a:ln>
        </p:spPr>
      </p:pic>
      <p:pic>
        <p:nvPicPr>
          <p:cNvPr id="2097548" name=""/>
          <p:cNvPicPr>
            <a:picLocks/>
          </p:cNvPicPr>
          <p:nvPr/>
        </p:nvPicPr>
        <p:blipFill>
          <a:blip xmlns:r="http://schemas.openxmlformats.org/officeDocument/2006/relationships" r:embed="rId2"/>
          <a:srcRect l="0" t="0" r="0" b="0"/>
          <a:stretch>
            <a:fillRect/>
          </a:stretch>
        </p:blipFill>
        <p:spPr>
          <a:xfrm rot="0">
            <a:off x="2784475" y="2184400"/>
            <a:ext cx="2382837" cy="593725"/>
          </a:xfrm>
          <a:prstGeom prst="rect"/>
          <a:noFill/>
          <a:ln>
            <a:noFill/>
          </a:ln>
        </p:spPr>
      </p:pic>
      <p:sp>
        <p:nvSpPr>
          <p:cNvPr id="1049749" name=""/>
          <p:cNvSpPr/>
          <p:nvPr/>
        </p:nvSpPr>
        <p:spPr>
          <a:xfrm rot="0">
            <a:off x="2438400" y="1981200"/>
            <a:ext cx="3505200" cy="3962400"/>
          </a:xfrm>
          <a:prstGeom prst="rect"/>
          <a:solidFill>
            <a:srgbClr val="D9D9D9"/>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750" name=""/>
          <p:cNvSpPr/>
          <p:nvPr/>
        </p:nvSpPr>
        <p:spPr>
          <a:xfrm rot="0">
            <a:off x="1219200" y="228600"/>
            <a:ext cx="7280275" cy="954087"/>
          </a:xfrm>
          <a:prstGeom prst="rect"/>
          <a:solidFill>
            <a:srgbClr val="BADDE1"/>
          </a:solid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tabLst>
                <a:tab algn="l" pos="2162175"/>
              </a:tabLst>
            </a:pPr>
            <a:r>
              <a:rPr altLang="en-US" b="1" sz="2800" lang="en-US"/>
              <a:t>Case 1: Maxwell equations in free space</a:t>
            </a:r>
            <a:r>
              <a:rPr altLang="en-US" b="1" sz="2800" lang="en-US"/>
              <a:t>* </a:t>
            </a:r>
          </a:p>
          <a:p>
            <a:pPr algn="ctr" lvl="0">
              <a:tabLst>
                <a:tab algn="l" pos="2162175"/>
              </a:tabLst>
            </a:pPr>
            <a:r>
              <a:rPr altLang="en-US" b="1" sz="2800" lang="en-US"/>
              <a:t>(no free charges and no currents)</a:t>
            </a:r>
          </a:p>
        </p:txBody>
      </p:sp>
      <p:sp>
        <p:nvSpPr>
          <p:cNvPr id="1049751" name=""/>
          <p:cNvSpPr/>
          <p:nvPr/>
        </p:nvSpPr>
        <p:spPr>
          <a:xfrm rot="0">
            <a:off x="0" y="331946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pic>
        <p:nvPicPr>
          <p:cNvPr id="2097549" name=""/>
          <p:cNvPicPr>
            <a:picLocks/>
          </p:cNvPicPr>
          <p:nvPr/>
        </p:nvPicPr>
        <p:blipFill>
          <a:blip xmlns:r="http://schemas.openxmlformats.org/officeDocument/2006/relationships" r:embed="rId3"/>
          <a:srcRect l="0" t="0" r="0" b="0"/>
          <a:stretch>
            <a:fillRect/>
          </a:stretch>
        </p:blipFill>
        <p:spPr>
          <a:xfrm rot="0">
            <a:off x="2324100" y="1295400"/>
            <a:ext cx="4192587" cy="423862"/>
          </a:xfrm>
          <a:prstGeom prst="rect"/>
          <a:noFill/>
          <a:ln>
            <a:noFill/>
          </a:ln>
        </p:spPr>
      </p:pic>
      <p:pic>
        <p:nvPicPr>
          <p:cNvPr id="2097550" name=""/>
          <p:cNvPicPr>
            <a:picLocks/>
          </p:cNvPicPr>
          <p:nvPr/>
        </p:nvPicPr>
        <p:blipFill>
          <a:blip xmlns:r="http://schemas.openxmlformats.org/officeDocument/2006/relationships" r:embed="rId4"/>
          <a:srcRect l="0" t="0" r="0" b="0"/>
          <a:stretch>
            <a:fillRect/>
          </a:stretch>
        </p:blipFill>
        <p:spPr>
          <a:xfrm rot="0">
            <a:off x="2781300" y="2205037"/>
            <a:ext cx="1630362" cy="468312"/>
          </a:xfrm>
          <a:prstGeom prst="rect"/>
          <a:solidFill>
            <a:srgbClr val="CCFFCC"/>
          </a:solidFill>
          <a:ln>
            <a:noFill/>
          </a:ln>
        </p:spPr>
      </p:pic>
      <p:pic>
        <p:nvPicPr>
          <p:cNvPr id="2097551" name=""/>
          <p:cNvPicPr>
            <a:picLocks/>
          </p:cNvPicPr>
          <p:nvPr/>
        </p:nvPicPr>
        <p:blipFill>
          <a:blip xmlns:r="http://schemas.openxmlformats.org/officeDocument/2006/relationships" r:embed="rId5"/>
          <a:srcRect l="0" t="0" r="0" b="0"/>
          <a:stretch>
            <a:fillRect/>
          </a:stretch>
        </p:blipFill>
        <p:spPr>
          <a:xfrm rot="0">
            <a:off x="2795587" y="3043237"/>
            <a:ext cx="1676400" cy="498475"/>
          </a:xfrm>
          <a:prstGeom prst="rect"/>
          <a:solidFill>
            <a:srgbClr val="CCFFCC"/>
          </a:solidFill>
          <a:ln>
            <a:noFill/>
          </a:ln>
        </p:spPr>
      </p:pic>
      <p:sp>
        <p:nvSpPr>
          <p:cNvPr id="1049752" name=""/>
          <p:cNvSpPr/>
          <p:nvPr/>
        </p:nvSpPr>
        <p:spPr>
          <a:xfrm rot="0">
            <a:off x="0" y="3248025"/>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753" name=""/>
          <p:cNvSpPr/>
          <p:nvPr/>
        </p:nvSpPr>
        <p:spPr>
          <a:xfrm rot="0">
            <a:off x="0" y="342900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552" name=""/>
          <p:cNvPicPr>
            <a:picLocks/>
          </p:cNvPicPr>
          <p:nvPr/>
        </p:nvPicPr>
        <p:blipFill>
          <a:blip xmlns:r="http://schemas.openxmlformats.org/officeDocument/2006/relationships" r:embed="rId6"/>
          <a:srcRect l="0" t="0" r="0" b="0"/>
          <a:stretch>
            <a:fillRect/>
          </a:stretch>
        </p:blipFill>
        <p:spPr>
          <a:xfrm rot="0">
            <a:off x="2846387" y="3678237"/>
            <a:ext cx="2133600" cy="1050925"/>
          </a:xfrm>
          <a:prstGeom prst="rect"/>
          <a:solidFill>
            <a:srgbClr val="CCFFCC"/>
          </a:solidFill>
          <a:ln>
            <a:noFill/>
          </a:ln>
        </p:spPr>
      </p:pic>
      <p:pic>
        <p:nvPicPr>
          <p:cNvPr id="2097553" name=""/>
          <p:cNvPicPr>
            <a:picLocks/>
          </p:cNvPicPr>
          <p:nvPr/>
        </p:nvPicPr>
        <p:blipFill>
          <a:blip xmlns:r="http://schemas.openxmlformats.org/officeDocument/2006/relationships" r:embed="rId7"/>
          <a:srcRect l="0" t="0" r="0" b="0"/>
          <a:stretch>
            <a:fillRect/>
          </a:stretch>
        </p:blipFill>
        <p:spPr>
          <a:xfrm rot="0">
            <a:off x="3025775" y="4808537"/>
            <a:ext cx="2460625" cy="906462"/>
          </a:xfrm>
          <a:prstGeom prst="rect"/>
          <a:solidFill>
            <a:srgbClr val="CCFFCC"/>
          </a:solidFill>
          <a:ln>
            <a:noFill/>
          </a:ln>
        </p:spPr>
      </p:pic>
      <p:sp>
        <p:nvSpPr>
          <p:cNvPr id="1049754" name=""/>
          <p:cNvSpPr txBox="1"/>
          <p:nvPr/>
        </p:nvSpPr>
        <p:spPr>
          <a:xfrm rot="0">
            <a:off x="1066800" y="6248400"/>
            <a:ext cx="64166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 Helpful to understand Electromagnetic waves in free space.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548"/>
                                        </p:tgtEl>
                                        <p:attrNameLst>
                                          <p:attrName>style.visibility</p:attrName>
                                        </p:attrNameLst>
                                      </p:cBhvr>
                                      <p:to>
                                        <p:strVal val="visible"/>
                                      </p:to>
                                    </p:set>
                                    <p:animEffect transition="in" filter="blinds(horizontal)">
                                      <p:cBhvr>
                                        <p:cTn dur="500" id="7"/>
                                        <p:tgtEl>
                                          <p:spTgt spid="2097548"/>
                                        </p:tgtEl>
                                      </p:cBhvr>
                                    </p:animEffect>
                                  </p:childTnLst>
                                </p:cTn>
                              </p:par>
                            </p:childTnLst>
                          </p:cTn>
                        </p:par>
                      </p:childTnLst>
                    </p:cTn>
                  </p:par>
                  <p:par>
                    <p:cTn fill="hold" id="8">
                      <p:stCondLst>
                        <p:cond delay="indefinite"/>
                      </p:stCondLst>
                      <p:childTnLst>
                        <p:par>
                          <p:cTn fill="hold" id="9">
                            <p:stCondLst>
                              <p:cond delay="0"/>
                            </p:stCondLst>
                            <p:childTnLst>
                              <p:par>
                                <p:cTn accel="0" autoRev="0" decel="0" fill="hold" id="10" nodeType="clickEffect" presetClass="exit" presetID="4" presetSubtype="16">
                                  <p:stCondLst>
                                    <p:cond delay="0"/>
                                  </p:stCondLst>
                                  <p:childTnLst>
                                    <p:animEffect transition="out" filter="box(in)">
                                      <p:cBhvr>
                                        <p:cTn dur="500" id="11"/>
                                        <p:tgtEl>
                                          <p:spTgt spid="2097548"/>
                                        </p:tgtEl>
                                      </p:cBhvr>
                                    </p:animEffect>
                                    <p:set>
                                      <p:cBhvr>
                                        <p:cTn dur="1" fill="hold" id="12">
                                          <p:stCondLst>
                                            <p:cond delay="499"/>
                                          </p:stCondLst>
                                        </p:cTn>
                                        <p:tgtEl>
                                          <p:spTgt spid="2097548"/>
                                        </p:tgtEl>
                                        <p:attrNameLst>
                                          <p:attrName>style.visibility</p:attrName>
                                        </p:attrNameLst>
                                      </p:cBhvr>
                                      <p:to>
                                        <p:strVal val="hidden"/>
                                      </p:to>
                                    </p:set>
                                  </p:childTnLst>
                                </p:cTn>
                              </p:par>
                            </p:childTnLst>
                          </p:cTn>
                        </p:par>
                        <p:par>
                          <p:cTn fill="hold" id="13">
                            <p:stCondLst>
                              <p:cond delay="500"/>
                            </p:stCondLst>
                            <p:childTnLst>
                              <p:par>
                                <p:cTn fill="hold" id="14" nodeType="afterEffect" presetClass="entr" presetID="3" presetSubtype="10">
                                  <p:stCondLst>
                                    <p:cond delay="0"/>
                                  </p:stCondLst>
                                  <p:childTnLst>
                                    <p:set>
                                      <p:cBhvr>
                                        <p:cTn dur="1" fill="hold" id="15">
                                          <p:stCondLst>
                                            <p:cond delay="0"/>
                                          </p:stCondLst>
                                        </p:cTn>
                                        <p:tgtEl>
                                          <p:spTgt spid="2097550"/>
                                        </p:tgtEl>
                                        <p:attrNameLst>
                                          <p:attrName>style.visibility</p:attrName>
                                        </p:attrNameLst>
                                      </p:cBhvr>
                                      <p:to>
                                        <p:strVal val="visible"/>
                                      </p:to>
                                    </p:set>
                                    <p:animEffect transition="in" filter="blinds(horizontal)">
                                      <p:cBhvr>
                                        <p:cTn dur="500" id="16"/>
                                        <p:tgtEl>
                                          <p:spTgt spid="209755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2097551"/>
                                        </p:tgtEl>
                                        <p:attrNameLst>
                                          <p:attrName>style.visibility</p:attrName>
                                        </p:attrNameLst>
                                      </p:cBhvr>
                                      <p:to>
                                        <p:strVal val="visible"/>
                                      </p:to>
                                    </p:set>
                                    <p:animEffect transition="in" filter="blinds(horizontal)">
                                      <p:cBhvr>
                                        <p:cTn dur="500" id="21"/>
                                        <p:tgtEl>
                                          <p:spTgt spid="209755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3" presetSubtype="10">
                                  <p:stCondLst>
                                    <p:cond delay="0"/>
                                  </p:stCondLst>
                                  <p:childTnLst>
                                    <p:set>
                                      <p:cBhvr>
                                        <p:cTn dur="1" fill="hold" id="25">
                                          <p:stCondLst>
                                            <p:cond delay="0"/>
                                          </p:stCondLst>
                                        </p:cTn>
                                        <p:tgtEl>
                                          <p:spTgt spid="2097552"/>
                                        </p:tgtEl>
                                        <p:attrNameLst>
                                          <p:attrName>style.visibility</p:attrName>
                                        </p:attrNameLst>
                                      </p:cBhvr>
                                      <p:to>
                                        <p:strVal val="visible"/>
                                      </p:to>
                                    </p:set>
                                    <p:animEffect transition="in" filter="blinds(horizontal)">
                                      <p:cBhvr>
                                        <p:cTn dur="500" id="26"/>
                                        <p:tgtEl>
                                          <p:spTgt spid="2097552"/>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3" presetSubtype="10">
                                  <p:stCondLst>
                                    <p:cond delay="0"/>
                                  </p:stCondLst>
                                  <p:childTnLst>
                                    <p:set>
                                      <p:cBhvr>
                                        <p:cTn dur="1" fill="hold" id="30">
                                          <p:stCondLst>
                                            <p:cond delay="0"/>
                                          </p:stCondLst>
                                        </p:cTn>
                                        <p:tgtEl>
                                          <p:spTgt spid="2097547"/>
                                        </p:tgtEl>
                                        <p:attrNameLst>
                                          <p:attrName>style.visibility</p:attrName>
                                        </p:attrNameLst>
                                      </p:cBhvr>
                                      <p:to>
                                        <p:strVal val="visible"/>
                                      </p:to>
                                    </p:set>
                                    <p:animEffect transition="in" filter="blinds(horizontal)">
                                      <p:cBhvr>
                                        <p:cTn dur="500" id="31"/>
                                        <p:tgtEl>
                                          <p:spTgt spid="209754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xit" presetID="4" presetSubtype="16">
                                  <p:stCondLst>
                                    <p:cond delay="0"/>
                                  </p:stCondLst>
                                  <p:childTnLst>
                                    <p:animEffect transition="out" filter="box(in)">
                                      <p:cBhvr>
                                        <p:cTn dur="500" id="35"/>
                                        <p:tgtEl>
                                          <p:spTgt spid="2097547"/>
                                        </p:tgtEl>
                                      </p:cBhvr>
                                    </p:animEffect>
                                    <p:set>
                                      <p:cBhvr>
                                        <p:cTn dur="1" fill="hold" id="36">
                                          <p:stCondLst>
                                            <p:cond delay="499"/>
                                          </p:stCondLst>
                                        </p:cTn>
                                        <p:tgtEl>
                                          <p:spTgt spid="2097547"/>
                                        </p:tgtEl>
                                        <p:attrNameLst>
                                          <p:attrName>style.visibility</p:attrName>
                                        </p:attrNameLst>
                                      </p:cBhvr>
                                      <p:to>
                                        <p:strVal val="hidden"/>
                                      </p:to>
                                    </p:set>
                                  </p:childTnLst>
                                </p:cTn>
                              </p:par>
                            </p:childTnLst>
                          </p:cTn>
                        </p:par>
                        <p:par>
                          <p:cTn fill="hold" id="37">
                            <p:stCondLst>
                              <p:cond delay="500"/>
                            </p:stCondLst>
                            <p:childTnLst>
                              <p:par>
                                <p:cTn fill="hold" id="38" nodeType="afterEffect" presetClass="entr" presetID="3" presetSubtype="10">
                                  <p:stCondLst>
                                    <p:cond delay="0"/>
                                  </p:stCondLst>
                                  <p:childTnLst>
                                    <p:set>
                                      <p:cBhvr>
                                        <p:cTn dur="1" fill="hold" id="39">
                                          <p:stCondLst>
                                            <p:cond delay="0"/>
                                          </p:stCondLst>
                                        </p:cTn>
                                        <p:tgtEl>
                                          <p:spTgt spid="2097553"/>
                                        </p:tgtEl>
                                        <p:attrNameLst>
                                          <p:attrName>style.visibility</p:attrName>
                                        </p:attrNameLst>
                                      </p:cBhvr>
                                      <p:to>
                                        <p:strVal val="visible"/>
                                      </p:to>
                                    </p:set>
                                    <p:animEffect transition="in" filter="blinds(horizontal)">
                                      <p:cBhvr>
                                        <p:cTn dur="500" id="40"/>
                                        <p:tgtEl>
                                          <p:spTgt spid="2097553"/>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3" presetSubtype="10">
                                  <p:stCondLst>
                                    <p:cond delay="0"/>
                                  </p:stCondLst>
                                  <p:childTnLst>
                                    <p:set>
                                      <p:cBhvr>
                                        <p:cTn dur="1" fill="hold" id="44">
                                          <p:stCondLst>
                                            <p:cond delay="0"/>
                                          </p:stCondLst>
                                        </p:cTn>
                                        <p:tgtEl>
                                          <p:spTgt spid="1049749"/>
                                        </p:tgtEl>
                                        <p:attrNameLst>
                                          <p:attrName>style.visibility</p:attrName>
                                        </p:attrNameLst>
                                      </p:cBhvr>
                                      <p:to>
                                        <p:strVal val="visible"/>
                                      </p:to>
                                    </p:set>
                                    <p:animEffect transition="in" filter="blinds(horizontal)">
                                      <p:cBhvr>
                                        <p:cTn dur="500" id="45"/>
                                        <p:tgtEl>
                                          <p:spTgt spid="104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49" grpId="0" uiExpand="0" build="whole"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1">
  <p:cSld>
    <p:spTree>
      <p:nvGrpSpPr>
        <p:cNvPr id="504" name=""/>
        <p:cNvGrpSpPr/>
        <p:nvPr/>
      </p:nvGrpSpPr>
      <p:grpSpPr>
        <a:xfrm rot="0">
          <a:off x="0" y="0"/>
          <a:ext cx="0" cy="0"/>
          <a:chOff x="0" y="0"/>
          <a:chExt cx="0" cy="0"/>
        </a:xfrm>
      </p:grpSpPr>
      <p:sp>
        <p:nvSpPr>
          <p:cNvPr id="1049758" name=""/>
          <p:cNvSpPr/>
          <p:nvPr/>
        </p:nvSpPr>
        <p:spPr>
          <a:xfrm rot="0">
            <a:off x="0" y="333375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759" name=""/>
          <p:cNvSpPr/>
          <p:nvPr/>
        </p:nvSpPr>
        <p:spPr>
          <a:xfrm rot="0">
            <a:off x="0" y="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760" name=""/>
          <p:cNvSpPr/>
          <p:nvPr/>
        </p:nvSpPr>
        <p:spPr>
          <a:xfrm rot="0">
            <a:off x="987425" y="3260725"/>
            <a:ext cx="6861175" cy="3968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lang="en-US">
                <a:solidFill>
                  <a:srgbClr val="0000FF"/>
                </a:solidFill>
              </a:rPr>
              <a:t>Maxwell’s Equations in linear media (Perfect dielectric) </a:t>
            </a:r>
          </a:p>
        </p:txBody>
      </p:sp>
      <p:sp>
        <p:nvSpPr>
          <p:cNvPr id="1049761" name=""/>
          <p:cNvSpPr txBox="1"/>
          <p:nvPr/>
        </p:nvSpPr>
        <p:spPr>
          <a:xfrm rot="0">
            <a:off x="304800" y="3565525"/>
            <a:ext cx="84582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Inside matter, but in regions where there is no free charge or free current, </a:t>
            </a:r>
          </a:p>
        </p:txBody>
      </p:sp>
      <p:pic>
        <p:nvPicPr>
          <p:cNvPr id="2097554" name=""/>
          <p:cNvPicPr>
            <a:picLocks/>
          </p:cNvPicPr>
          <p:nvPr/>
        </p:nvPicPr>
        <p:blipFill>
          <a:blip xmlns:r="http://schemas.openxmlformats.org/officeDocument/2006/relationships" r:embed="rId1"/>
          <a:srcRect l="0" t="0" r="0" b="0"/>
          <a:stretch>
            <a:fillRect/>
          </a:stretch>
        </p:blipFill>
        <p:spPr>
          <a:xfrm rot="0">
            <a:off x="1009650" y="4065587"/>
            <a:ext cx="971550" cy="285750"/>
          </a:xfrm>
          <a:prstGeom prst="rect"/>
          <a:noFill/>
          <a:ln>
            <a:noFill/>
          </a:ln>
        </p:spPr>
      </p:pic>
      <p:pic>
        <p:nvPicPr>
          <p:cNvPr id="2097555" name=""/>
          <p:cNvPicPr>
            <a:picLocks/>
          </p:cNvPicPr>
          <p:nvPr/>
        </p:nvPicPr>
        <p:blipFill>
          <a:blip xmlns:r="http://schemas.openxmlformats.org/officeDocument/2006/relationships" r:embed="rId2"/>
          <a:srcRect l="0" t="0" r="0" b="0"/>
          <a:stretch>
            <a:fillRect/>
          </a:stretch>
        </p:blipFill>
        <p:spPr>
          <a:xfrm rot="0">
            <a:off x="2743200" y="4094162"/>
            <a:ext cx="914400" cy="271462"/>
          </a:xfrm>
          <a:prstGeom prst="rect"/>
          <a:noFill/>
          <a:ln>
            <a:noFill/>
          </a:ln>
        </p:spPr>
      </p:pic>
      <p:sp>
        <p:nvSpPr>
          <p:cNvPr id="1049762" name=""/>
          <p:cNvSpPr txBox="1"/>
          <p:nvPr/>
        </p:nvSpPr>
        <p:spPr>
          <a:xfrm rot="0">
            <a:off x="552450" y="3989387"/>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1.</a:t>
            </a:r>
          </a:p>
        </p:txBody>
      </p:sp>
      <p:sp>
        <p:nvSpPr>
          <p:cNvPr id="1049763" name=""/>
          <p:cNvSpPr txBox="1"/>
          <p:nvPr/>
        </p:nvSpPr>
        <p:spPr>
          <a:xfrm rot="0">
            <a:off x="2286000" y="4017962"/>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2.</a:t>
            </a:r>
          </a:p>
        </p:txBody>
      </p:sp>
      <p:pic>
        <p:nvPicPr>
          <p:cNvPr id="2097556" name=""/>
          <p:cNvPicPr>
            <a:picLocks/>
          </p:cNvPicPr>
          <p:nvPr/>
        </p:nvPicPr>
        <p:blipFill>
          <a:blip xmlns:r="http://schemas.openxmlformats.org/officeDocument/2006/relationships" r:embed="rId3"/>
          <a:srcRect l="0" t="0" r="0" b="0"/>
          <a:stretch>
            <a:fillRect/>
          </a:stretch>
        </p:blipFill>
        <p:spPr>
          <a:xfrm rot="0">
            <a:off x="7177087" y="4014787"/>
            <a:ext cx="1204912" cy="628650"/>
          </a:xfrm>
          <a:prstGeom prst="rect"/>
          <a:noFill/>
          <a:ln>
            <a:noFill/>
          </a:ln>
        </p:spPr>
      </p:pic>
      <p:sp>
        <p:nvSpPr>
          <p:cNvPr id="1049764" name=""/>
          <p:cNvSpPr txBox="1"/>
          <p:nvPr/>
        </p:nvSpPr>
        <p:spPr>
          <a:xfrm rot="0">
            <a:off x="6467475" y="4078287"/>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4.</a:t>
            </a:r>
          </a:p>
        </p:txBody>
      </p:sp>
      <p:pic>
        <p:nvPicPr>
          <p:cNvPr id="2097557" name=""/>
          <p:cNvPicPr>
            <a:picLocks/>
          </p:cNvPicPr>
          <p:nvPr>
            <p:ph sz="half" idx="1"/>
          </p:nvPr>
        </p:nvPicPr>
        <p:blipFill>
          <a:blip xmlns:r="http://schemas.openxmlformats.org/officeDocument/2006/relationships" r:embed="rId4"/>
          <a:srcRect l="0" t="0" r="0" b="0"/>
          <a:stretch>
            <a:fillRect/>
          </a:stretch>
        </p:blipFill>
        <p:spPr>
          <a:xfrm rot="0">
            <a:off x="4648200" y="6143625"/>
            <a:ext cx="1524000" cy="762000"/>
          </a:xfrm>
          <a:prstGeom prst="rect"/>
          <a:noFill/>
          <a:ln>
            <a:noFill/>
          </a:ln>
        </p:spPr>
      </p:pic>
      <p:pic>
        <p:nvPicPr>
          <p:cNvPr id="2097558" name=""/>
          <p:cNvPicPr>
            <a:picLocks/>
          </p:cNvPicPr>
          <p:nvPr>
            <p:ph sz="quarter" idx="2"/>
          </p:nvPr>
        </p:nvPicPr>
        <p:blipFill>
          <a:blip xmlns:r="http://schemas.openxmlformats.org/officeDocument/2006/relationships" r:embed="rId4"/>
          <a:srcRect l="0" t="0" r="0" b="0"/>
          <a:stretch>
            <a:fillRect/>
          </a:stretch>
        </p:blipFill>
        <p:spPr>
          <a:xfrm rot="0">
            <a:off x="4648200" y="3881437"/>
            <a:ext cx="1371600" cy="685800"/>
          </a:xfrm>
          <a:prstGeom prst="rect"/>
          <a:noFill/>
          <a:ln>
            <a:noFill/>
          </a:ln>
        </p:spPr>
      </p:pic>
      <p:sp>
        <p:nvSpPr>
          <p:cNvPr id="1049765" name=""/>
          <p:cNvSpPr txBox="1"/>
          <p:nvPr/>
        </p:nvSpPr>
        <p:spPr>
          <a:xfrm rot="0">
            <a:off x="4062412" y="3998912"/>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3.</a:t>
            </a:r>
          </a:p>
        </p:txBody>
      </p:sp>
      <p:sp>
        <p:nvSpPr>
          <p:cNvPr id="1049766" name=""/>
          <p:cNvSpPr txBox="1"/>
          <p:nvPr/>
        </p:nvSpPr>
        <p:spPr>
          <a:xfrm rot="0">
            <a:off x="381000" y="4506912"/>
            <a:ext cx="26670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If the medium is linear </a:t>
            </a:r>
          </a:p>
        </p:txBody>
      </p:sp>
      <p:pic>
        <p:nvPicPr>
          <p:cNvPr id="2097559" name=""/>
          <p:cNvPicPr>
            <a:picLocks/>
          </p:cNvPicPr>
          <p:nvPr/>
        </p:nvPicPr>
        <p:blipFill>
          <a:blip xmlns:r="http://schemas.openxmlformats.org/officeDocument/2006/relationships" r:embed="rId5"/>
          <a:srcRect l="0" t="0" r="0" b="0"/>
          <a:stretch>
            <a:fillRect/>
          </a:stretch>
        </p:blipFill>
        <p:spPr>
          <a:xfrm rot="0">
            <a:off x="3081337" y="4546600"/>
            <a:ext cx="1001712" cy="371475"/>
          </a:xfrm>
          <a:prstGeom prst="rect"/>
          <a:noFill/>
          <a:ln>
            <a:noFill/>
          </a:ln>
        </p:spPr>
      </p:pic>
      <p:pic>
        <p:nvPicPr>
          <p:cNvPr id="2097560" name=""/>
          <p:cNvPicPr>
            <a:picLocks/>
          </p:cNvPicPr>
          <p:nvPr/>
        </p:nvPicPr>
        <p:blipFill>
          <a:blip xmlns:r="http://schemas.openxmlformats.org/officeDocument/2006/relationships" r:embed="rId6"/>
          <a:srcRect l="0" t="0" r="0" b="0"/>
          <a:stretch>
            <a:fillRect/>
          </a:stretch>
        </p:blipFill>
        <p:spPr>
          <a:xfrm rot="0">
            <a:off x="4191000" y="4362450"/>
            <a:ext cx="990600" cy="742950"/>
          </a:xfrm>
          <a:prstGeom prst="rect"/>
          <a:noFill/>
          <a:ln>
            <a:noFill/>
          </a:ln>
        </p:spPr>
      </p:pic>
      <p:sp>
        <p:nvSpPr>
          <p:cNvPr id="1049767" name=""/>
          <p:cNvSpPr txBox="1"/>
          <p:nvPr/>
        </p:nvSpPr>
        <p:spPr>
          <a:xfrm rot="0">
            <a:off x="381000" y="5033962"/>
            <a:ext cx="8382000" cy="11382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000" lang="en-US"/>
              <a:t>That is </a:t>
            </a:r>
            <a:r>
              <a:rPr altLang="en-US" sz="2000" lang="en-US">
                <a:solidFill>
                  <a:srgbClr val="FF0000"/>
                </a:solidFill>
              </a:rPr>
              <a:t>homogeneous </a:t>
            </a:r>
            <a:r>
              <a:rPr altLang="en-US" sz="2000" lang="en-US"/>
              <a:t>( </a:t>
            </a:r>
            <a:r>
              <a:rPr altLang="en-US" sz="2800" lang="en-US">
                <a:sym typeface="Symbol" pitchFamily="18" charset="2"/>
              </a:rPr>
              <a:t></a:t>
            </a:r>
            <a:r>
              <a:rPr altLang="en-US" sz="2000" lang="en-US">
                <a:sym typeface="Symbol" pitchFamily="18" charset="2"/>
              </a:rPr>
              <a:t> and </a:t>
            </a:r>
            <a:r>
              <a:rPr altLang="en-US" sz="2800" lang="en-US">
                <a:sym typeface="Symbol" pitchFamily="18" charset="2"/>
              </a:rPr>
              <a:t></a:t>
            </a:r>
            <a:r>
              <a:rPr altLang="en-US" sz="2000" lang="en-US">
                <a:sym typeface="Symbol" pitchFamily="18" charset="2"/>
              </a:rPr>
              <a:t> </a:t>
            </a:r>
            <a:r>
              <a:rPr altLang="en-US" sz="2000" lang="en-US"/>
              <a:t>do not vary from point to point), and </a:t>
            </a:r>
            <a:r>
              <a:rPr altLang="en-US" sz="2000" lang="en-US">
                <a:solidFill>
                  <a:srgbClr val="FF0000"/>
                </a:solidFill>
              </a:rPr>
              <a:t>isotropic</a:t>
            </a:r>
            <a:r>
              <a:rPr altLang="en-US" sz="2000" lang="el-GR"/>
              <a:t> (in which μ</a:t>
            </a:r>
            <a:r>
              <a:rPr altLang="en-US" sz="2000" lang="en-US"/>
              <a:t> and </a:t>
            </a:r>
            <a:r>
              <a:rPr altLang="en-US" sz="2000" lang="el-GR">
                <a:ea typeface="Times New Roman" pitchFamily="18" charset="0"/>
              </a:rPr>
              <a:t>ε</a:t>
            </a:r>
            <a:r>
              <a:rPr altLang="en-US" sz="2000" lang="zh-CN">
                <a:ea typeface="Times New Roman" pitchFamily="18" charset="0"/>
              </a:rPr>
              <a:t> are invariant with field orientation </a:t>
            </a:r>
            <a:r>
              <a:rPr altLang="en-US" sz="2000" lang="en-US"/>
              <a:t>)Maxwell’s equation reduces to                                     </a:t>
            </a:r>
          </a:p>
        </p:txBody>
      </p:sp>
      <p:pic>
        <p:nvPicPr>
          <p:cNvPr id="2097561" name=""/>
          <p:cNvPicPr>
            <a:picLocks/>
          </p:cNvPicPr>
          <p:nvPr/>
        </p:nvPicPr>
        <p:blipFill>
          <a:blip xmlns:r="http://schemas.openxmlformats.org/officeDocument/2006/relationships" r:embed="rId7"/>
          <a:srcRect l="0" t="0" r="0" b="0"/>
          <a:stretch>
            <a:fillRect/>
          </a:stretch>
        </p:blipFill>
        <p:spPr>
          <a:xfrm rot="0">
            <a:off x="933450" y="6369050"/>
            <a:ext cx="952500" cy="285750"/>
          </a:xfrm>
          <a:prstGeom prst="rect"/>
          <a:noFill/>
          <a:ln>
            <a:noFill/>
          </a:ln>
        </p:spPr>
      </p:pic>
      <p:pic>
        <p:nvPicPr>
          <p:cNvPr id="2097562" name=""/>
          <p:cNvPicPr>
            <a:picLocks/>
          </p:cNvPicPr>
          <p:nvPr/>
        </p:nvPicPr>
        <p:blipFill>
          <a:blip xmlns:r="http://schemas.openxmlformats.org/officeDocument/2006/relationships" r:embed="rId2"/>
          <a:srcRect l="0" t="0" r="0" b="0"/>
          <a:stretch>
            <a:fillRect/>
          </a:stretch>
        </p:blipFill>
        <p:spPr>
          <a:xfrm rot="0">
            <a:off x="2643187" y="6384925"/>
            <a:ext cx="914400" cy="271462"/>
          </a:xfrm>
          <a:prstGeom prst="rect"/>
          <a:noFill/>
          <a:ln>
            <a:noFill/>
          </a:ln>
        </p:spPr>
      </p:pic>
      <p:sp>
        <p:nvSpPr>
          <p:cNvPr id="1049768" name=""/>
          <p:cNvSpPr txBox="1"/>
          <p:nvPr/>
        </p:nvSpPr>
        <p:spPr>
          <a:xfrm rot="0">
            <a:off x="304800" y="6291262"/>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1.</a:t>
            </a:r>
          </a:p>
        </p:txBody>
      </p:sp>
      <p:sp>
        <p:nvSpPr>
          <p:cNvPr id="1049769" name=""/>
          <p:cNvSpPr txBox="1"/>
          <p:nvPr/>
        </p:nvSpPr>
        <p:spPr>
          <a:xfrm rot="0">
            <a:off x="2033587" y="6324600"/>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2.</a:t>
            </a:r>
          </a:p>
        </p:txBody>
      </p:sp>
      <p:sp>
        <p:nvSpPr>
          <p:cNvPr id="1049770" name=""/>
          <p:cNvSpPr txBox="1"/>
          <p:nvPr/>
        </p:nvSpPr>
        <p:spPr>
          <a:xfrm rot="0">
            <a:off x="6615112" y="6292850"/>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4.</a:t>
            </a:r>
          </a:p>
        </p:txBody>
      </p:sp>
      <p:sp>
        <p:nvSpPr>
          <p:cNvPr id="1049771" name=""/>
          <p:cNvSpPr txBox="1"/>
          <p:nvPr/>
        </p:nvSpPr>
        <p:spPr>
          <a:xfrm rot="0">
            <a:off x="3986212" y="6324600"/>
            <a:ext cx="533400"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3.</a:t>
            </a:r>
          </a:p>
        </p:txBody>
      </p:sp>
      <p:pic>
        <p:nvPicPr>
          <p:cNvPr id="2097563" name=""/>
          <p:cNvPicPr>
            <a:picLocks/>
          </p:cNvPicPr>
          <p:nvPr>
            <p:ph sz="quarter" idx="3"/>
          </p:nvPr>
        </p:nvPicPr>
        <p:blipFill>
          <a:blip xmlns:r="http://schemas.openxmlformats.org/officeDocument/2006/relationships" r:embed="rId8"/>
          <a:srcRect l="0" t="0" r="0" b="0"/>
          <a:stretch>
            <a:fillRect/>
          </a:stretch>
        </p:blipFill>
        <p:spPr>
          <a:xfrm rot="0">
            <a:off x="7239000" y="6143625"/>
            <a:ext cx="1600200" cy="685800"/>
          </a:xfrm>
          <a:prstGeom prst="rect"/>
          <a:noFill/>
          <a:ln>
            <a:noFill/>
          </a:ln>
        </p:spPr>
      </p:pic>
      <p:pic>
        <p:nvPicPr>
          <p:cNvPr id="2097564" name=""/>
          <p:cNvPicPr>
            <a:picLocks/>
          </p:cNvPicPr>
          <p:nvPr/>
        </p:nvPicPr>
        <p:blipFill>
          <a:blip xmlns:r="http://schemas.openxmlformats.org/officeDocument/2006/relationships" r:embed="rId9"/>
          <a:srcRect l="0" t="0" r="0" b="0"/>
          <a:stretch>
            <a:fillRect/>
          </a:stretch>
        </p:blipFill>
        <p:spPr>
          <a:xfrm rot="0">
            <a:off x="914400" y="152400"/>
            <a:ext cx="6750050" cy="3233737"/>
          </a:xfrm>
          <a:prstGeom prst="rect"/>
          <a:noFill/>
          <a:ln>
            <a:noFill/>
          </a:ln>
        </p:spPr>
      </p:pic>
      <p:sp>
        <p:nvSpPr>
          <p:cNvPr id="1049772" name=""/>
          <p:cNvSpPr/>
          <p:nvPr/>
        </p:nvSpPr>
        <p:spPr>
          <a:xfrm rot="0">
            <a:off x="1905000" y="-76200"/>
            <a:ext cx="4911725" cy="40005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000" lang="en-US">
                <a:solidFill>
                  <a:srgbClr val="0000FF"/>
                </a:solidFill>
              </a:rPr>
              <a:t>Maxwell’s Equations in material media </a:t>
            </a:r>
          </a:p>
        </p:txBody>
      </p:sp>
    </p:spTree>
  </p:cSld>
  <p:clrMapOvr>
    <a:masterClrMapping/>
  </p:clrMapOvr>
  <p:transition spd="med" advClick="1">
    <p:fade thruBlk="1"/>
  </p:transition>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772"/>
                                        </p:tgtEl>
                                        <p:attrNameLst>
                                          <p:attrName>style.visibility</p:attrName>
                                        </p:attrNameLst>
                                      </p:cBhvr>
                                      <p:to>
                                        <p:strVal val="visible"/>
                                      </p:to>
                                    </p:set>
                                    <p:animEffect transition="in" filter="blinds(horizontal)">
                                      <p:cBhvr>
                                        <p:cTn dur="500" id="7"/>
                                        <p:tgtEl>
                                          <p:spTgt spid="104977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564"/>
                                        </p:tgtEl>
                                        <p:attrNameLst>
                                          <p:attrName>style.visibility</p:attrName>
                                        </p:attrNameLst>
                                      </p:cBhvr>
                                      <p:to>
                                        <p:strVal val="visible"/>
                                      </p:to>
                                    </p:set>
                                    <p:animEffect transition="in" filter="blinds(horizontal)">
                                      <p:cBhvr>
                                        <p:cTn dur="500" id="12"/>
                                        <p:tgtEl>
                                          <p:spTgt spid="209756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9760"/>
                                        </p:tgtEl>
                                        <p:attrNameLst>
                                          <p:attrName>style.visibility</p:attrName>
                                        </p:attrNameLst>
                                      </p:cBhvr>
                                      <p:to>
                                        <p:strVal val="visible"/>
                                      </p:to>
                                    </p:set>
                                    <p:animEffect transition="in" filter="blinds(horizontal)">
                                      <p:cBhvr>
                                        <p:cTn dur="500" id="17"/>
                                        <p:tgtEl>
                                          <p:spTgt spid="104976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49761"/>
                                        </p:tgtEl>
                                        <p:attrNameLst>
                                          <p:attrName>style.visibility</p:attrName>
                                        </p:attrNameLst>
                                      </p:cBhvr>
                                      <p:to>
                                        <p:strVal val="visible"/>
                                      </p:to>
                                    </p:set>
                                    <p:animEffect transition="in" filter="blinds(horizontal)">
                                      <p:cBhvr>
                                        <p:cTn dur="500" id="22"/>
                                        <p:tgtEl>
                                          <p:spTgt spid="104976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49762"/>
                                        </p:tgtEl>
                                        <p:attrNameLst>
                                          <p:attrName>style.visibility</p:attrName>
                                        </p:attrNameLst>
                                      </p:cBhvr>
                                      <p:to>
                                        <p:strVal val="visible"/>
                                      </p:to>
                                    </p:set>
                                    <p:animEffect transition="in" filter="blinds(horizontal)">
                                      <p:cBhvr>
                                        <p:cTn dur="500" id="27"/>
                                        <p:tgtEl>
                                          <p:spTgt spid="1049762"/>
                                        </p:tgtEl>
                                      </p:cBhvr>
                                    </p:animEffect>
                                  </p:childTnLst>
                                </p:cTn>
                              </p:par>
                              <p:par>
                                <p:cTn fill="hold" id="28" nodeType="withEffect" presetClass="entr" presetID="3" presetSubtype="10">
                                  <p:stCondLst>
                                    <p:cond delay="0"/>
                                  </p:stCondLst>
                                  <p:childTnLst>
                                    <p:set>
                                      <p:cBhvr>
                                        <p:cTn dur="1" fill="hold" id="29">
                                          <p:stCondLst>
                                            <p:cond delay="0"/>
                                          </p:stCondLst>
                                        </p:cTn>
                                        <p:tgtEl>
                                          <p:spTgt spid="2097554"/>
                                        </p:tgtEl>
                                        <p:attrNameLst>
                                          <p:attrName>style.visibility</p:attrName>
                                        </p:attrNameLst>
                                      </p:cBhvr>
                                      <p:to>
                                        <p:strVal val="visible"/>
                                      </p:to>
                                    </p:set>
                                    <p:animEffect transition="in" filter="blinds(horizontal)">
                                      <p:cBhvr>
                                        <p:cTn dur="500" id="30"/>
                                        <p:tgtEl>
                                          <p:spTgt spid="209755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3" presetSubtype="10">
                                  <p:stCondLst>
                                    <p:cond delay="0"/>
                                  </p:stCondLst>
                                  <p:childTnLst>
                                    <p:set>
                                      <p:cBhvr>
                                        <p:cTn dur="1" fill="hold" id="34">
                                          <p:stCondLst>
                                            <p:cond delay="0"/>
                                          </p:stCondLst>
                                        </p:cTn>
                                        <p:tgtEl>
                                          <p:spTgt spid="1049763"/>
                                        </p:tgtEl>
                                        <p:attrNameLst>
                                          <p:attrName>style.visibility</p:attrName>
                                        </p:attrNameLst>
                                      </p:cBhvr>
                                      <p:to>
                                        <p:strVal val="visible"/>
                                      </p:to>
                                    </p:set>
                                    <p:animEffect transition="in" filter="blinds(horizontal)">
                                      <p:cBhvr>
                                        <p:cTn dur="500" id="35"/>
                                        <p:tgtEl>
                                          <p:spTgt spid="1049763"/>
                                        </p:tgtEl>
                                      </p:cBhvr>
                                    </p:animEffect>
                                  </p:childTnLst>
                                </p:cTn>
                              </p:par>
                              <p:par>
                                <p:cTn fill="hold" id="36" nodeType="withEffect" presetClass="entr" presetID="3" presetSubtype="10">
                                  <p:stCondLst>
                                    <p:cond delay="0"/>
                                  </p:stCondLst>
                                  <p:childTnLst>
                                    <p:set>
                                      <p:cBhvr>
                                        <p:cTn dur="1" fill="hold" id="37">
                                          <p:stCondLst>
                                            <p:cond delay="0"/>
                                          </p:stCondLst>
                                        </p:cTn>
                                        <p:tgtEl>
                                          <p:spTgt spid="2097555"/>
                                        </p:tgtEl>
                                        <p:attrNameLst>
                                          <p:attrName>style.visibility</p:attrName>
                                        </p:attrNameLst>
                                      </p:cBhvr>
                                      <p:to>
                                        <p:strVal val="visible"/>
                                      </p:to>
                                    </p:set>
                                    <p:animEffect transition="in" filter="blinds(horizontal)">
                                      <p:cBhvr>
                                        <p:cTn dur="500" id="38"/>
                                        <p:tgtEl>
                                          <p:spTgt spid="2097555"/>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3" presetSubtype="10">
                                  <p:stCondLst>
                                    <p:cond delay="0"/>
                                  </p:stCondLst>
                                  <p:childTnLst>
                                    <p:set>
                                      <p:cBhvr>
                                        <p:cTn dur="1" fill="hold" id="42">
                                          <p:stCondLst>
                                            <p:cond delay="0"/>
                                          </p:stCondLst>
                                        </p:cTn>
                                        <p:tgtEl>
                                          <p:spTgt spid="1049765"/>
                                        </p:tgtEl>
                                        <p:attrNameLst>
                                          <p:attrName>style.visibility</p:attrName>
                                        </p:attrNameLst>
                                      </p:cBhvr>
                                      <p:to>
                                        <p:strVal val="visible"/>
                                      </p:to>
                                    </p:set>
                                    <p:animEffect transition="in" filter="blinds(horizontal)">
                                      <p:cBhvr>
                                        <p:cTn dur="500" id="43"/>
                                        <p:tgtEl>
                                          <p:spTgt spid="1049765"/>
                                        </p:tgtEl>
                                      </p:cBhvr>
                                    </p:animEffect>
                                  </p:childTnLst>
                                </p:cTn>
                              </p:par>
                              <p:par>
                                <p:cTn fill="hold" id="44" nodeType="withEffect" presetClass="entr" presetID="3" presetSubtype="10">
                                  <p:stCondLst>
                                    <p:cond delay="0"/>
                                  </p:stCondLst>
                                  <p:childTnLst>
                                    <p:set>
                                      <p:cBhvr>
                                        <p:cTn dur="1" fill="hold" id="45">
                                          <p:stCondLst>
                                            <p:cond delay="0"/>
                                          </p:stCondLst>
                                        </p:cTn>
                                        <p:tgtEl>
                                          <p:spTgt spid="2097558"/>
                                        </p:tgtEl>
                                        <p:attrNameLst>
                                          <p:attrName>style.visibility</p:attrName>
                                        </p:attrNameLst>
                                      </p:cBhvr>
                                      <p:to>
                                        <p:strVal val="visible"/>
                                      </p:to>
                                    </p:set>
                                    <p:animEffect transition="in" filter="blinds(horizontal)">
                                      <p:cBhvr>
                                        <p:cTn dur="500" id="46"/>
                                        <p:tgtEl>
                                          <p:spTgt spid="2097558"/>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3" presetSubtype="10">
                                  <p:stCondLst>
                                    <p:cond delay="0"/>
                                  </p:stCondLst>
                                  <p:childTnLst>
                                    <p:set>
                                      <p:cBhvr>
                                        <p:cTn dur="1" fill="hold" id="50">
                                          <p:stCondLst>
                                            <p:cond delay="0"/>
                                          </p:stCondLst>
                                        </p:cTn>
                                        <p:tgtEl>
                                          <p:spTgt spid="1049764"/>
                                        </p:tgtEl>
                                        <p:attrNameLst>
                                          <p:attrName>style.visibility</p:attrName>
                                        </p:attrNameLst>
                                      </p:cBhvr>
                                      <p:to>
                                        <p:strVal val="visible"/>
                                      </p:to>
                                    </p:set>
                                    <p:animEffect transition="in" filter="blinds(horizontal)">
                                      <p:cBhvr>
                                        <p:cTn dur="500" id="51"/>
                                        <p:tgtEl>
                                          <p:spTgt spid="1049764"/>
                                        </p:tgtEl>
                                      </p:cBhvr>
                                    </p:animEffect>
                                  </p:childTnLst>
                                </p:cTn>
                              </p:par>
                              <p:par>
                                <p:cTn fill="hold" id="52" nodeType="withEffect" presetClass="entr" presetID="3" presetSubtype="10">
                                  <p:stCondLst>
                                    <p:cond delay="0"/>
                                  </p:stCondLst>
                                  <p:childTnLst>
                                    <p:set>
                                      <p:cBhvr>
                                        <p:cTn dur="1" fill="hold" id="53">
                                          <p:stCondLst>
                                            <p:cond delay="0"/>
                                          </p:stCondLst>
                                        </p:cTn>
                                        <p:tgtEl>
                                          <p:spTgt spid="2097556"/>
                                        </p:tgtEl>
                                        <p:attrNameLst>
                                          <p:attrName>style.visibility</p:attrName>
                                        </p:attrNameLst>
                                      </p:cBhvr>
                                      <p:to>
                                        <p:strVal val="visible"/>
                                      </p:to>
                                    </p:set>
                                    <p:animEffect transition="in" filter="blinds(horizontal)">
                                      <p:cBhvr>
                                        <p:cTn dur="500" id="54"/>
                                        <p:tgtEl>
                                          <p:spTgt spid="2097556"/>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3" presetSubtype="10">
                                  <p:stCondLst>
                                    <p:cond delay="0"/>
                                  </p:stCondLst>
                                  <p:childTnLst>
                                    <p:set>
                                      <p:cBhvr>
                                        <p:cTn dur="1" fill="hold" id="58">
                                          <p:stCondLst>
                                            <p:cond delay="0"/>
                                          </p:stCondLst>
                                        </p:cTn>
                                        <p:tgtEl>
                                          <p:spTgt spid="1049766"/>
                                        </p:tgtEl>
                                        <p:attrNameLst>
                                          <p:attrName>style.visibility</p:attrName>
                                        </p:attrNameLst>
                                      </p:cBhvr>
                                      <p:to>
                                        <p:strVal val="visible"/>
                                      </p:to>
                                    </p:set>
                                    <p:animEffect transition="in" filter="blinds(horizontal)">
                                      <p:cBhvr>
                                        <p:cTn dur="500" id="59"/>
                                        <p:tgtEl>
                                          <p:spTgt spid="1049766"/>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3" presetSubtype="10">
                                  <p:stCondLst>
                                    <p:cond delay="0"/>
                                  </p:stCondLst>
                                  <p:childTnLst>
                                    <p:set>
                                      <p:cBhvr>
                                        <p:cTn dur="1" fill="hold" id="63">
                                          <p:stCondLst>
                                            <p:cond delay="0"/>
                                          </p:stCondLst>
                                        </p:cTn>
                                        <p:tgtEl>
                                          <p:spTgt spid="2097559"/>
                                        </p:tgtEl>
                                        <p:attrNameLst>
                                          <p:attrName>style.visibility</p:attrName>
                                        </p:attrNameLst>
                                      </p:cBhvr>
                                      <p:to>
                                        <p:strVal val="visible"/>
                                      </p:to>
                                    </p:set>
                                    <p:animEffect transition="in" filter="blinds(horizontal)">
                                      <p:cBhvr>
                                        <p:cTn dur="500" id="64"/>
                                        <p:tgtEl>
                                          <p:spTgt spid="2097559"/>
                                        </p:tgtEl>
                                      </p:cBhvr>
                                    </p:animEffect>
                                  </p:childTnLst>
                                </p:cTn>
                              </p:par>
                              <p:par>
                                <p:cTn fill="hold" id="65" nodeType="withEffect" presetClass="entr" presetID="3" presetSubtype="10">
                                  <p:stCondLst>
                                    <p:cond delay="0"/>
                                  </p:stCondLst>
                                  <p:childTnLst>
                                    <p:set>
                                      <p:cBhvr>
                                        <p:cTn dur="1" fill="hold" id="66">
                                          <p:stCondLst>
                                            <p:cond delay="0"/>
                                          </p:stCondLst>
                                        </p:cTn>
                                        <p:tgtEl>
                                          <p:spTgt spid="2097560"/>
                                        </p:tgtEl>
                                        <p:attrNameLst>
                                          <p:attrName>style.visibility</p:attrName>
                                        </p:attrNameLst>
                                      </p:cBhvr>
                                      <p:to>
                                        <p:strVal val="visible"/>
                                      </p:to>
                                    </p:set>
                                    <p:animEffect transition="in" filter="blinds(horizontal)">
                                      <p:cBhvr>
                                        <p:cTn dur="500" id="67"/>
                                        <p:tgtEl>
                                          <p:spTgt spid="2097560"/>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3" presetSubtype="10">
                                  <p:stCondLst>
                                    <p:cond delay="0"/>
                                  </p:stCondLst>
                                  <p:childTnLst>
                                    <p:set>
                                      <p:cBhvr>
                                        <p:cTn dur="1" fill="hold" id="71">
                                          <p:stCondLst>
                                            <p:cond delay="0"/>
                                          </p:stCondLst>
                                        </p:cTn>
                                        <p:tgtEl>
                                          <p:spTgt spid="1049767"/>
                                        </p:tgtEl>
                                        <p:attrNameLst>
                                          <p:attrName>style.visibility</p:attrName>
                                        </p:attrNameLst>
                                      </p:cBhvr>
                                      <p:to>
                                        <p:strVal val="visible"/>
                                      </p:to>
                                    </p:set>
                                    <p:animEffect transition="in" filter="blinds(horizontal)">
                                      <p:cBhvr>
                                        <p:cTn dur="500" id="72"/>
                                        <p:tgtEl>
                                          <p:spTgt spid="1049767"/>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3" presetSubtype="10">
                                  <p:stCondLst>
                                    <p:cond delay="0"/>
                                  </p:stCondLst>
                                  <p:childTnLst>
                                    <p:set>
                                      <p:cBhvr>
                                        <p:cTn dur="1" fill="hold" id="76">
                                          <p:stCondLst>
                                            <p:cond delay="0"/>
                                          </p:stCondLst>
                                        </p:cTn>
                                        <p:tgtEl>
                                          <p:spTgt spid="1049768"/>
                                        </p:tgtEl>
                                        <p:attrNameLst>
                                          <p:attrName>style.visibility</p:attrName>
                                        </p:attrNameLst>
                                      </p:cBhvr>
                                      <p:to>
                                        <p:strVal val="visible"/>
                                      </p:to>
                                    </p:set>
                                    <p:animEffect transition="in" filter="blinds(horizontal)">
                                      <p:cBhvr>
                                        <p:cTn dur="500" id="77"/>
                                        <p:tgtEl>
                                          <p:spTgt spid="1049768"/>
                                        </p:tgtEl>
                                      </p:cBhvr>
                                    </p:animEffect>
                                  </p:childTnLst>
                                </p:cTn>
                              </p:par>
                              <p:par>
                                <p:cTn fill="hold" id="78" nodeType="withEffect" presetClass="entr" presetID="3" presetSubtype="10">
                                  <p:stCondLst>
                                    <p:cond delay="0"/>
                                  </p:stCondLst>
                                  <p:childTnLst>
                                    <p:set>
                                      <p:cBhvr>
                                        <p:cTn dur="1" fill="hold" id="79">
                                          <p:stCondLst>
                                            <p:cond delay="0"/>
                                          </p:stCondLst>
                                        </p:cTn>
                                        <p:tgtEl>
                                          <p:spTgt spid="2097561"/>
                                        </p:tgtEl>
                                        <p:attrNameLst>
                                          <p:attrName>style.visibility</p:attrName>
                                        </p:attrNameLst>
                                      </p:cBhvr>
                                      <p:to>
                                        <p:strVal val="visible"/>
                                      </p:to>
                                    </p:set>
                                    <p:animEffect transition="in" filter="blinds(horizontal)">
                                      <p:cBhvr>
                                        <p:cTn dur="500" id="80"/>
                                        <p:tgtEl>
                                          <p:spTgt spid="2097561"/>
                                        </p:tgtEl>
                                      </p:cBhvr>
                                    </p:animEffect>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3" presetSubtype="10">
                                  <p:stCondLst>
                                    <p:cond delay="0"/>
                                  </p:stCondLst>
                                  <p:childTnLst>
                                    <p:set>
                                      <p:cBhvr>
                                        <p:cTn dur="1" fill="hold" id="84">
                                          <p:stCondLst>
                                            <p:cond delay="0"/>
                                          </p:stCondLst>
                                        </p:cTn>
                                        <p:tgtEl>
                                          <p:spTgt spid="1049769"/>
                                        </p:tgtEl>
                                        <p:attrNameLst>
                                          <p:attrName>style.visibility</p:attrName>
                                        </p:attrNameLst>
                                      </p:cBhvr>
                                      <p:to>
                                        <p:strVal val="visible"/>
                                      </p:to>
                                    </p:set>
                                    <p:animEffect transition="in" filter="blinds(horizontal)">
                                      <p:cBhvr>
                                        <p:cTn dur="500" id="85"/>
                                        <p:tgtEl>
                                          <p:spTgt spid="1049769"/>
                                        </p:tgtEl>
                                      </p:cBhvr>
                                    </p:animEffect>
                                  </p:childTnLst>
                                </p:cTn>
                              </p:par>
                              <p:par>
                                <p:cTn fill="hold" id="86" nodeType="withEffect" presetClass="entr" presetID="3" presetSubtype="10">
                                  <p:stCondLst>
                                    <p:cond delay="0"/>
                                  </p:stCondLst>
                                  <p:childTnLst>
                                    <p:set>
                                      <p:cBhvr>
                                        <p:cTn dur="1" fill="hold" id="87">
                                          <p:stCondLst>
                                            <p:cond delay="0"/>
                                          </p:stCondLst>
                                        </p:cTn>
                                        <p:tgtEl>
                                          <p:spTgt spid="2097562"/>
                                        </p:tgtEl>
                                        <p:attrNameLst>
                                          <p:attrName>style.visibility</p:attrName>
                                        </p:attrNameLst>
                                      </p:cBhvr>
                                      <p:to>
                                        <p:strVal val="visible"/>
                                      </p:to>
                                    </p:set>
                                    <p:animEffect transition="in" filter="blinds(horizontal)">
                                      <p:cBhvr>
                                        <p:cTn dur="500" id="88"/>
                                        <p:tgtEl>
                                          <p:spTgt spid="2097562"/>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3" presetSubtype="10">
                                  <p:stCondLst>
                                    <p:cond delay="0"/>
                                  </p:stCondLst>
                                  <p:childTnLst>
                                    <p:set>
                                      <p:cBhvr>
                                        <p:cTn dur="1" fill="hold" id="92">
                                          <p:stCondLst>
                                            <p:cond delay="0"/>
                                          </p:stCondLst>
                                        </p:cTn>
                                        <p:tgtEl>
                                          <p:spTgt spid="1049771"/>
                                        </p:tgtEl>
                                        <p:attrNameLst>
                                          <p:attrName>style.visibility</p:attrName>
                                        </p:attrNameLst>
                                      </p:cBhvr>
                                      <p:to>
                                        <p:strVal val="visible"/>
                                      </p:to>
                                    </p:set>
                                    <p:animEffect transition="in" filter="blinds(horizontal)">
                                      <p:cBhvr>
                                        <p:cTn dur="500" id="93"/>
                                        <p:tgtEl>
                                          <p:spTgt spid="1049771"/>
                                        </p:tgtEl>
                                      </p:cBhvr>
                                    </p:animEffect>
                                  </p:childTnLst>
                                </p:cTn>
                              </p:par>
                              <p:par>
                                <p:cTn fill="hold" id="94" nodeType="withEffect" presetClass="entr" presetID="3" presetSubtype="10">
                                  <p:stCondLst>
                                    <p:cond delay="0"/>
                                  </p:stCondLst>
                                  <p:childTnLst>
                                    <p:set>
                                      <p:cBhvr>
                                        <p:cTn dur="1" fill="hold" id="95">
                                          <p:stCondLst>
                                            <p:cond delay="0"/>
                                          </p:stCondLst>
                                        </p:cTn>
                                        <p:tgtEl>
                                          <p:spTgt spid="2097557"/>
                                        </p:tgtEl>
                                        <p:attrNameLst>
                                          <p:attrName>style.visibility</p:attrName>
                                        </p:attrNameLst>
                                      </p:cBhvr>
                                      <p:to>
                                        <p:strVal val="visible"/>
                                      </p:to>
                                    </p:set>
                                    <p:animEffect transition="in" filter="blinds(horizontal)">
                                      <p:cBhvr>
                                        <p:cTn dur="500" id="96"/>
                                        <p:tgtEl>
                                          <p:spTgt spid="2097557"/>
                                        </p:tgtEl>
                                      </p:cBhvr>
                                    </p:animEffect>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3" presetSubtype="10">
                                  <p:stCondLst>
                                    <p:cond delay="0"/>
                                  </p:stCondLst>
                                  <p:childTnLst>
                                    <p:set>
                                      <p:cBhvr>
                                        <p:cTn dur="1" fill="hold" id="100">
                                          <p:stCondLst>
                                            <p:cond delay="0"/>
                                          </p:stCondLst>
                                        </p:cTn>
                                        <p:tgtEl>
                                          <p:spTgt spid="1049770"/>
                                        </p:tgtEl>
                                        <p:attrNameLst>
                                          <p:attrName>style.visibility</p:attrName>
                                        </p:attrNameLst>
                                      </p:cBhvr>
                                      <p:to>
                                        <p:strVal val="visible"/>
                                      </p:to>
                                    </p:set>
                                    <p:animEffect transition="in" filter="blinds(horizontal)">
                                      <p:cBhvr>
                                        <p:cTn dur="500" id="101"/>
                                        <p:tgtEl>
                                          <p:spTgt spid="1049770"/>
                                        </p:tgtEl>
                                      </p:cBhvr>
                                    </p:animEffect>
                                  </p:childTnLst>
                                </p:cTn>
                              </p:par>
                              <p:par>
                                <p:cTn fill="hold" id="102" nodeType="withEffect" presetClass="entr" presetID="3" presetSubtype="10">
                                  <p:stCondLst>
                                    <p:cond delay="0"/>
                                  </p:stCondLst>
                                  <p:childTnLst>
                                    <p:set>
                                      <p:cBhvr>
                                        <p:cTn dur="1" fill="hold" id="103">
                                          <p:stCondLst>
                                            <p:cond delay="0"/>
                                          </p:stCondLst>
                                        </p:cTn>
                                        <p:tgtEl>
                                          <p:spTgt spid="2097563"/>
                                        </p:tgtEl>
                                        <p:attrNameLst>
                                          <p:attrName>style.visibility</p:attrName>
                                        </p:attrNameLst>
                                      </p:cBhvr>
                                      <p:to>
                                        <p:strVal val="visible"/>
                                      </p:to>
                                    </p:set>
                                    <p:animEffect transition="in" filter="blinds(horizontal)">
                                      <p:cBhvr>
                                        <p:cTn dur="500" id="104"/>
                                        <p:tgtEl>
                                          <p:spTgt spid="2097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60" grpId="0" uiExpand="0" build="whole"/>
      <p:bldP spid="1049761" grpId="0" uiExpand="0" build="whole"/>
      <p:bldP spid="1049762" grpId="0" uiExpand="0" build="whole"/>
      <p:bldP spid="1049763" grpId="0" uiExpand="0" build="whole"/>
      <p:bldP spid="1049764" grpId="0" uiExpand="0" build="whole"/>
      <p:bldP spid="1049765" grpId="0" uiExpand="0" build="whole"/>
      <p:bldP spid="1049766" grpId="0" uiExpand="0" build="whole"/>
      <p:bldP spid="1049767" grpId="0" uiExpand="0" build="whole"/>
      <p:bldP spid="1049768" grpId="0" uiExpand="0" build="whole"/>
      <p:bldP spid="1049769" grpId="0" uiExpand="0" build="whole"/>
      <p:bldP spid="1049770" grpId="0" uiExpand="0" build="whole"/>
      <p:bldP spid="1049771" grpId="0" uiExpand="0" build="whole"/>
      <p:bldP spid="1049772" grpId="0" uiExpand="0" build="whole"/>
    </p:bldLst>
  </p:timing>
</p:sld>
</file>

<file path=ppt/slides/slide105.xml><?xml version="1.0" encoding="utf-8"?>
<p:sld xmlns:a="http://schemas.openxmlformats.org/drawingml/2006/main" xmlns:r="http://schemas.openxmlformats.org/officeDocument/2006/relationships" xmlns:p="http://schemas.openxmlformats.org/presentationml/2006/main" showMasterSp="1">
  <p:cSld>
    <p:spTree>
      <p:nvGrpSpPr>
        <p:cNvPr id="505" name=""/>
        <p:cNvGrpSpPr/>
        <p:nvPr/>
      </p:nvGrpSpPr>
      <p:grpSpPr>
        <a:xfrm rot="0">
          <a:off x="0" y="0"/>
          <a:ext cx="0" cy="0"/>
          <a:chOff x="0" y="0"/>
          <a:chExt cx="0" cy="0"/>
        </a:xfrm>
      </p:grpSpPr>
      <p:sp>
        <p:nvSpPr>
          <p:cNvPr id="1049773" name=""/>
          <p:cNvSpPr txBox="1"/>
          <p:nvPr/>
        </p:nvSpPr>
        <p:spPr>
          <a:xfrm rot="0">
            <a:off x="381000" y="2819400"/>
            <a:ext cx="8382000" cy="36623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buFontTx/>
              <a:buChar char="•"/>
            </a:pPr>
            <a:r>
              <a:rPr altLang="en-US" sz="3200" i="1" lang="en-US">
                <a:latin typeface="Times New Roman" pitchFamily="18" charset="0"/>
                <a:ea typeface="Times New Roman" pitchFamily="18" charset="0"/>
              </a:rPr>
              <a:t>Derivation of Electromagnetic wave equation </a:t>
            </a:r>
          </a:p>
          <a:p>
            <a:pPr lvl="0">
              <a:buFontTx/>
              <a:buChar char="•"/>
            </a:pPr>
            <a:r>
              <a:rPr altLang="en-US" sz="3200" i="1" lang="en-US">
                <a:latin typeface="Times New Roman" pitchFamily="18" charset="0"/>
                <a:ea typeface="Times New Roman" pitchFamily="18" charset="0"/>
              </a:rPr>
              <a:t>Properties of E.M. Waves.</a:t>
            </a:r>
          </a:p>
          <a:p>
            <a:pPr lvl="1">
              <a:buFontTx/>
              <a:buChar char="•"/>
            </a:pPr>
            <a:r>
              <a:rPr altLang="en-US" b="1" sz="2400" i="1" lang="en-US">
                <a:latin typeface="Times New Roman" pitchFamily="18" charset="0"/>
                <a:ea typeface="Times New Roman" pitchFamily="18" charset="0"/>
              </a:rPr>
              <a:t>E is prependicular to k (direction of propagation); k</a:t>
            </a:r>
            <a:r>
              <a:rPr altLang="en-US" b="1" sz="3200" i="1" lang="en-US">
                <a:latin typeface="Times New Roman" pitchFamily="18" charset="0"/>
                <a:ea typeface="Times New Roman" pitchFamily="18" charset="0"/>
              </a:rPr>
              <a:t>.</a:t>
            </a:r>
            <a:r>
              <a:rPr altLang="en-US" b="1" sz="2400" i="1" lang="en-US">
                <a:latin typeface="Times New Roman" pitchFamily="18" charset="0"/>
                <a:ea typeface="Times New Roman" pitchFamily="18" charset="0"/>
              </a:rPr>
              <a:t>E=0</a:t>
            </a:r>
          </a:p>
          <a:p>
            <a:pPr lvl="1">
              <a:buFontTx/>
              <a:buChar char="•"/>
            </a:pPr>
            <a:r>
              <a:rPr altLang="en-US" b="1" sz="2400" i="1" lang="en-US">
                <a:latin typeface="Times New Roman" pitchFamily="18" charset="0"/>
                <a:ea typeface="Times New Roman" pitchFamily="18" charset="0"/>
              </a:rPr>
              <a:t>B is prependicular to k (direction of propagation); k</a:t>
            </a:r>
            <a:r>
              <a:rPr altLang="en-US" b="1" sz="3200" i="1" lang="en-US">
                <a:latin typeface="Times New Roman" pitchFamily="18" charset="0"/>
                <a:ea typeface="Times New Roman" pitchFamily="18" charset="0"/>
              </a:rPr>
              <a:t>.</a:t>
            </a:r>
            <a:r>
              <a:rPr altLang="en-US" b="1" sz="2400" i="1" lang="en-US">
                <a:latin typeface="Times New Roman" pitchFamily="18" charset="0"/>
                <a:ea typeface="Times New Roman" pitchFamily="18" charset="0"/>
              </a:rPr>
              <a:t>B=0</a:t>
            </a:r>
          </a:p>
          <a:p>
            <a:pPr lvl="1">
              <a:buFontTx/>
              <a:buChar char="•"/>
            </a:pPr>
            <a:r>
              <a:rPr altLang="en-US" b="1" sz="2400" i="1" lang="en-US">
                <a:latin typeface="Times New Roman" pitchFamily="18" charset="0"/>
                <a:ea typeface="Times New Roman" pitchFamily="18" charset="0"/>
              </a:rPr>
              <a:t>E is prependicular to B too;   k </a:t>
            </a:r>
            <a:r>
              <a:rPr altLang="en-US" b="1" sz="2400" i="1" lang="en-US">
                <a:latin typeface="Times New Roman" pitchFamily="18" charset="0"/>
                <a:ea typeface="Times New Roman" pitchFamily="18" charset="0"/>
                <a:sym typeface="Symbol" pitchFamily="18" charset="2"/>
              </a:rPr>
              <a:t></a:t>
            </a:r>
            <a:r>
              <a:rPr altLang="en-US" b="1" sz="2400" i="1" lang="en-US">
                <a:latin typeface="Times New Roman" pitchFamily="18" charset="0"/>
                <a:ea typeface="Times New Roman" pitchFamily="18" charset="0"/>
              </a:rPr>
              <a:t> E=?</a:t>
            </a:r>
          </a:p>
          <a:p>
            <a:pPr lvl="1">
              <a:buFontTx/>
              <a:buChar char="•"/>
            </a:pPr>
            <a:r>
              <a:rPr altLang="en-US" b="1" sz="2400" i="1" lang="en-US">
                <a:latin typeface="Times New Roman" pitchFamily="18" charset="0"/>
                <a:ea typeface="Times New Roman" pitchFamily="18" charset="0"/>
              </a:rPr>
              <a:t>Wave Impedance E</a:t>
            </a:r>
            <a:r>
              <a:rPr altLang="en-US" baseline="-25000" b="1" sz="2400" i="1" lang="en-US">
                <a:latin typeface="Times New Roman" pitchFamily="18" charset="0"/>
                <a:ea typeface="Times New Roman" pitchFamily="18" charset="0"/>
              </a:rPr>
              <a:t>0</a:t>
            </a:r>
            <a:r>
              <a:rPr altLang="en-US" b="1" sz="2400" i="1" lang="en-US">
                <a:latin typeface="Times New Roman" pitchFamily="18" charset="0"/>
                <a:ea typeface="Times New Roman" pitchFamily="18" charset="0"/>
              </a:rPr>
              <a:t>/B</a:t>
            </a:r>
            <a:r>
              <a:rPr altLang="en-US" baseline="-25000" b="1" sz="2400" i="1" lang="en-US">
                <a:latin typeface="Times New Roman" pitchFamily="18" charset="0"/>
                <a:ea typeface="Times New Roman" pitchFamily="18" charset="0"/>
              </a:rPr>
              <a:t>0</a:t>
            </a:r>
            <a:r>
              <a:rPr altLang="en-US" b="1" sz="2400" i="1" lang="en-US">
                <a:latin typeface="Times New Roman" pitchFamily="18" charset="0"/>
                <a:ea typeface="Times New Roman" pitchFamily="18" charset="0"/>
              </a:rPr>
              <a:t>=c</a:t>
            </a:r>
          </a:p>
          <a:p>
            <a:pPr lvl="1"/>
            <a:endParaRPr altLang="en-US" sz="2400" i="1" lang="en-US">
              <a:latin typeface="Times New Roman" pitchFamily="18" charset="0"/>
              <a:ea typeface="Times New Roman" pitchFamily="18" charset="0"/>
            </a:endParaRPr>
          </a:p>
          <a:p>
            <a:pPr lvl="0">
              <a:buFontTx/>
              <a:buChar char="•"/>
            </a:pPr>
            <a:r>
              <a:rPr altLang="en-US" sz="3200" i="1" lang="en-US">
                <a:latin typeface="Times New Roman" pitchFamily="18" charset="0"/>
                <a:ea typeface="Times New Roman" pitchFamily="18" charset="0"/>
              </a:rPr>
              <a:t>Poynting Theorem.</a:t>
            </a:r>
          </a:p>
        </p:txBody>
      </p:sp>
      <p:pic>
        <p:nvPicPr>
          <p:cNvPr id="2097565" name=""/>
          <p:cNvPicPr>
            <a:picLocks/>
          </p:cNvPicPr>
          <p:nvPr/>
        </p:nvPicPr>
        <p:blipFill>
          <a:blip xmlns:r="http://schemas.openxmlformats.org/officeDocument/2006/relationships" r:embed="rId1"/>
          <a:srcRect l="0" t="0" r="0" b="0"/>
          <a:stretch>
            <a:fillRect/>
          </a:stretch>
        </p:blipFill>
        <p:spPr>
          <a:xfrm rot="0">
            <a:off x="609600" y="304800"/>
            <a:ext cx="6096000" cy="24733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3" presetSubtype="2">
                                  <p:stCondLst>
                                    <p:cond delay="0"/>
                                  </p:stCondLst>
                                  <p:childTnLst>
                                    <p:animClr clrSpc="rgb" dir="cw">
                                      <p:cBhvr override="childStyle">
                                        <p:cTn dur="500" fill="hold" id="6"/>
                                        <p:tgtEl>
                                          <p:spTgt spid="1049773">
                                            <p:txEl>
                                              <p:charRg st="0" end="45"/>
                                            </p:txEl>
                                          </p:spTgt>
                                        </p:tgtEl>
                                        <p:attrNameLst>
                                          <p:attrName>style.color</p:attrName>
                                        </p:attrNameLst>
                                      </p:cBhvr>
                                      <p:to>
                                        <a:srgbClr val="FF006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1">
  <p:cSld>
    <p:spTree>
      <p:nvGrpSpPr>
        <p:cNvPr id="506" name=""/>
        <p:cNvGrpSpPr/>
        <p:nvPr/>
      </p:nvGrpSpPr>
      <p:grpSpPr>
        <a:xfrm rot="0">
          <a:off x="0" y="0"/>
          <a:ext cx="0" cy="0"/>
          <a:chOff x="0" y="0"/>
          <a:chExt cx="0" cy="0"/>
        </a:xfrm>
      </p:grpSpPr>
      <p:sp>
        <p:nvSpPr>
          <p:cNvPr id="1049774" name=""/>
          <p:cNvSpPr txBox="1"/>
          <p:nvPr/>
        </p:nvSpPr>
        <p:spPr>
          <a:xfrm rot="0">
            <a:off x="381000" y="1600200"/>
            <a:ext cx="80772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solidFill>
                  <a:schemeClr val="lt1"/>
                </a:solidFill>
              </a:rPr>
              <a:t>Take curl of equation 3			Take curl of equation 4 </a:t>
            </a:r>
          </a:p>
        </p:txBody>
      </p:sp>
      <p:pic>
        <p:nvPicPr>
          <p:cNvPr id="2097566" name=""/>
          <p:cNvPicPr>
            <a:picLocks/>
          </p:cNvPicPr>
          <p:nvPr/>
        </p:nvPicPr>
        <p:blipFill>
          <a:blip xmlns:r="http://schemas.openxmlformats.org/officeDocument/2006/relationships" r:embed="rId1"/>
          <a:srcRect l="0" t="0" r="0" b="0"/>
          <a:stretch>
            <a:fillRect/>
          </a:stretch>
        </p:blipFill>
        <p:spPr>
          <a:xfrm rot="0">
            <a:off x="457200" y="2009775"/>
            <a:ext cx="3124200" cy="4100512"/>
          </a:xfrm>
          <a:prstGeom prst="rect"/>
          <a:noFill/>
          <a:ln>
            <a:noFill/>
          </a:ln>
        </p:spPr>
      </p:pic>
      <p:sp>
        <p:nvSpPr>
          <p:cNvPr id="1049775" name=""/>
          <p:cNvSpPr txBox="1"/>
          <p:nvPr/>
        </p:nvSpPr>
        <p:spPr>
          <a:xfrm rot="0">
            <a:off x="6553200" y="6245225"/>
            <a:ext cx="2133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106</a:t>
            </a:fld>
            <a:endParaRPr altLang="en-US" sz="1400" lang="en-US"/>
          </a:p>
        </p:txBody>
      </p:sp>
      <p:pic>
        <p:nvPicPr>
          <p:cNvPr id="2097567" name=""/>
          <p:cNvPicPr>
            <a:picLocks/>
          </p:cNvPicPr>
          <p:nvPr/>
        </p:nvPicPr>
        <p:blipFill>
          <a:blip xmlns:r="http://schemas.openxmlformats.org/officeDocument/2006/relationships" r:embed="rId2"/>
          <a:srcRect l="0" t="0" r="0" b="0"/>
          <a:stretch>
            <a:fillRect/>
          </a:stretch>
        </p:blipFill>
        <p:spPr>
          <a:xfrm rot="0">
            <a:off x="5105400" y="2097087"/>
            <a:ext cx="3125787" cy="4102100"/>
          </a:xfrm>
          <a:prstGeom prst="rect"/>
          <a:noFill/>
          <a:ln>
            <a:noFill/>
          </a:ln>
        </p:spPr>
      </p:pic>
      <p:sp>
        <p:nvSpPr>
          <p:cNvPr id="1049776" name=""/>
          <p:cNvSpPr/>
          <p:nvPr/>
        </p:nvSpPr>
        <p:spPr>
          <a:xfrm rot="0">
            <a:off x="457200" y="5334000"/>
            <a:ext cx="2057400" cy="914400"/>
          </a:xfrm>
          <a:prstGeom prst="ellipse"/>
          <a:noFill/>
          <a:ln w="38100" cap="flat" cmpd="sng">
            <a:solidFill>
              <a:srgbClr val="FF0000">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777" name=""/>
          <p:cNvSpPr/>
          <p:nvPr/>
        </p:nvSpPr>
        <p:spPr>
          <a:xfrm rot="0">
            <a:off x="4953000" y="5410200"/>
            <a:ext cx="2209800" cy="838200"/>
          </a:xfrm>
          <a:prstGeom prst="ellipse"/>
          <a:noFill/>
          <a:ln w="38100" cap="flat" cmpd="sng">
            <a:solidFill>
              <a:srgbClr val="FF0000">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778" name=""/>
          <p:cNvSpPr/>
          <p:nvPr/>
        </p:nvSpPr>
        <p:spPr>
          <a:xfrm rot="0">
            <a:off x="4953000" y="1524000"/>
            <a:ext cx="3429000" cy="609600"/>
          </a:xfrm>
          <a:prstGeom prst="rect"/>
          <a:solidFill>
            <a:schemeClr val="dk1"/>
          </a:solid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solidFill>
                <a:schemeClr val="lt1"/>
              </a:solidFill>
            </a:endParaRPr>
          </a:p>
        </p:txBody>
      </p:sp>
      <p:sp>
        <p:nvSpPr>
          <p:cNvPr id="1049779" name=""/>
          <p:cNvSpPr/>
          <p:nvPr/>
        </p:nvSpPr>
        <p:spPr>
          <a:xfrm rot="0">
            <a:off x="152400" y="0"/>
            <a:ext cx="8686800" cy="6858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800" lang="en-US">
                <a:solidFill>
                  <a:srgbClr val="FF0000"/>
                </a:solidFill>
                <a:latin typeface="Tahoma" pitchFamily="34" charset="0"/>
              </a:rPr>
              <a:t>Electromagnetic waves in free space or vacuum</a:t>
            </a:r>
          </a:p>
        </p:txBody>
      </p:sp>
      <p:pic>
        <p:nvPicPr>
          <p:cNvPr id="2097568" name=""/>
          <p:cNvPicPr>
            <a:picLocks/>
          </p:cNvPicPr>
          <p:nvPr/>
        </p:nvPicPr>
        <p:blipFill>
          <a:blip xmlns:r="http://schemas.openxmlformats.org/officeDocument/2006/relationships" r:embed="rId3"/>
          <a:srcRect l="0" t="0" r="0" b="0"/>
          <a:stretch>
            <a:fillRect/>
          </a:stretch>
        </p:blipFill>
        <p:spPr>
          <a:xfrm rot="0">
            <a:off x="228600" y="685800"/>
            <a:ext cx="2800350" cy="933450"/>
          </a:xfrm>
          <a:prstGeom prst="rect"/>
          <a:noFill/>
          <a:ln>
            <a:noFill/>
          </a:ln>
        </p:spPr>
      </p:pic>
      <p:sp>
        <p:nvSpPr>
          <p:cNvPr id="1049780" name=""/>
          <p:cNvSpPr/>
          <p:nvPr/>
        </p:nvSpPr>
        <p:spPr>
          <a:xfrm rot="0">
            <a:off x="1447800" y="609600"/>
            <a:ext cx="1676400" cy="1066800"/>
          </a:xfrm>
          <a:prstGeom prst="rect"/>
          <a:noFill/>
          <a:ln w="28575" cap="flat" cmpd="sng">
            <a:solidFill>
              <a:srgbClr val="FF0000">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49780"/>
                                        </p:tgtEl>
                                        <p:attrNameLst>
                                          <p:attrName>style.visibility</p:attrName>
                                        </p:attrNameLst>
                                      </p:cBhvr>
                                      <p:to>
                                        <p:strVal val="visible"/>
                                      </p:to>
                                    </p:set>
                                    <p:animEffect transition="in" filter="dissolve">
                                      <p:cBhvr>
                                        <p:cTn dur="500" id="7"/>
                                        <p:tgtEl>
                                          <p:spTgt spid="104978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 presetSubtype="0">
                                  <p:stCondLst>
                                    <p:cond delay="0"/>
                                  </p:stCondLst>
                                  <p:childTnLst>
                                    <p:set>
                                      <p:cBhvr>
                                        <p:cTn dur="1" fill="hold" id="11">
                                          <p:stCondLst>
                                            <p:cond delay="0"/>
                                          </p:stCondLst>
                                        </p:cTn>
                                        <p:tgtEl>
                                          <p:spTgt spid="1049774">
                                            <p:txEl>
                                              <p:charRg st="0" end="51"/>
                                            </p:txEl>
                                          </p:spTgt>
                                        </p:tgtEl>
                                        <p:attrNameLst>
                                          <p:attrName>style.visibility</p:attrName>
                                        </p:attrNameLst>
                                      </p:cBhvr>
                                      <p:to>
                                        <p:strVal val="visible"/>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 presetSubtype="0">
                                  <p:stCondLst>
                                    <p:cond delay="0"/>
                                  </p:stCondLst>
                                  <p:childTnLst>
                                    <p:set>
                                      <p:cBhvr>
                                        <p:cTn dur="1" fill="hold" id="15">
                                          <p:stCondLst>
                                            <p:cond delay="0"/>
                                          </p:stCondLst>
                                        </p:cTn>
                                        <p:tgtEl>
                                          <p:spTgt spid="2097566"/>
                                        </p:tgtEl>
                                        <p:attrNameLst>
                                          <p:attrName>style.visibility</p:attrName>
                                        </p:attrNameLst>
                                      </p:cBhvr>
                                      <p:to>
                                        <p:strVal val="visible"/>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xit" presetID="1" presetSubtype="0">
                                  <p:stCondLst>
                                    <p:cond delay="0"/>
                                  </p:stCondLst>
                                  <p:childTnLst>
                                    <p:set>
                                      <p:cBhvr>
                                        <p:cTn dur="1" fill="hold" id="19">
                                          <p:stCondLst>
                                            <p:cond delay="0"/>
                                          </p:stCondLst>
                                        </p:cTn>
                                        <p:tgtEl>
                                          <p:spTgt spid="1049778"/>
                                        </p:tgtEl>
                                        <p:attrNameLst>
                                          <p:attrName>style.visibility</p:attrName>
                                        </p:attrNameLst>
                                      </p:cBhvr>
                                      <p:to>
                                        <p:strVal val="hidden"/>
                                      </p:to>
                                    </p:set>
                                  </p:childTnLst>
                                </p:cTn>
                              </p:par>
                              <p:par>
                                <p:cTn fill="hold" id="20" nodeType="withEffect" presetClass="entr" presetID="1" presetSubtype="0">
                                  <p:stCondLst>
                                    <p:cond delay="0"/>
                                  </p:stCondLst>
                                  <p:childTnLst>
                                    <p:set>
                                      <p:cBhvr>
                                        <p:cTn dur="1" fill="hold" id="21">
                                          <p:stCondLst>
                                            <p:cond delay="0"/>
                                          </p:stCondLst>
                                        </p:cTn>
                                        <p:tgtEl>
                                          <p:spTgt spid="2097567"/>
                                        </p:tgtEl>
                                        <p:attrNameLst>
                                          <p:attrName>style.visibility</p:attrName>
                                        </p:attrNameLst>
                                      </p:cBhvr>
                                      <p:to>
                                        <p:strVal val="visible"/>
                                      </p:to>
                                    </p:se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 presetSubtype="0">
                                  <p:stCondLst>
                                    <p:cond delay="0"/>
                                  </p:stCondLst>
                                  <p:childTnLst>
                                    <p:set>
                                      <p:cBhvr>
                                        <p:cTn dur="1" fill="hold" id="25">
                                          <p:stCondLst>
                                            <p:cond delay="0"/>
                                          </p:stCondLst>
                                        </p:cTn>
                                        <p:tgtEl>
                                          <p:spTgt spid="1049776"/>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1049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76" grpId="0" uiExpand="0" build="whole" animBg="1"/>
      <p:bldP spid="1049777" grpId="0" uiExpand="0" build="whole" animBg="1"/>
      <p:bldP spid="1049778" grpId="0" uiExpand="0" build="whole" animBg="1"/>
      <p:bldP spid="1049780" grpId="0" uiExpand="0" build="whole"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1">
  <p:cSld>
    <p:spTree>
      <p:nvGrpSpPr>
        <p:cNvPr id="509" name=""/>
        <p:cNvGrpSpPr/>
        <p:nvPr/>
      </p:nvGrpSpPr>
      <p:grpSpPr>
        <a:xfrm rot="0">
          <a:off x="0" y="0"/>
          <a:ext cx="0" cy="0"/>
          <a:chOff x="0" y="0"/>
          <a:chExt cx="0" cy="0"/>
        </a:xfrm>
      </p:grpSpPr>
      <p:pic>
        <p:nvPicPr>
          <p:cNvPr id="2097569" name=""/>
          <p:cNvPicPr>
            <a:picLocks/>
          </p:cNvPicPr>
          <p:nvPr>
            <p:ph sz="quarter" idx="1"/>
          </p:nvPr>
        </p:nvPicPr>
        <p:blipFill>
          <a:blip xmlns:r="http://schemas.openxmlformats.org/officeDocument/2006/relationships" r:embed="rId1"/>
          <a:srcRect l="0" t="0" r="0" b="0"/>
          <a:stretch>
            <a:fillRect/>
          </a:stretch>
        </p:blipFill>
        <p:spPr>
          <a:xfrm rot="0">
            <a:off x="2286000" y="2209800"/>
            <a:ext cx="1447800" cy="904875"/>
          </a:xfrm>
          <a:prstGeom prst="rect"/>
          <a:noFill/>
          <a:ln>
            <a:noFill/>
          </a:ln>
        </p:spPr>
      </p:pic>
      <p:pic>
        <p:nvPicPr>
          <p:cNvPr id="2097570" name=""/>
          <p:cNvPicPr>
            <a:picLocks/>
          </p:cNvPicPr>
          <p:nvPr>
            <p:ph sz="quarter" idx="2"/>
          </p:nvPr>
        </p:nvPicPr>
        <p:blipFill>
          <a:blip xmlns:r="http://schemas.openxmlformats.org/officeDocument/2006/relationships" r:embed="rId2"/>
          <a:srcRect l="0" t="0" r="0" b="0"/>
          <a:stretch>
            <a:fillRect/>
          </a:stretch>
        </p:blipFill>
        <p:spPr>
          <a:xfrm rot="0">
            <a:off x="4800600" y="1981200"/>
            <a:ext cx="4017962" cy="1600200"/>
          </a:xfrm>
          <a:prstGeom prst="rect"/>
          <a:noFill/>
          <a:ln>
            <a:noFill/>
          </a:ln>
        </p:spPr>
      </p:pic>
      <p:pic>
        <p:nvPicPr>
          <p:cNvPr id="2097571" name=""/>
          <p:cNvPicPr>
            <a:picLocks/>
          </p:cNvPicPr>
          <p:nvPr/>
        </p:nvPicPr>
        <p:blipFill>
          <a:blip xmlns:r="http://schemas.openxmlformats.org/officeDocument/2006/relationships" r:embed="rId3"/>
          <a:srcRect l="0" t="0" r="0" b="0"/>
          <a:stretch>
            <a:fillRect/>
          </a:stretch>
        </p:blipFill>
        <p:spPr>
          <a:xfrm rot="0">
            <a:off x="304800" y="2286000"/>
            <a:ext cx="1371600" cy="860425"/>
          </a:xfrm>
          <a:prstGeom prst="rect"/>
          <a:noFill/>
          <a:ln>
            <a:noFill/>
          </a:ln>
        </p:spPr>
      </p:pic>
      <p:sp>
        <p:nvSpPr>
          <p:cNvPr id="1049784" name=""/>
          <p:cNvSpPr txBox="1"/>
          <p:nvPr/>
        </p:nvSpPr>
        <p:spPr>
          <a:xfrm rot="0">
            <a:off x="6553200" y="6245225"/>
            <a:ext cx="2133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107</a:t>
            </a:fld>
            <a:endParaRPr altLang="en-US" sz="1400" lang="en-US"/>
          </a:p>
        </p:txBody>
      </p:sp>
      <p:pic>
        <p:nvPicPr>
          <p:cNvPr id="2097572" name=""/>
          <p:cNvPicPr>
            <a:picLocks/>
          </p:cNvPicPr>
          <p:nvPr/>
        </p:nvPicPr>
        <p:blipFill>
          <a:blip xmlns:r="http://schemas.openxmlformats.org/officeDocument/2006/relationships" r:embed="rId4"/>
          <a:srcRect l="0" t="0" r="0" b="0"/>
          <a:stretch>
            <a:fillRect/>
          </a:stretch>
        </p:blipFill>
        <p:spPr>
          <a:xfrm rot="0">
            <a:off x="304800" y="228600"/>
            <a:ext cx="1924050" cy="1609725"/>
          </a:xfrm>
          <a:prstGeom prst="rect"/>
          <a:noFill/>
          <a:ln>
            <a:noFill/>
          </a:ln>
        </p:spPr>
      </p:pic>
      <p:pic>
        <p:nvPicPr>
          <p:cNvPr id="2097573" name=""/>
          <p:cNvPicPr>
            <a:picLocks/>
          </p:cNvPicPr>
          <p:nvPr/>
        </p:nvPicPr>
        <p:blipFill>
          <a:blip xmlns:r="http://schemas.openxmlformats.org/officeDocument/2006/relationships" r:embed="rId5"/>
          <a:srcRect l="0" t="0" r="0" b="0"/>
          <a:stretch>
            <a:fillRect/>
          </a:stretch>
        </p:blipFill>
        <p:spPr>
          <a:xfrm rot="0">
            <a:off x="3886200" y="533400"/>
            <a:ext cx="3211512" cy="1254125"/>
          </a:xfrm>
          <a:prstGeom prst="rect"/>
          <a:noFill/>
          <a:ln w="28575" cap="flat" cmpd="sng">
            <a:solidFill>
              <a:srgbClr val="FF0000">
                <a:alpha val="100000"/>
              </a:srgbClr>
            </a:solidFill>
            <a:prstDash val="solid"/>
            <a:round/>
          </a:ln>
        </p:spPr>
      </p:pic>
      <p:sp>
        <p:nvSpPr>
          <p:cNvPr id="1049785" name=""/>
          <p:cNvSpPr txBox="1"/>
          <p:nvPr/>
        </p:nvSpPr>
        <p:spPr>
          <a:xfrm rot="0">
            <a:off x="304800" y="3527425"/>
            <a:ext cx="8077200" cy="3046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b="1" sz="2400" i="1" lang="en-US">
                <a:latin typeface="Times New Roman" pitchFamily="18" charset="0"/>
                <a:ea typeface="Times New Roman" pitchFamily="18" charset="0"/>
              </a:rPr>
              <a:t>Thus we conclude that </a:t>
            </a:r>
            <a:r>
              <a:rPr altLang="en-US" b="1" sz="2400" i="1" lang="en-US">
                <a:solidFill>
                  <a:srgbClr val="3333FF"/>
                </a:solidFill>
                <a:latin typeface="Times New Roman" pitchFamily="18" charset="0"/>
                <a:ea typeface="Times New Roman" pitchFamily="18" charset="0"/>
              </a:rPr>
              <a:t>light is electromagnetic in nature </a:t>
            </a:r>
            <a:r>
              <a:rPr altLang="en-US" b="1" sz="2400" i="1" lang="en-US">
                <a:latin typeface="Times New Roman" pitchFamily="18" charset="0"/>
                <a:ea typeface="Times New Roman" pitchFamily="18" charset="0"/>
              </a:rPr>
              <a:t>with electric vector E and magnetic vector B oscillating as a wave and propagating with a velocity of light in free space .</a:t>
            </a:r>
          </a:p>
          <a:p>
            <a:pPr algn="just" lvl="0">
              <a:spcBef>
                <a:spcPct val="50000"/>
              </a:spcBef>
            </a:pPr>
            <a:endParaRPr altLang="en-US" b="1" sz="2400" i="1" lang="en-US">
              <a:latin typeface="Times New Roman" pitchFamily="18" charset="0"/>
              <a:ea typeface="Times New Roman" pitchFamily="18" charset="0"/>
            </a:endParaRPr>
          </a:p>
          <a:p>
            <a:pPr algn="just" lvl="0">
              <a:spcBef>
                <a:spcPct val="50000"/>
              </a:spcBef>
            </a:pPr>
            <a:r>
              <a:rPr altLang="en-US" b="1" sz="2400" i="1" lang="en-US">
                <a:solidFill>
                  <a:srgbClr val="C00000"/>
                </a:solidFill>
                <a:latin typeface="Times New Roman" pitchFamily="18" charset="0"/>
                <a:ea typeface="Times New Roman" pitchFamily="18" charset="0"/>
              </a:rPr>
              <a:t>Maxwell’s equations also imply that empty space support the propagation of electromagnetic waves, traveling with speed of light.</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2097572"/>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573"/>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2097571"/>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 presetSubtype="0">
                                  <p:stCondLst>
                                    <p:cond delay="0"/>
                                  </p:stCondLst>
                                  <p:childTnLst>
                                    <p:set>
                                      <p:cBhvr>
                                        <p:cTn dur="1" fill="hold" id="16">
                                          <p:stCondLst>
                                            <p:cond delay="0"/>
                                          </p:stCondLst>
                                        </p:cTn>
                                        <p:tgtEl>
                                          <p:spTgt spid="209756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2097570"/>
                                        </p:tgtEl>
                                        <p:attrNameLst>
                                          <p:attrName>style.visibility</p:attrName>
                                        </p:attrNameLst>
                                      </p:cBhvr>
                                      <p:to>
                                        <p:strVal val="visible"/>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 presetSubtype="0">
                                  <p:stCondLst>
                                    <p:cond delay="0"/>
                                  </p:stCondLst>
                                  <p:childTnLst>
                                    <p:set>
                                      <p:cBhvr>
                                        <p:cTn dur="1" fill="hold" id="24">
                                          <p:stCondLst>
                                            <p:cond delay="0"/>
                                          </p:stCondLst>
                                        </p:cTn>
                                        <p:tgtEl>
                                          <p:spTgt spid="1049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85" grpId="0" uiExpand="0" build="whole"/>
    </p:bldLst>
  </p:timing>
</p:sld>
</file>

<file path=ppt/slides/slide108.xml><?xml version="1.0" encoding="utf-8"?>
<p:sld xmlns:a="http://schemas.openxmlformats.org/drawingml/2006/main" xmlns:r="http://schemas.openxmlformats.org/officeDocument/2006/relationships" xmlns:p="http://schemas.openxmlformats.org/presentationml/2006/main" showMasterSp="1">
  <p:cSld>
    <p:spTree>
      <p:nvGrpSpPr>
        <p:cNvPr id="512" name=""/>
        <p:cNvGrpSpPr/>
        <p:nvPr/>
      </p:nvGrpSpPr>
      <p:grpSpPr>
        <a:xfrm rot="0">
          <a:off x="0" y="0"/>
          <a:ext cx="0" cy="0"/>
          <a:chOff x="0" y="0"/>
          <a:chExt cx="0" cy="0"/>
        </a:xfrm>
      </p:grpSpPr>
      <p:pic>
        <p:nvPicPr>
          <p:cNvPr id="2097574" name=""/>
          <p:cNvPicPr>
            <a:picLocks/>
          </p:cNvPicPr>
          <p:nvPr>
            <p:ph sz="quarter" idx="2"/>
          </p:nvPr>
        </p:nvPicPr>
        <p:blipFill>
          <a:blip xmlns:r="http://schemas.openxmlformats.org/officeDocument/2006/relationships" r:embed="rId1"/>
          <a:srcRect l="0" t="0" r="0" b="0"/>
          <a:stretch>
            <a:fillRect/>
          </a:stretch>
        </p:blipFill>
        <p:spPr>
          <a:xfrm rot="0">
            <a:off x="76200" y="990600"/>
            <a:ext cx="6553200" cy="466725"/>
          </a:xfrm>
          <a:prstGeom prst="rect"/>
          <a:noFill/>
          <a:ln>
            <a:noFill/>
          </a:ln>
        </p:spPr>
      </p:pic>
      <p:pic>
        <p:nvPicPr>
          <p:cNvPr id="2097575" name=""/>
          <p:cNvPicPr>
            <a:picLocks/>
          </p:cNvPicPr>
          <p:nvPr>
            <p:ph sz="quarter" idx="4"/>
          </p:nvPr>
        </p:nvPicPr>
        <p:blipFill>
          <a:blip xmlns:r="http://schemas.openxmlformats.org/officeDocument/2006/relationships" r:embed="rId2"/>
          <a:srcRect l="0" t="0" r="0" b="0"/>
          <a:stretch>
            <a:fillRect/>
          </a:stretch>
        </p:blipFill>
        <p:spPr>
          <a:xfrm rot="0">
            <a:off x="0" y="1676400"/>
            <a:ext cx="5338762" cy="466725"/>
          </a:xfrm>
          <a:prstGeom prst="rect"/>
          <a:noFill/>
          <a:ln>
            <a:noFill/>
          </a:ln>
        </p:spPr>
      </p:pic>
      <p:pic>
        <p:nvPicPr>
          <p:cNvPr id="2097576" name=""/>
          <p:cNvPicPr>
            <a:picLocks/>
          </p:cNvPicPr>
          <p:nvPr/>
        </p:nvPicPr>
        <p:blipFill>
          <a:blip xmlns:r="http://schemas.openxmlformats.org/officeDocument/2006/relationships" r:embed="rId3"/>
          <a:srcRect l="0" t="0" r="0" b="0"/>
          <a:stretch>
            <a:fillRect/>
          </a:stretch>
        </p:blipFill>
        <p:spPr>
          <a:xfrm rot="0">
            <a:off x="1905000" y="2438400"/>
            <a:ext cx="2490787" cy="593725"/>
          </a:xfrm>
          <a:prstGeom prst="rect"/>
          <a:noFill/>
          <a:ln>
            <a:noFill/>
          </a:ln>
        </p:spPr>
      </p:pic>
      <p:pic>
        <p:nvPicPr>
          <p:cNvPr id="2097577" name=""/>
          <p:cNvPicPr>
            <a:picLocks/>
          </p:cNvPicPr>
          <p:nvPr/>
        </p:nvPicPr>
        <p:blipFill>
          <a:blip xmlns:r="http://schemas.openxmlformats.org/officeDocument/2006/relationships" r:embed="rId4"/>
          <a:srcRect l="0" t="0" r="0" b="0"/>
          <a:stretch>
            <a:fillRect/>
          </a:stretch>
        </p:blipFill>
        <p:spPr>
          <a:xfrm rot="0">
            <a:off x="1428750" y="3048000"/>
            <a:ext cx="5815012" cy="1143000"/>
          </a:xfrm>
          <a:prstGeom prst="rect"/>
          <a:noFill/>
          <a:ln>
            <a:noFill/>
          </a:ln>
        </p:spPr>
      </p:pic>
      <p:sp>
        <p:nvSpPr>
          <p:cNvPr id="1049789" name=""/>
          <p:cNvSpPr txBox="1"/>
          <p:nvPr/>
        </p:nvSpPr>
        <p:spPr>
          <a:xfrm rot="0">
            <a:off x="228600" y="4343400"/>
            <a:ext cx="8686800" cy="1384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800" i="1" lang="en-US">
                <a:latin typeface="Times New Roman" pitchFamily="18" charset="0"/>
                <a:ea typeface="Times New Roman" pitchFamily="18" charset="0"/>
              </a:rPr>
              <a:t>That is the </a:t>
            </a:r>
            <a:r>
              <a:rPr altLang="en-US" sz="2800" i="1" lang="en-US">
                <a:solidFill>
                  <a:srgbClr val="C00000"/>
                </a:solidFill>
                <a:latin typeface="Times New Roman" pitchFamily="18" charset="0"/>
                <a:ea typeface="Times New Roman" pitchFamily="18" charset="0"/>
              </a:rPr>
              <a:t>speed of electromagnetic waves in an isotropic dielectric is less than the speed of electromagnetic waves in free space</a:t>
            </a:r>
            <a:r>
              <a:rPr altLang="en-US" sz="2800" i="1" lang="en-US">
                <a:latin typeface="Times New Roman" pitchFamily="18" charset="0"/>
                <a:ea typeface="Times New Roman" pitchFamily="18" charset="0"/>
              </a:rPr>
              <a:t>.</a:t>
            </a:r>
          </a:p>
        </p:txBody>
      </p:sp>
      <p:pic>
        <p:nvPicPr>
          <p:cNvPr id="2097578" name=""/>
          <p:cNvPicPr>
            <a:picLocks/>
          </p:cNvPicPr>
          <p:nvPr/>
        </p:nvPicPr>
        <p:blipFill>
          <a:blip xmlns:r="http://schemas.openxmlformats.org/officeDocument/2006/relationships" r:embed="rId5"/>
          <a:srcRect l="0" t="0" r="0" b="0"/>
          <a:stretch>
            <a:fillRect/>
          </a:stretch>
        </p:blipFill>
        <p:spPr>
          <a:xfrm rot="0">
            <a:off x="-30162" y="85725"/>
            <a:ext cx="9188450" cy="981075"/>
          </a:xfrm>
          <a:prstGeom prst="rect"/>
          <a:noFill/>
          <a:ln>
            <a:noFill/>
          </a:ln>
        </p:spPr>
      </p:pic>
      <p:sp>
        <p:nvSpPr>
          <p:cNvPr id="1049790" name=""/>
          <p:cNvSpPr/>
          <p:nvPr/>
        </p:nvSpPr>
        <p:spPr>
          <a:xfrm rot="0">
            <a:off x="0" y="5867400"/>
            <a:ext cx="9144000" cy="954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800" i="1" lang="en-US">
                <a:latin typeface="Times New Roman" pitchFamily="18" charset="0"/>
                <a:ea typeface="Times New Roman" pitchFamily="18" charset="0"/>
              </a:rPr>
              <a:t>Exercise: The relative permittivity of distilled water is 81. Calculate  refractive index and velocity of light in it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578"/>
                                        </p:tgtEl>
                                        <p:attrNameLst>
                                          <p:attrName>style.visibility</p:attrName>
                                        </p:attrNameLst>
                                      </p:cBhvr>
                                      <p:to>
                                        <p:strVal val="visible"/>
                                      </p:to>
                                    </p:set>
                                    <p:animEffect transition="in" filter="blinds(horizontal)">
                                      <p:cBhvr>
                                        <p:cTn dur="500" id="7"/>
                                        <p:tgtEl>
                                          <p:spTgt spid="209757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574"/>
                                        </p:tgtEl>
                                        <p:attrNameLst>
                                          <p:attrName>style.visibility</p:attrName>
                                        </p:attrNameLst>
                                      </p:cBhvr>
                                      <p:to>
                                        <p:strVal val="visible"/>
                                      </p:to>
                                    </p:set>
                                    <p:animEffect transition="in" filter="blinds(horizontal)">
                                      <p:cBhvr>
                                        <p:cTn dur="500" id="12"/>
                                        <p:tgtEl>
                                          <p:spTgt spid="209757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575"/>
                                        </p:tgtEl>
                                        <p:attrNameLst>
                                          <p:attrName>style.visibility</p:attrName>
                                        </p:attrNameLst>
                                      </p:cBhvr>
                                      <p:to>
                                        <p:strVal val="visible"/>
                                      </p:to>
                                    </p:set>
                                    <p:animEffect transition="in" filter="blinds(horizontal)">
                                      <p:cBhvr>
                                        <p:cTn dur="500" id="17"/>
                                        <p:tgtEl>
                                          <p:spTgt spid="2097575"/>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3" presetSubtype="10">
                                  <p:stCondLst>
                                    <p:cond delay="0"/>
                                  </p:stCondLst>
                                  <p:childTnLst>
                                    <p:set>
                                      <p:cBhvr>
                                        <p:cTn dur="1" fill="hold" id="21">
                                          <p:stCondLst>
                                            <p:cond delay="0"/>
                                          </p:stCondLst>
                                        </p:cTn>
                                        <p:tgtEl>
                                          <p:spTgt spid="2097576"/>
                                        </p:tgtEl>
                                        <p:attrNameLst>
                                          <p:attrName>style.visibility</p:attrName>
                                        </p:attrNameLst>
                                      </p:cBhvr>
                                      <p:to>
                                        <p:strVal val="visible"/>
                                      </p:to>
                                    </p:set>
                                    <p:animEffect transition="in" filter="blinds(horizontal)">
                                      <p:cBhvr>
                                        <p:cTn dur="500" id="22"/>
                                        <p:tgtEl>
                                          <p:spTgt spid="2097576"/>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2097577"/>
                                        </p:tgtEl>
                                        <p:attrNameLst>
                                          <p:attrName>style.visibility</p:attrName>
                                        </p:attrNameLst>
                                      </p:cBhvr>
                                      <p:to>
                                        <p:strVal val="visible"/>
                                      </p:to>
                                    </p:set>
                                    <p:animEffect transition="in" filter="blinds(horizontal)">
                                      <p:cBhvr>
                                        <p:cTn dur="500" id="27"/>
                                        <p:tgtEl>
                                          <p:spTgt spid="2097577"/>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49789"/>
                                        </p:tgtEl>
                                        <p:attrNameLst>
                                          <p:attrName>style.visibility</p:attrName>
                                        </p:attrNameLst>
                                      </p:cBhvr>
                                      <p:to>
                                        <p:strVal val="visible"/>
                                      </p:to>
                                    </p:set>
                                    <p:animEffect transition="in" filter="blinds(horizontal)">
                                      <p:cBhvr>
                                        <p:cTn dur="500" id="32"/>
                                        <p:tgtEl>
                                          <p:spTgt spid="1049789"/>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49790"/>
                                        </p:tgtEl>
                                        <p:attrNameLst>
                                          <p:attrName>style.visibility</p:attrName>
                                        </p:attrNameLst>
                                      </p:cBhvr>
                                      <p:to>
                                        <p:strVal val="visible"/>
                                      </p:to>
                                    </p:set>
                                    <p:animEffect transition="in" filter="blinds(horizontal)">
                                      <p:cBhvr>
                                        <p:cTn dur="500" id="37"/>
                                        <p:tgtEl>
                                          <p:spTgt spid="1049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89" grpId="0" uiExpand="0" build="whole"/>
      <p:bldP spid="1049790" grpId="0" uiExpand="0" build="whole"/>
    </p:bldLst>
  </p:timing>
</p:sld>
</file>

<file path=ppt/slides/slide109.xml><?xml version="1.0" encoding="utf-8"?>
<p:sld xmlns:a="http://schemas.openxmlformats.org/drawingml/2006/main" xmlns:r="http://schemas.openxmlformats.org/officeDocument/2006/relationships" xmlns:p="http://schemas.openxmlformats.org/presentationml/2006/main" showMasterSp="1">
  <p:cSld>
    <p:spTree>
      <p:nvGrpSpPr>
        <p:cNvPr id="515" name=""/>
        <p:cNvGrpSpPr/>
        <p:nvPr/>
      </p:nvGrpSpPr>
      <p:grpSpPr>
        <a:xfrm rot="0">
          <a:off x="0" y="0"/>
          <a:ext cx="0" cy="0"/>
          <a:chOff x="0" y="0"/>
          <a:chExt cx="0" cy="0"/>
        </a:xfrm>
      </p:grpSpPr>
      <p:sp>
        <p:nvSpPr>
          <p:cNvPr id="1049794" name=""/>
          <p:cNvSpPr/>
          <p:nvPr/>
        </p:nvSpPr>
        <p:spPr>
          <a:xfrm rot="0">
            <a:off x="762000" y="76200"/>
            <a:ext cx="7620000" cy="762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solidFill>
                  <a:srgbClr val="FF0000"/>
                </a:solidFill>
                <a:latin typeface="Tahoma" pitchFamily="34" charset="0"/>
              </a:rPr>
              <a:t>Solution of Electromagnetic waves in free space</a:t>
            </a:r>
          </a:p>
        </p:txBody>
      </p:sp>
      <p:sp>
        <p:nvSpPr>
          <p:cNvPr id="1049795" name=""/>
          <p:cNvSpPr txBox="1"/>
          <p:nvPr/>
        </p:nvSpPr>
        <p:spPr>
          <a:xfrm rot="0">
            <a:off x="2209800" y="1219200"/>
            <a:ext cx="27432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chemeClr val="lt2"/>
                </a:solidFill>
                <a:latin typeface="Tahoma" pitchFamily="34" charset="0"/>
              </a:rPr>
              <a:t>The harmonic solutions to the wave equations</a:t>
            </a:r>
          </a:p>
        </p:txBody>
      </p:sp>
      <p:pic>
        <p:nvPicPr>
          <p:cNvPr id="2097579" name=""/>
          <p:cNvPicPr>
            <a:picLocks/>
          </p:cNvPicPr>
          <p:nvPr>
            <p:ph sz="quarter" idx="1"/>
          </p:nvPr>
        </p:nvPicPr>
        <p:blipFill>
          <a:blip xmlns:r="http://schemas.openxmlformats.org/officeDocument/2006/relationships" r:embed="rId1"/>
          <a:srcRect l="0" t="0" r="0" b="0"/>
          <a:stretch>
            <a:fillRect/>
          </a:stretch>
        </p:blipFill>
        <p:spPr>
          <a:xfrm rot="0">
            <a:off x="4879975" y="1143000"/>
            <a:ext cx="2203450" cy="1212850"/>
          </a:xfrm>
          <a:prstGeom prst="rect"/>
          <a:noFill/>
          <a:ln>
            <a:noFill/>
          </a:ln>
        </p:spPr>
      </p:pic>
      <p:sp>
        <p:nvSpPr>
          <p:cNvPr id="1049796" name=""/>
          <p:cNvSpPr txBox="1"/>
          <p:nvPr/>
        </p:nvSpPr>
        <p:spPr>
          <a:xfrm rot="0">
            <a:off x="228600" y="3040062"/>
            <a:ext cx="8496300" cy="769937"/>
          </a:xfrm>
          <a:prstGeom prst="rect"/>
          <a:solidFill>
            <a:srgbClr val="969696"/>
          </a:solidFill>
          <a:ln w="28575" cap="flat" cmpd="sng">
            <a:solidFill>
              <a:schemeClr val="dk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200" lang="en-US">
                <a:latin typeface="Bookman" pitchFamily="0" charset="1"/>
              </a:rPr>
              <a:t>where E</a:t>
            </a:r>
            <a:r>
              <a:rPr altLang="en-US" baseline="-25000" sz="2200" lang="en-US">
                <a:latin typeface="Bookman" pitchFamily="0" charset="1"/>
              </a:rPr>
              <a:t>o</a:t>
            </a:r>
            <a:r>
              <a:rPr altLang="en-US" sz="2200" lang="en-US">
                <a:latin typeface="Bookman" pitchFamily="0" charset="1"/>
              </a:rPr>
              <a:t> and B</a:t>
            </a:r>
            <a:r>
              <a:rPr altLang="en-US" baseline="-25000" sz="2200" lang="en-US">
                <a:latin typeface="Bookman" pitchFamily="0" charset="1"/>
              </a:rPr>
              <a:t>o </a:t>
            </a:r>
            <a:r>
              <a:rPr altLang="en-US" sz="2200" lang="en-US">
                <a:latin typeface="Bookman" pitchFamily="0" charset="1"/>
              </a:rPr>
              <a:t>(amplitudes of wave) space and time independent vectors but may in general be complex.</a:t>
            </a:r>
          </a:p>
        </p:txBody>
      </p:sp>
      <p:sp>
        <p:nvSpPr>
          <p:cNvPr id="1049797" name=""/>
          <p:cNvSpPr txBox="1"/>
          <p:nvPr/>
        </p:nvSpPr>
        <p:spPr>
          <a:xfrm rot="0">
            <a:off x="6553200" y="6245225"/>
            <a:ext cx="2133600" cy="476250"/>
          </a:xfrm>
          <a:prstGeom prst="rect"/>
          <a:solidFill>
            <a:schemeClr val="lt1"/>
          </a:solid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109</a:t>
            </a:fld>
            <a:endParaRPr altLang="en-US" sz="1400" lang="en-US"/>
          </a:p>
        </p:txBody>
      </p:sp>
      <p:pic>
        <p:nvPicPr>
          <p:cNvPr id="2097580" name=""/>
          <p:cNvPicPr>
            <a:picLocks/>
          </p:cNvPicPr>
          <p:nvPr/>
        </p:nvPicPr>
        <p:blipFill>
          <a:blip xmlns:r="http://schemas.openxmlformats.org/officeDocument/2006/relationships" r:embed="rId2"/>
          <a:srcRect l="0" t="0" r="0" b="0"/>
          <a:stretch>
            <a:fillRect/>
          </a:stretch>
        </p:blipFill>
        <p:spPr>
          <a:xfrm rot="0">
            <a:off x="76200" y="1066800"/>
            <a:ext cx="1924050" cy="1609725"/>
          </a:xfrm>
          <a:prstGeom prst="rect"/>
          <a:noFill/>
          <a:ln>
            <a:noFill/>
          </a:ln>
        </p:spPr>
      </p:pic>
      <p:sp>
        <p:nvSpPr>
          <p:cNvPr id="1049798" name=""/>
          <p:cNvSpPr txBox="1"/>
          <p:nvPr/>
        </p:nvSpPr>
        <p:spPr>
          <a:xfrm rot="0">
            <a:off x="4114800" y="2209800"/>
            <a:ext cx="49530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ea typeface="Times New Roman" pitchFamily="18" charset="0"/>
              </a:rPr>
              <a:t>Where, k=2</a:t>
            </a:r>
            <a:r>
              <a:rPr altLang="en-US" sz="2400" lang="el-GR">
                <a:latin typeface="Times New Roman" pitchFamily="18" charset="0"/>
                <a:ea typeface="Times New Roman" pitchFamily="18" charset="0"/>
              </a:rPr>
              <a:t>π</a:t>
            </a:r>
            <a:r>
              <a:rPr altLang="en-US" sz="2400" lang="en-US">
                <a:latin typeface="Times New Roman" pitchFamily="18" charset="0"/>
                <a:ea typeface="Times New Roman" pitchFamily="18" charset="0"/>
              </a:rPr>
              <a:t>/</a:t>
            </a:r>
            <a:r>
              <a:rPr altLang="en-US" sz="2400" lang="el-GR">
                <a:latin typeface="Times New Roman" pitchFamily="18" charset="0"/>
                <a:ea typeface="Times New Roman" pitchFamily="18" charset="0"/>
              </a:rPr>
              <a:t>λ</a:t>
            </a:r>
            <a:r>
              <a:rPr altLang="en-US" sz="2400" lang="en-US">
                <a:latin typeface="Times New Roman" pitchFamily="18" charset="0"/>
                <a:ea typeface="Times New Roman" pitchFamily="18" charset="0"/>
              </a:rPr>
              <a:t> is propagation vector, </a:t>
            </a:r>
          </a:p>
          <a:p>
            <a:pPr algn="just" lvl="0"/>
            <a:r>
              <a:rPr altLang="en-US" sz="2400" lang="en-US">
                <a:latin typeface="Times New Roman" pitchFamily="18" charset="0"/>
                <a:ea typeface="Times New Roman" pitchFamily="18" charset="0"/>
              </a:rPr>
              <a:t>	</a:t>
            </a:r>
            <a:r>
              <a:rPr altLang="en-US" sz="2400" lang="el-GR">
                <a:latin typeface="Times New Roman" pitchFamily="18" charset="0"/>
                <a:ea typeface="Times New Roman" pitchFamily="18" charset="0"/>
              </a:rPr>
              <a:t>ω</a:t>
            </a:r>
            <a:r>
              <a:rPr altLang="en-US" sz="2400" lang="en-US">
                <a:latin typeface="Times New Roman" pitchFamily="18" charset="0"/>
                <a:ea typeface="Times New Roman" pitchFamily="18" charset="0"/>
              </a:rPr>
              <a:t>=2</a:t>
            </a:r>
            <a:r>
              <a:rPr altLang="en-US" sz="2400" lang="el-GR">
                <a:latin typeface="Times New Roman" pitchFamily="18" charset="0"/>
                <a:ea typeface="Times New Roman" pitchFamily="18" charset="0"/>
              </a:rPr>
              <a:t>πν</a:t>
            </a:r>
            <a:r>
              <a:rPr altLang="en-US" sz="2400" lang="en-US">
                <a:latin typeface="Times New Roman" pitchFamily="18" charset="0"/>
                <a:ea typeface="Times New Roman" pitchFamily="18" charset="0"/>
              </a:rPr>
              <a:t> is angular frequency</a:t>
            </a:r>
          </a:p>
        </p:txBody>
      </p:sp>
      <p:pic>
        <p:nvPicPr>
          <p:cNvPr id="2097581" name=""/>
          <p:cNvPicPr>
            <a:picLocks/>
          </p:cNvPicPr>
          <p:nvPr/>
        </p:nvPicPr>
        <p:blipFill>
          <a:blip xmlns:r="http://schemas.openxmlformats.org/officeDocument/2006/relationships" r:embed="rId3"/>
          <a:srcRect l="0" t="0" r="0" b="0"/>
          <a:stretch>
            <a:fillRect/>
          </a:stretch>
        </p:blipFill>
        <p:spPr>
          <a:xfrm rot="0">
            <a:off x="304800" y="3962400"/>
            <a:ext cx="3827462" cy="2522537"/>
          </a:xfrm>
          <a:prstGeom prst="rect"/>
          <a:noFill/>
          <a:ln>
            <a:noFill/>
          </a:ln>
        </p:spPr>
      </p:pic>
      <p:pic>
        <p:nvPicPr>
          <p:cNvPr id="2097582" name=""/>
          <p:cNvPicPr>
            <a:picLocks/>
          </p:cNvPicPr>
          <p:nvPr/>
        </p:nvPicPr>
        <p:blipFill>
          <a:blip xmlns:r="http://schemas.openxmlformats.org/officeDocument/2006/relationships" r:embed="rId4"/>
          <a:srcRect l="0" t="0" r="0" b="0"/>
          <a:stretch>
            <a:fillRect/>
          </a:stretch>
        </p:blipFill>
        <p:spPr>
          <a:xfrm rot="0">
            <a:off x="4495800" y="3903662"/>
            <a:ext cx="4327525" cy="1963737"/>
          </a:xfrm>
          <a:prstGeom prst="rect"/>
          <a:noFill/>
          <a:ln w="38100" cap="flat" cmpd="sng">
            <a:solidFill>
              <a:srgbClr val="FF99CC">
                <a:alpha val="100000"/>
              </a:srgbClr>
            </a:solidFill>
            <a:prstDash val="solid"/>
            <a:round/>
          </a:ln>
        </p:spPr>
      </p:pic>
      <p:pic>
        <p:nvPicPr>
          <p:cNvPr id="2097583" name=""/>
          <p:cNvPicPr>
            <a:picLocks/>
          </p:cNvPicPr>
          <p:nvPr/>
        </p:nvPicPr>
        <p:blipFill>
          <a:blip xmlns:r="http://schemas.openxmlformats.org/officeDocument/2006/relationships" r:embed="rId5"/>
          <a:srcRect l="0" t="0" r="0" b="0"/>
          <a:stretch>
            <a:fillRect/>
          </a:stretch>
        </p:blipFill>
        <p:spPr>
          <a:xfrm rot="0">
            <a:off x="4572000" y="5924550"/>
            <a:ext cx="2800350" cy="93345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58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795"/>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579"/>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9798"/>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796"/>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2097581"/>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2097582"/>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1" presetSubtype="0">
                                  <p:stCondLst>
                                    <p:cond delay="0"/>
                                  </p:stCondLst>
                                  <p:childTnLst>
                                    <p:set>
                                      <p:cBhvr>
                                        <p:cTn dur="1" fill="hold" id="34">
                                          <p:stCondLst>
                                            <p:cond delay="0"/>
                                          </p:stCondLst>
                                        </p:cTn>
                                        <p:tgtEl>
                                          <p:spTgt spid="2097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95" grpId="0" uiExpand="0" build="whole"/>
      <p:bldP spid="1049796" grpId="0" uiExpand="0" build="whole" animBg="1"/>
      <p:bldP spid="1049798" grpId="0" uiExpand="0" build="whole"/>
    </p:bldLst>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290" name=""/>
        <p:cNvGrpSpPr/>
        <p:nvPr/>
      </p:nvGrpSpPr>
      <p:grpSpPr>
        <a:xfrm rot="0">
          <a:off x="0" y="0"/>
          <a:ext cx="0" cy="0"/>
          <a:chOff x="0" y="0"/>
          <a:chExt cx="0" cy="0"/>
        </a:xfrm>
      </p:grpSpPr>
      <p:pic>
        <p:nvPicPr>
          <p:cNvPr id="2097246" name=""/>
          <p:cNvPicPr>
            <a:picLocks/>
          </p:cNvPicPr>
          <p:nvPr/>
        </p:nvPicPr>
        <p:blipFill>
          <a:blip xmlns:r="http://schemas.openxmlformats.org/officeDocument/2006/relationships" r:embed="rId1"/>
          <a:srcRect l="0" t="0" r="0" b="0"/>
          <a:stretch>
            <a:fillRect/>
          </a:stretch>
        </p:blipFill>
        <p:spPr>
          <a:xfrm rot="0">
            <a:off x="4419600" y="457200"/>
            <a:ext cx="4724400" cy="4643437"/>
          </a:xfrm>
          <a:prstGeom prst="rect"/>
          <a:noFill/>
          <a:ln>
            <a:noFill/>
          </a:ln>
        </p:spPr>
      </p:pic>
      <p:sp>
        <p:nvSpPr>
          <p:cNvPr id="1048987" name=""/>
          <p:cNvSpPr txBox="1"/>
          <p:nvPr/>
        </p:nvSpPr>
        <p:spPr>
          <a:xfrm rot="0">
            <a:off x="76200" y="381000"/>
            <a:ext cx="3427412"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u="sng">
                <a:solidFill>
                  <a:schemeClr val="hlink"/>
                </a:solidFill>
              </a:rPr>
              <a:t>Differential quantities</a:t>
            </a:r>
            <a:r>
              <a:rPr altLang="en-US" b="1" sz="2400" lang="en-US" u="sng">
                <a:solidFill>
                  <a:schemeClr val="hlink"/>
                </a:solidFill>
              </a:rPr>
              <a:t>:</a:t>
            </a:r>
          </a:p>
        </p:txBody>
      </p:sp>
      <p:pic>
        <p:nvPicPr>
          <p:cNvPr id="2097247" name=""/>
          <p:cNvPicPr>
            <a:picLocks/>
          </p:cNvPicPr>
          <p:nvPr/>
        </p:nvPicPr>
        <p:blipFill>
          <a:blip xmlns:r="http://schemas.openxmlformats.org/officeDocument/2006/relationships" r:embed="rId2"/>
          <a:srcRect l="0" t="0" r="0" b="0"/>
          <a:stretch>
            <a:fillRect/>
          </a:stretch>
        </p:blipFill>
        <p:spPr>
          <a:xfrm rot="0">
            <a:off x="98425" y="762000"/>
            <a:ext cx="3254375" cy="1828800"/>
          </a:xfrm>
          <a:prstGeom prst="rect"/>
          <a:noFill/>
          <a:ln>
            <a:noFill/>
          </a:ln>
        </p:spPr>
      </p:pic>
      <p:pic>
        <p:nvPicPr>
          <p:cNvPr id="2097248" name=""/>
          <p:cNvPicPr>
            <a:picLocks/>
          </p:cNvPicPr>
          <p:nvPr/>
        </p:nvPicPr>
        <p:blipFill>
          <a:blip xmlns:r="http://schemas.openxmlformats.org/officeDocument/2006/relationships" r:embed="rId3"/>
          <a:srcRect l="0" t="0" r="0" b="0"/>
          <a:stretch>
            <a:fillRect/>
          </a:stretch>
        </p:blipFill>
        <p:spPr>
          <a:xfrm rot="0">
            <a:off x="111125" y="2514600"/>
            <a:ext cx="3927475" cy="2743200"/>
          </a:xfrm>
          <a:prstGeom prst="rect"/>
          <a:noFill/>
          <a:ln>
            <a:noFill/>
          </a:ln>
        </p:spPr>
      </p:pic>
      <p:pic>
        <p:nvPicPr>
          <p:cNvPr id="2097249" name=""/>
          <p:cNvPicPr>
            <a:picLocks/>
          </p:cNvPicPr>
          <p:nvPr/>
        </p:nvPicPr>
        <p:blipFill>
          <a:blip xmlns:r="http://schemas.openxmlformats.org/officeDocument/2006/relationships" r:embed="rId4"/>
          <a:srcRect l="0" t="0" r="0" b="0"/>
          <a:stretch>
            <a:fillRect/>
          </a:stretch>
        </p:blipFill>
        <p:spPr>
          <a:xfrm rot="0">
            <a:off x="76200" y="5257800"/>
            <a:ext cx="3276600" cy="862012"/>
          </a:xfrm>
          <a:prstGeom prst="rect"/>
          <a:noFill/>
          <a:ln>
            <a:noFill/>
          </a:ln>
        </p:spPr>
      </p:pic>
      <p:sp>
        <p:nvSpPr>
          <p:cNvPr id="1048988" name=""/>
          <p:cNvSpPr/>
          <p:nvPr/>
        </p:nvSpPr>
        <p:spPr>
          <a:xfrm rot="0">
            <a:off x="0" y="6396037"/>
            <a:ext cx="9144000" cy="461962"/>
          </a:xfrm>
          <a:prstGeom prst="rect"/>
          <a:solidFill>
            <a:srgbClr val="00206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chemeClr val="lt1"/>
                </a:solidFill>
              </a:rPr>
              <a:t>Limits of integration of r, </a:t>
            </a:r>
            <a:r>
              <a:rPr altLang="en-US" sz="2400" lang="el-GR">
                <a:solidFill>
                  <a:schemeClr val="lt1"/>
                </a:solidFill>
              </a:rPr>
              <a:t>φ</a:t>
            </a:r>
            <a:r>
              <a:rPr altLang="en-US" sz="2400" lang="en-US">
                <a:solidFill>
                  <a:schemeClr val="lt1"/>
                </a:solidFill>
              </a:rPr>
              <a:t>,z are 0&lt;r&lt;∞ , o&lt;</a:t>
            </a:r>
            <a:r>
              <a:rPr altLang="en-US" sz="2400" lang="el-GR">
                <a:solidFill>
                  <a:schemeClr val="lt1"/>
                </a:solidFill>
              </a:rPr>
              <a:t>φ</a:t>
            </a:r>
            <a:r>
              <a:rPr altLang="en-US" sz="2400" lang="en-US">
                <a:solidFill>
                  <a:schemeClr val="lt1"/>
                </a:solidFill>
              </a:rPr>
              <a:t> &lt;2</a:t>
            </a:r>
            <a:r>
              <a:rPr altLang="en-US" sz="2400" lang="el-GR">
                <a:solidFill>
                  <a:schemeClr val="lt1"/>
                </a:solidFill>
              </a:rPr>
              <a:t>π</a:t>
            </a:r>
            <a:r>
              <a:rPr altLang="en-US" sz="2400" lang="en-US">
                <a:solidFill>
                  <a:schemeClr val="lt1"/>
                </a:solidFill>
              </a:rPr>
              <a:t> ,0&lt;z &lt;∞ </a:t>
            </a:r>
          </a:p>
        </p:txBody>
      </p:sp>
      <p:sp>
        <p:nvSpPr>
          <p:cNvPr id="1048989" name=""/>
          <p:cNvSpPr/>
          <p:nvPr/>
        </p:nvSpPr>
        <p:spPr>
          <a:xfrm rot="0">
            <a:off x="457200" y="0"/>
            <a:ext cx="8382000" cy="461962"/>
          </a:xfrm>
          <a:prstGeom prst="rect"/>
          <a:solidFill>
            <a:srgbClr val="CECEE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Cylindrical Coordinates: Visualization of Volume element</a:t>
            </a:r>
          </a:p>
        </p:txBody>
      </p:sp>
      <p:pic>
        <p:nvPicPr>
          <p:cNvPr id="2097250" name=""/>
          <p:cNvPicPr>
            <a:picLocks/>
          </p:cNvPicPr>
          <p:nvPr/>
        </p:nvPicPr>
        <p:blipFill>
          <a:blip xmlns:r="http://schemas.openxmlformats.org/officeDocument/2006/relationships" r:embed="rId5"/>
          <a:srcRect l="0" t="0" r="0" b="0"/>
          <a:stretch>
            <a:fillRect/>
          </a:stretch>
        </p:blipFill>
        <p:spPr>
          <a:xfrm rot="0">
            <a:off x="4191000" y="5105400"/>
            <a:ext cx="4784725" cy="1219200"/>
          </a:xfrm>
          <a:prstGeom prst="rect"/>
          <a:solidFill>
            <a:srgbClr val="000080"/>
          </a:solidFill>
          <a:ln w="9525" cap="flat" cmpd="sng">
            <a:solidFill>
              <a:srgbClr val="003366">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48"/>
                                        </p:tgtEl>
                                        <p:attrNameLst>
                                          <p:attrName>style.visibility</p:attrName>
                                        </p:attrNameLst>
                                      </p:cBhvr>
                                      <p:to>
                                        <p:strVal val="visible"/>
                                      </p:to>
                                    </p:set>
                                    <p:animEffect transition="in" filter="blinds(horizontal)">
                                      <p:cBhvr>
                                        <p:cTn dur="500" id="7"/>
                                        <p:tgtEl>
                                          <p:spTgt spid="209724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249"/>
                                        </p:tgtEl>
                                        <p:attrNameLst>
                                          <p:attrName>style.visibility</p:attrName>
                                        </p:attrNameLst>
                                      </p:cBhvr>
                                      <p:to>
                                        <p:strVal val="visible"/>
                                      </p:to>
                                    </p:set>
                                    <p:animEffect transition="in" filter="blinds(horizontal)">
                                      <p:cBhvr>
                                        <p:cTn dur="500" id="12"/>
                                        <p:tgtEl>
                                          <p:spTgt spid="209724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8988"/>
                                        </p:tgtEl>
                                        <p:attrNameLst>
                                          <p:attrName>style.visibility</p:attrName>
                                        </p:attrNameLst>
                                      </p:cBhvr>
                                      <p:to>
                                        <p:strVal val="visible"/>
                                      </p:to>
                                    </p:set>
                                    <p:animEffect transition="in" filter="blinds(horizontal)">
                                      <p:cBhvr>
                                        <p:cTn dur="500" id="17"/>
                                        <p:tgtEl>
                                          <p:spTgt spid="1048988"/>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3" presetSubtype="10">
                                  <p:stCondLst>
                                    <p:cond delay="0"/>
                                  </p:stCondLst>
                                  <p:childTnLst>
                                    <p:set>
                                      <p:cBhvr>
                                        <p:cTn dur="1" fill="hold" id="21">
                                          <p:stCondLst>
                                            <p:cond delay="0"/>
                                          </p:stCondLst>
                                        </p:cTn>
                                        <p:tgtEl>
                                          <p:spTgt spid="2097250"/>
                                        </p:tgtEl>
                                        <p:attrNameLst>
                                          <p:attrName>style.visibility</p:attrName>
                                        </p:attrNameLst>
                                      </p:cBhvr>
                                      <p:to>
                                        <p:strVal val="visible"/>
                                      </p:to>
                                    </p:set>
                                    <p:animEffect transition="in" filter="blinds(horizontal)">
                                      <p:cBhvr>
                                        <p:cTn dur="500" id="22"/>
                                        <p:tgtEl>
                                          <p:spTgt spid="2097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8" grpId="0" uiExpand="0" build="whole" animBg="1"/>
    </p:bldLst>
  </p:timing>
</p:sld>
</file>

<file path=ppt/slides/slide110.xml><?xml version="1.0" encoding="utf-8"?>
<p:sld xmlns:a="http://schemas.openxmlformats.org/drawingml/2006/main" xmlns:r="http://schemas.openxmlformats.org/officeDocument/2006/relationships" xmlns:p="http://schemas.openxmlformats.org/presentationml/2006/main" showMasterSp="1">
  <p:cSld>
    <p:spTree>
      <p:nvGrpSpPr>
        <p:cNvPr id="518" name=""/>
        <p:cNvGrpSpPr/>
        <p:nvPr/>
      </p:nvGrpSpPr>
      <p:grpSpPr>
        <a:xfrm rot="0">
          <a:off x="0" y="0"/>
          <a:ext cx="0" cy="0"/>
          <a:chOff x="0" y="0"/>
          <a:chExt cx="0" cy="0"/>
        </a:xfrm>
      </p:grpSpPr>
      <p:pic>
        <p:nvPicPr>
          <p:cNvPr id="2097584" name=""/>
          <p:cNvPicPr>
            <a:picLocks/>
          </p:cNvPicPr>
          <p:nvPr/>
        </p:nvPicPr>
        <p:blipFill>
          <a:blip xmlns:r="http://schemas.openxmlformats.org/officeDocument/2006/relationships" r:embed="rId1"/>
          <a:srcRect l="0" t="0" r="0" b="0"/>
          <a:stretch>
            <a:fillRect/>
          </a:stretch>
        </p:blipFill>
        <p:spPr>
          <a:xfrm rot="0">
            <a:off x="250825" y="76200"/>
            <a:ext cx="7834312" cy="3810000"/>
          </a:xfrm>
          <a:prstGeom prst="rect"/>
          <a:noFill/>
          <a:ln>
            <a:noFill/>
          </a:ln>
        </p:spPr>
      </p:pic>
      <p:pic>
        <p:nvPicPr>
          <p:cNvPr id="2097585" name=""/>
          <p:cNvPicPr>
            <a:picLocks/>
          </p:cNvPicPr>
          <p:nvPr/>
        </p:nvPicPr>
        <p:blipFill>
          <a:blip xmlns:r="http://schemas.openxmlformats.org/officeDocument/2006/relationships" r:embed="rId2"/>
          <a:srcRect l="0" t="0" r="0" b="0"/>
          <a:stretch>
            <a:fillRect/>
          </a:stretch>
        </p:blipFill>
        <p:spPr>
          <a:xfrm rot="0">
            <a:off x="228600" y="4267200"/>
            <a:ext cx="3001962" cy="2087562"/>
          </a:xfrm>
          <a:prstGeom prst="rect"/>
          <a:noFill/>
          <a:ln>
            <a:noFill/>
          </a:ln>
        </p:spPr>
      </p:pic>
      <p:pic>
        <p:nvPicPr>
          <p:cNvPr id="2097586" name=""/>
          <p:cNvPicPr>
            <a:picLocks/>
          </p:cNvPicPr>
          <p:nvPr/>
        </p:nvPicPr>
        <p:blipFill>
          <a:blip xmlns:r="http://schemas.openxmlformats.org/officeDocument/2006/relationships" r:embed="rId3"/>
          <a:srcRect l="0" t="0" r="0" b="0"/>
          <a:stretch>
            <a:fillRect/>
          </a:stretch>
        </p:blipFill>
        <p:spPr>
          <a:xfrm rot="0">
            <a:off x="3276600" y="5029200"/>
            <a:ext cx="5730875" cy="1522412"/>
          </a:xfrm>
          <a:prstGeom prst="rect"/>
          <a:solidFill>
            <a:schemeClr val="lt1"/>
          </a:solidFill>
          <a:ln w="38100" cap="flat" cmpd="sng">
            <a:solidFill>
              <a:srgbClr val="FF99CC">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58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1">
  <p:cSld>
    <p:spTree>
      <p:nvGrpSpPr>
        <p:cNvPr id="519" name=""/>
        <p:cNvGrpSpPr/>
        <p:nvPr/>
      </p:nvGrpSpPr>
      <p:grpSpPr>
        <a:xfrm rot="0">
          <a:off x="0" y="0"/>
          <a:ext cx="0" cy="0"/>
          <a:chOff x="0" y="0"/>
          <a:chExt cx="0" cy="0"/>
        </a:xfrm>
      </p:grpSpPr>
      <p:pic>
        <p:nvPicPr>
          <p:cNvPr id="2097587" name=""/>
          <p:cNvPicPr>
            <a:picLocks/>
          </p:cNvPicPr>
          <p:nvPr/>
        </p:nvPicPr>
        <p:blipFill>
          <a:blip xmlns:r="http://schemas.openxmlformats.org/officeDocument/2006/relationships" r:embed="rId1">
            <a:lum bright="-28000" contrast="52000"/>
          </a:blip>
          <a:srcRect l="0" t="0" r="0" b="0"/>
          <a:stretch>
            <a:fillRect/>
          </a:stretch>
        </p:blipFill>
        <p:spPr>
          <a:xfrm rot="0">
            <a:off x="1371600" y="2187575"/>
            <a:ext cx="6324600" cy="4670425"/>
          </a:xfrm>
          <a:prstGeom prst="rect"/>
          <a:noFill/>
          <a:ln>
            <a:noFill/>
          </a:ln>
        </p:spPr>
      </p:pic>
      <p:sp>
        <p:nvSpPr>
          <p:cNvPr id="1049802" name=""/>
          <p:cNvSpPr txBox="1"/>
          <p:nvPr/>
        </p:nvSpPr>
        <p:spPr>
          <a:xfrm rot="0">
            <a:off x="838200" y="914400"/>
            <a:ext cx="86360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Proof: </a:t>
            </a:r>
          </a:p>
        </p:txBody>
      </p:sp>
      <p:pic>
        <p:nvPicPr>
          <p:cNvPr id="2097588" name=""/>
          <p:cNvPicPr>
            <a:picLocks/>
          </p:cNvPicPr>
          <p:nvPr/>
        </p:nvPicPr>
        <p:blipFill>
          <a:blip xmlns:r="http://schemas.openxmlformats.org/officeDocument/2006/relationships" r:embed="rId2"/>
          <a:srcRect l="0" t="0" r="0" b="0"/>
          <a:stretch>
            <a:fillRect/>
          </a:stretch>
        </p:blipFill>
        <p:spPr>
          <a:xfrm rot="0">
            <a:off x="2057400" y="685800"/>
            <a:ext cx="4953000" cy="896937"/>
          </a:xfrm>
          <a:prstGeom prst="rect"/>
          <a:noFill/>
          <a:ln>
            <a:noFill/>
          </a:ln>
        </p:spPr>
      </p:pic>
      <p:pic>
        <p:nvPicPr>
          <p:cNvPr id="2097589" name=""/>
          <p:cNvPicPr>
            <a:picLocks/>
          </p:cNvPicPr>
          <p:nvPr/>
        </p:nvPicPr>
        <p:blipFill>
          <a:blip xmlns:r="http://schemas.openxmlformats.org/officeDocument/2006/relationships" r:embed="rId3"/>
          <a:srcRect l="0" t="0" r="0" b="0"/>
          <a:stretch>
            <a:fillRect/>
          </a:stretch>
        </p:blipFill>
        <p:spPr>
          <a:xfrm rot="0">
            <a:off x="2667000" y="1371600"/>
            <a:ext cx="2047875" cy="654050"/>
          </a:xfrm>
          <a:prstGeom prst="rect"/>
          <a:noFill/>
          <a:ln w="28575" cap="flat" cmpd="sng">
            <a:solidFill>
              <a:srgbClr val="FF0000">
                <a:alpha val="100000"/>
              </a:srgbClr>
            </a:solidFill>
            <a:prstDash val="solid"/>
            <a:round/>
          </a:ln>
        </p:spPr>
      </p:pic>
      <p:pic>
        <p:nvPicPr>
          <p:cNvPr id="2097590" name=""/>
          <p:cNvPicPr>
            <a:picLocks/>
          </p:cNvPicPr>
          <p:nvPr/>
        </p:nvPicPr>
        <p:blipFill>
          <a:blip xmlns:r="http://schemas.openxmlformats.org/officeDocument/2006/relationships" r:embed="rId4"/>
          <a:srcRect l="0" t="0" r="0" b="0"/>
          <a:stretch>
            <a:fillRect/>
          </a:stretch>
        </p:blipFill>
        <p:spPr>
          <a:xfrm rot="0">
            <a:off x="436562" y="76200"/>
            <a:ext cx="7640637" cy="606425"/>
          </a:xfrm>
          <a:prstGeom prst="rect"/>
          <a:solidFill>
            <a:schemeClr val="lt1"/>
          </a:solidFill>
          <a:ln w="38100" cap="flat" cmpd="sng">
            <a:solidFill>
              <a:srgbClr val="FF99CC">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59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3" presetSubtype="10">
                                  <p:stCondLst>
                                    <p:cond delay="0"/>
                                  </p:stCondLst>
                                  <p:childTnLst>
                                    <p:set>
                                      <p:cBhvr>
                                        <p:cTn dur="1" fill="hold" id="10">
                                          <p:stCondLst>
                                            <p:cond delay="0"/>
                                          </p:stCondLst>
                                        </p:cTn>
                                        <p:tgtEl>
                                          <p:spTgt spid="1049802"/>
                                        </p:tgtEl>
                                        <p:attrNameLst>
                                          <p:attrName>style.visibility</p:attrName>
                                        </p:attrNameLst>
                                      </p:cBhvr>
                                      <p:to>
                                        <p:strVal val="visible"/>
                                      </p:to>
                                    </p:set>
                                    <p:animEffect transition="in" filter="blinds(horizontal)">
                                      <p:cBhvr>
                                        <p:cTn dur="500" id="11"/>
                                        <p:tgtEl>
                                          <p:spTgt spid="104980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3" presetSubtype="10">
                                  <p:stCondLst>
                                    <p:cond delay="0"/>
                                  </p:stCondLst>
                                  <p:childTnLst>
                                    <p:set>
                                      <p:cBhvr>
                                        <p:cTn dur="1" fill="hold" id="15">
                                          <p:stCondLst>
                                            <p:cond delay="0"/>
                                          </p:stCondLst>
                                        </p:cTn>
                                        <p:tgtEl>
                                          <p:spTgt spid="2097588"/>
                                        </p:tgtEl>
                                        <p:attrNameLst>
                                          <p:attrName>style.visibility</p:attrName>
                                        </p:attrNameLst>
                                      </p:cBhvr>
                                      <p:to>
                                        <p:strVal val="visible"/>
                                      </p:to>
                                    </p:set>
                                    <p:animEffect transition="in" filter="blinds(horizontal)">
                                      <p:cBhvr>
                                        <p:cTn dur="500" id="16"/>
                                        <p:tgtEl>
                                          <p:spTgt spid="2097588"/>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2097589"/>
                                        </p:tgtEl>
                                        <p:attrNameLst>
                                          <p:attrName>style.visibility</p:attrName>
                                        </p:attrNameLst>
                                      </p:cBhvr>
                                      <p:to>
                                        <p:strVal val="visible"/>
                                      </p:to>
                                    </p:set>
                                    <p:animEffect transition="in" filter="blinds(horizontal)">
                                      <p:cBhvr>
                                        <p:cTn dur="500" id="21"/>
                                        <p:tgtEl>
                                          <p:spTgt spid="2097589"/>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3" presetSubtype="10">
                                  <p:stCondLst>
                                    <p:cond delay="0"/>
                                  </p:stCondLst>
                                  <p:childTnLst>
                                    <p:set>
                                      <p:cBhvr>
                                        <p:cTn dur="1" fill="hold" id="25">
                                          <p:stCondLst>
                                            <p:cond delay="0"/>
                                          </p:stCondLst>
                                        </p:cTn>
                                        <p:tgtEl>
                                          <p:spTgt spid="2097587"/>
                                        </p:tgtEl>
                                        <p:attrNameLst>
                                          <p:attrName>style.visibility</p:attrName>
                                        </p:attrNameLst>
                                      </p:cBhvr>
                                      <p:to>
                                        <p:strVal val="visible"/>
                                      </p:to>
                                    </p:set>
                                    <p:animEffect transition="in" filter="blinds(horizontal)">
                                      <p:cBhvr>
                                        <p:cTn dur="500" id="26"/>
                                        <p:tgtEl>
                                          <p:spTgt spid="209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02" grpId="0" uiExpand="0" build="whole"/>
    </p:bldLst>
  </p:timing>
</p:sld>
</file>

<file path=ppt/slides/slide112.xml><?xml version="1.0" encoding="utf-8"?>
<p:sld xmlns:a="http://schemas.openxmlformats.org/drawingml/2006/main" xmlns:r="http://schemas.openxmlformats.org/officeDocument/2006/relationships" xmlns:p="http://schemas.openxmlformats.org/presentationml/2006/main" showMasterSp="1">
  <p:cSld>
    <p:spTree>
      <p:nvGrpSpPr>
        <p:cNvPr id="520" name=""/>
        <p:cNvGrpSpPr/>
        <p:nvPr/>
      </p:nvGrpSpPr>
      <p:grpSpPr>
        <a:xfrm rot="0">
          <a:off x="0" y="0"/>
          <a:ext cx="0" cy="0"/>
          <a:chOff x="0" y="0"/>
          <a:chExt cx="0" cy="0"/>
        </a:xfrm>
      </p:grpSpPr>
      <p:pic>
        <p:nvPicPr>
          <p:cNvPr id="2097591" name=""/>
          <p:cNvPicPr>
            <a:picLocks/>
          </p:cNvPicPr>
          <p:nvPr/>
        </p:nvPicPr>
        <p:blipFill>
          <a:blip xmlns:r="http://schemas.openxmlformats.org/officeDocument/2006/relationships" r:embed="rId1">
            <a:lum bright="-34000" contrast="50000"/>
          </a:blip>
          <a:srcRect l="0" t="0" r="0" b="0"/>
          <a:stretch>
            <a:fillRect/>
          </a:stretch>
        </p:blipFill>
        <p:spPr>
          <a:xfrm rot="0">
            <a:off x="609600" y="457200"/>
            <a:ext cx="6172200" cy="3484562"/>
          </a:xfrm>
          <a:prstGeom prst="rect"/>
          <a:noFill/>
          <a:ln>
            <a:noFill/>
          </a:ln>
        </p:spPr>
      </p:pic>
      <p:pic>
        <p:nvPicPr>
          <p:cNvPr id="2097592" name=""/>
          <p:cNvPicPr>
            <a:picLocks/>
          </p:cNvPicPr>
          <p:nvPr/>
        </p:nvPicPr>
        <p:blipFill>
          <a:blip xmlns:r="http://schemas.openxmlformats.org/officeDocument/2006/relationships" r:embed="rId2">
            <a:lum bright="-34000" contrast="50000"/>
          </a:blip>
          <a:srcRect l="0" t="0" r="0" b="0"/>
          <a:stretch>
            <a:fillRect/>
          </a:stretch>
        </p:blipFill>
        <p:spPr>
          <a:xfrm rot="0">
            <a:off x="533400" y="4038600"/>
            <a:ext cx="5213350" cy="2590800"/>
          </a:xfrm>
          <a:prstGeom prst="rect"/>
          <a:noFill/>
          <a:ln>
            <a:noFill/>
          </a:ln>
        </p:spPr>
      </p:pic>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showMasterSp="1">
  <p:cSld>
    <p:spTree>
      <p:nvGrpSpPr>
        <p:cNvPr id="521" name=""/>
        <p:cNvGrpSpPr/>
        <p:nvPr/>
      </p:nvGrpSpPr>
      <p:grpSpPr>
        <a:xfrm rot="0">
          <a:off x="0" y="0"/>
          <a:ext cx="0" cy="0"/>
          <a:chOff x="0" y="0"/>
          <a:chExt cx="0" cy="0"/>
        </a:xfrm>
      </p:grpSpPr>
      <p:pic>
        <p:nvPicPr>
          <p:cNvPr id="2097593" name=""/>
          <p:cNvPicPr>
            <a:picLocks/>
          </p:cNvPicPr>
          <p:nvPr/>
        </p:nvPicPr>
        <p:blipFill>
          <a:blip xmlns:r="http://schemas.openxmlformats.org/officeDocument/2006/relationships" r:embed="rId1">
            <a:lum bright="-30000" contrast="50000"/>
          </a:blip>
          <a:srcRect l="0" t="0" r="0" b="0"/>
          <a:stretch>
            <a:fillRect/>
          </a:stretch>
        </p:blipFill>
        <p:spPr>
          <a:xfrm rot="0">
            <a:off x="838200" y="0"/>
            <a:ext cx="7507287" cy="2209800"/>
          </a:xfrm>
          <a:prstGeom prst="rect"/>
          <a:noFill/>
          <a:ln>
            <a:noFill/>
          </a:ln>
        </p:spPr>
      </p:pic>
      <p:sp>
        <p:nvSpPr>
          <p:cNvPr id="1049803" name=""/>
          <p:cNvSpPr txBox="1"/>
          <p:nvPr/>
        </p:nvSpPr>
        <p:spPr>
          <a:xfrm rot="0">
            <a:off x="152400" y="2667000"/>
            <a:ext cx="67056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ahoma" pitchFamily="34" charset="0"/>
              </a:rPr>
              <a:t>Similarly from equation 4, we can show that</a:t>
            </a:r>
          </a:p>
        </p:txBody>
      </p:sp>
      <p:pic>
        <p:nvPicPr>
          <p:cNvPr id="2097594" name=""/>
          <p:cNvPicPr>
            <a:picLocks/>
          </p:cNvPicPr>
          <p:nvPr>
            <p:ph sz="quarter" idx="4"/>
          </p:nvPr>
        </p:nvPicPr>
        <p:blipFill>
          <a:blip xmlns:r="http://schemas.openxmlformats.org/officeDocument/2006/relationships" r:embed="rId2"/>
          <a:srcRect l="0" t="0" r="0" b="0"/>
          <a:stretch>
            <a:fillRect/>
          </a:stretch>
        </p:blipFill>
        <p:spPr>
          <a:xfrm rot="0">
            <a:off x="2667000" y="3276600"/>
            <a:ext cx="1905000" cy="712787"/>
          </a:xfrm>
          <a:prstGeom prst="rect"/>
          <a:noFill/>
          <a:ln>
            <a:noFill/>
          </a:ln>
        </p:spPr>
      </p:pic>
      <p:pic>
        <p:nvPicPr>
          <p:cNvPr id="2097595" name=""/>
          <p:cNvPicPr>
            <a:picLocks/>
          </p:cNvPicPr>
          <p:nvPr/>
        </p:nvPicPr>
        <p:blipFill>
          <a:blip xmlns:r="http://schemas.openxmlformats.org/officeDocument/2006/relationships" r:embed="rId3"/>
          <a:srcRect l="0" t="0" r="0" b="0"/>
          <a:stretch>
            <a:fillRect/>
          </a:stretch>
        </p:blipFill>
        <p:spPr>
          <a:xfrm rot="0">
            <a:off x="2724150" y="4073525"/>
            <a:ext cx="2630487" cy="727075"/>
          </a:xfrm>
          <a:prstGeom prst="rect"/>
          <a:noFill/>
          <a:ln w="28575" cap="flat" cmpd="sng">
            <a:solidFill>
              <a:srgbClr val="FF0000">
                <a:alpha val="100000"/>
              </a:srgbClr>
            </a:solidFill>
            <a:prstDash val="solid"/>
            <a:round/>
          </a:ln>
        </p:spPr>
      </p:pic>
      <p:pic>
        <p:nvPicPr>
          <p:cNvPr id="2097596" name=""/>
          <p:cNvPicPr>
            <a:picLocks/>
          </p:cNvPicPr>
          <p:nvPr/>
        </p:nvPicPr>
        <p:blipFill>
          <a:blip xmlns:r="http://schemas.openxmlformats.org/officeDocument/2006/relationships" r:embed="rId4"/>
          <a:srcRect l="0" t="0" r="0" b="0"/>
          <a:stretch>
            <a:fillRect/>
          </a:stretch>
        </p:blipFill>
        <p:spPr>
          <a:xfrm rot="0">
            <a:off x="3082925" y="4943475"/>
            <a:ext cx="1976437" cy="531812"/>
          </a:xfrm>
          <a:prstGeom prst="rect"/>
          <a:noFill/>
          <a:ln w="28575" cap="flat" cmpd="sng">
            <a:solidFill>
              <a:srgbClr val="FF0000">
                <a:alpha val="100000"/>
              </a:srgbClr>
            </a:solidFill>
            <a:prstDash val="solid"/>
            <a:round/>
          </a:ln>
        </p:spPr>
      </p:pic>
      <p:sp>
        <p:nvSpPr>
          <p:cNvPr id="1049804" name=""/>
          <p:cNvSpPr txBox="1"/>
          <p:nvPr/>
        </p:nvSpPr>
        <p:spPr>
          <a:xfrm rot="0">
            <a:off x="1447800" y="4876800"/>
            <a:ext cx="1219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ahoma" pitchFamily="34" charset="0"/>
              </a:rPr>
              <a:t>or</a:t>
            </a:r>
          </a:p>
        </p:txBody>
      </p:sp>
      <p:sp>
        <p:nvSpPr>
          <p:cNvPr id="1049805" name=""/>
          <p:cNvSpPr txBox="1"/>
          <p:nvPr/>
        </p:nvSpPr>
        <p:spPr>
          <a:xfrm rot="0">
            <a:off x="457200" y="5634037"/>
            <a:ext cx="81534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effectLst>
                  <a:outerShdw algn="tl" blurRad="38100" dir="2700000" dist="38100">
                    <a:srgbClr val="C0C0C0"/>
                  </a:outerShdw>
                </a:effectLst>
                <a:latin typeface="Tahoma" pitchFamily="34" charset="0"/>
              </a:rPr>
              <a:t>i.e. E is perpendicular to the Plane formed by k and B !!</a:t>
            </a:r>
          </a:p>
        </p:txBody>
      </p:sp>
      <p:pic>
        <p:nvPicPr>
          <p:cNvPr id="2097597" name=""/>
          <p:cNvPicPr>
            <a:picLocks/>
          </p:cNvPicPr>
          <p:nvPr/>
        </p:nvPicPr>
        <p:blipFill>
          <a:blip xmlns:r="http://schemas.openxmlformats.org/officeDocument/2006/relationships" r:embed="rId5">
            <a:lum bright="-36000" contrast="58000"/>
          </a:blip>
          <a:srcRect l="0" t="0" r="0" b="0"/>
          <a:stretch>
            <a:fillRect/>
          </a:stretch>
        </p:blipFill>
        <p:spPr>
          <a:xfrm rot="0">
            <a:off x="6324600" y="4114800"/>
            <a:ext cx="2136775" cy="1362075"/>
          </a:xfrm>
          <a:prstGeom prst="rect"/>
          <a:noFill/>
          <a:ln>
            <a:noFill/>
          </a:ln>
        </p:spPr>
      </p:pic>
      <p:sp>
        <p:nvSpPr>
          <p:cNvPr id="1049806" name=""/>
          <p:cNvSpPr/>
          <p:nvPr/>
        </p:nvSpPr>
        <p:spPr>
          <a:xfrm rot="0">
            <a:off x="-74612" y="6324600"/>
            <a:ext cx="9218612" cy="457200"/>
          </a:xfrm>
          <a:prstGeom prst="rect"/>
          <a:solidFill>
            <a:srgbClr val="FFFF00"/>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20000"/>
              </a:spcBef>
              <a:buClr>
                <a:schemeClr val="dk2"/>
              </a:buClr>
              <a:buSzPct val="75000"/>
              <a:buFont typeface="Wingdings" pitchFamily="2" charset="2"/>
              <a:buNone/>
            </a:pPr>
            <a:r>
              <a:rPr altLang="en-US" sz="2400" lang="en-US">
                <a:latin typeface="Tahoma" pitchFamily="34" charset="0"/>
                <a:sym typeface="Symbol" pitchFamily="18" charset="2"/>
              </a:rPr>
              <a:t>Thus, k, E and B vectors are mutually perpendicular to each other.</a:t>
            </a:r>
          </a:p>
        </p:txBody>
      </p:sp>
    </p:spTree>
  </p:cSld>
  <p:clrMapOvr>
    <a:masterClrMapping/>
  </p:clrMapOvr>
  <p:timing/>
</p:sld>
</file>

<file path=ppt/slides/slide114.xml><?xml version="1.0" encoding="utf-8"?>
<p:sld xmlns:a="http://schemas.openxmlformats.org/drawingml/2006/main" xmlns:r="http://schemas.openxmlformats.org/officeDocument/2006/relationships" xmlns:p="http://schemas.openxmlformats.org/presentationml/2006/main" showMasterSp="1">
  <p:cSld>
    <p:spTree>
      <p:nvGrpSpPr>
        <p:cNvPr id="522" name=""/>
        <p:cNvGrpSpPr/>
        <p:nvPr/>
      </p:nvGrpSpPr>
      <p:grpSpPr>
        <a:xfrm rot="0">
          <a:off x="0" y="0"/>
          <a:ext cx="0" cy="0"/>
          <a:chOff x="0" y="0"/>
          <a:chExt cx="0" cy="0"/>
        </a:xfrm>
      </p:grpSpPr>
      <p:sp>
        <p:nvSpPr>
          <p:cNvPr id="1049807" name=""/>
          <p:cNvSpPr/>
          <p:nvPr>
            <p:ph type="title" sz="full" idx="0"/>
          </p:nvPr>
        </p:nvSpPr>
        <p:spPr>
          <a:xfrm rot="0">
            <a:off x="304800" y="381000"/>
            <a:ext cx="8458200" cy="1200150"/>
          </a:xfrm>
          <a:prstGeom prst="rect"/>
          <a:noFill/>
          <a:ln>
            <a:noFill/>
          </a:ln>
        </p:spPr>
        <p:txBody>
          <a:bodyPr anchor="ctr" bIns="45720" lIns="91440" rIns="91440" tIns="45720" vert="horz">
            <a:spAutoFit/>
          </a:bodyPr>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600" lang="en-US">
                <a:solidFill>
                  <a:srgbClr val="FF0000"/>
                </a:solidFill>
                <a:latin typeface="Times New Roman" pitchFamily="18" charset="0"/>
                <a:ea typeface="Times New Roman" pitchFamily="18" charset="0"/>
              </a:rPr>
              <a:t>Assignment : </a:t>
            </a:r>
            <a:r>
              <a:rPr altLang="en-US" b="1" sz="3600" lang="en-US">
                <a:solidFill>
                  <a:srgbClr val="0000FF"/>
                </a:solidFill>
                <a:latin typeface="Times New Roman" pitchFamily="18" charset="0"/>
                <a:ea typeface="Times New Roman" pitchFamily="18" charset="0"/>
              </a:rPr>
              <a:t>Algebraic form of Maxwell's Equations in free space</a:t>
            </a:r>
          </a:p>
        </p:txBody>
      </p:sp>
      <p:sp>
        <p:nvSpPr>
          <p:cNvPr id="1049808" name=""/>
          <p:cNvSpPr txBox="1"/>
          <p:nvPr/>
        </p:nvSpPr>
        <p:spPr>
          <a:xfrm rot="0">
            <a:off x="6553200" y="6310312"/>
            <a:ext cx="2133600" cy="365125"/>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114</a:t>
            </a:fld>
            <a:endParaRPr altLang="en-US" sz="1400" lang="en-US"/>
          </a:p>
        </p:txBody>
      </p:sp>
      <p:pic>
        <p:nvPicPr>
          <p:cNvPr id="2097598" name=""/>
          <p:cNvPicPr>
            <a:picLocks/>
          </p:cNvPicPr>
          <p:nvPr/>
        </p:nvPicPr>
        <p:blipFill>
          <a:blip xmlns:r="http://schemas.openxmlformats.org/officeDocument/2006/relationships" r:embed="rId1"/>
          <a:srcRect l="0" t="0" r="0" b="0"/>
          <a:stretch>
            <a:fillRect/>
          </a:stretch>
        </p:blipFill>
        <p:spPr>
          <a:xfrm rot="0">
            <a:off x="249237" y="1600200"/>
            <a:ext cx="8364537" cy="4729162"/>
          </a:xfrm>
          <a:prstGeom prst="rect"/>
          <a:noFill/>
          <a:ln>
            <a:noFill/>
          </a:ln>
        </p:spPr>
      </p:pic>
    </p:spTree>
  </p:cSld>
  <p:clrMapOvr>
    <a:masterClrMapping/>
  </p:clrMapOvr>
  <p:timing/>
</p:sld>
</file>

<file path=ppt/slides/slide115.xml><?xml version="1.0" encoding="utf-8"?>
<p:sld xmlns:a="http://schemas.openxmlformats.org/drawingml/2006/main" xmlns:r="http://schemas.openxmlformats.org/officeDocument/2006/relationships" xmlns:p="http://schemas.openxmlformats.org/presentationml/2006/main" showMasterSp="1">
  <p:cSld>
    <p:spTree>
      <p:nvGrpSpPr>
        <p:cNvPr id="525" name=""/>
        <p:cNvGrpSpPr/>
        <p:nvPr/>
      </p:nvGrpSpPr>
      <p:grpSpPr>
        <a:xfrm rot="0">
          <a:off x="0" y="0"/>
          <a:ext cx="0" cy="0"/>
          <a:chOff x="0" y="0"/>
          <a:chExt cx="0" cy="0"/>
        </a:xfrm>
      </p:grpSpPr>
      <p:sp>
        <p:nvSpPr>
          <p:cNvPr id="1049812" name=""/>
          <p:cNvSpPr txBox="1"/>
          <p:nvPr/>
        </p:nvSpPr>
        <p:spPr>
          <a:xfrm rot="0">
            <a:off x="2057400" y="228600"/>
            <a:ext cx="46482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400" lang="en-US">
                <a:solidFill>
                  <a:srgbClr val="C00000"/>
                </a:solidFill>
                <a:latin typeface="Tahoma" pitchFamily="34" charset="0"/>
              </a:rPr>
              <a:t>	Plane Waves</a:t>
            </a:r>
          </a:p>
        </p:txBody>
      </p:sp>
      <p:grpSp>
        <p:nvGrpSpPr>
          <p:cNvPr id="526" name=""/>
          <p:cNvGrpSpPr/>
          <p:nvPr/>
        </p:nvGrpSpPr>
        <p:grpSpPr>
          <a:xfrm rot="0">
            <a:off x="304800" y="4238625"/>
            <a:ext cx="8253412" cy="2460625"/>
            <a:chOff x="144" y="2670"/>
            <a:chExt cx="5199" cy="1550"/>
          </a:xfrm>
        </p:grpSpPr>
        <p:pic>
          <p:nvPicPr>
            <p:cNvPr id="2097599" name="" descr="emwave"/>
            <p:cNvPicPr>
              <a:picLocks/>
            </p:cNvPicPr>
            <p:nvPr/>
          </p:nvPicPr>
          <p:blipFill>
            <a:blip xmlns:r="http://schemas.openxmlformats.org/officeDocument/2006/relationships" r:embed="rId1"/>
            <a:srcRect l="0" t="0" r="0" b="0"/>
            <a:stretch>
              <a:fillRect/>
            </a:stretch>
          </p:blipFill>
          <p:spPr>
            <a:xfrm rot="0">
              <a:off x="144" y="2928"/>
              <a:ext cx="4176" cy="1228"/>
            </a:xfrm>
            <a:prstGeom prst="rect"/>
            <a:noFill/>
            <a:ln>
              <a:noFill/>
            </a:ln>
          </p:spPr>
        </p:pic>
        <p:sp>
          <p:nvSpPr>
            <p:cNvPr id="1049813" name=""/>
            <p:cNvSpPr/>
            <p:nvPr/>
          </p:nvSpPr>
          <p:spPr>
            <a:xfrm rot="0">
              <a:off x="4263" y="3547"/>
              <a:ext cx="528" cy="0"/>
            </a:xfrm>
            <a:prstGeom prst="line"/>
            <a:noFill/>
            <a:ln w="19050" cap="flat" cmpd="sng">
              <a:solidFill>
                <a:schemeClr val="dk1">
                  <a:alpha val="100000"/>
                </a:schemeClr>
              </a:solidFill>
              <a:prstDash val="solid"/>
              <a:round/>
              <a:tailEnd type="triangle" w="med" len="med"/>
            </a:ln>
          </p:spPr>
        </p:sp>
        <p:sp>
          <p:nvSpPr>
            <p:cNvPr id="1049814" name=""/>
            <p:cNvSpPr txBox="1"/>
            <p:nvPr/>
          </p:nvSpPr>
          <p:spPr>
            <a:xfrm rot="0">
              <a:off x="4464" y="3509"/>
              <a:ext cx="879" cy="44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imes New Roman" pitchFamily="18" charset="0"/>
                </a:rPr>
                <a:t>direction of</a:t>
              </a:r>
            </a:p>
            <a:p>
              <a:pPr lvl="0"/>
              <a:r>
                <a:rPr altLang="en-US" sz="2000" lang="en-US">
                  <a:latin typeface="Times New Roman" pitchFamily="18" charset="0"/>
                </a:rPr>
                <a:t>propagation</a:t>
              </a:r>
            </a:p>
          </p:txBody>
        </p:sp>
        <p:sp>
          <p:nvSpPr>
            <p:cNvPr id="1049815" name=""/>
            <p:cNvSpPr/>
            <p:nvPr/>
          </p:nvSpPr>
          <p:spPr>
            <a:xfrm rot="0">
              <a:off x="4608" y="3264"/>
              <a:ext cx="144" cy="250"/>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000" lang="en-US">
                  <a:latin typeface="Times New Roman" pitchFamily="18" charset="0"/>
                </a:rPr>
                <a:t>x</a:t>
              </a:r>
            </a:p>
          </p:txBody>
        </p:sp>
        <p:sp>
          <p:nvSpPr>
            <p:cNvPr id="1049816" name=""/>
            <p:cNvSpPr/>
            <p:nvPr/>
          </p:nvSpPr>
          <p:spPr>
            <a:xfrm rot="0" flipV="1">
              <a:off x="832" y="2784"/>
              <a:ext cx="0" cy="768"/>
            </a:xfrm>
            <a:prstGeom prst="line"/>
            <a:noFill/>
            <a:ln w="9525" cap="flat" cmpd="sng">
              <a:solidFill>
                <a:schemeClr val="dk1">
                  <a:alpha val="100000"/>
                </a:schemeClr>
              </a:solidFill>
              <a:prstDash val="solid"/>
              <a:round/>
              <a:tailEnd type="triangle" w="med" len="med"/>
            </a:ln>
          </p:spPr>
        </p:sp>
        <p:sp>
          <p:nvSpPr>
            <p:cNvPr id="1049817" name=""/>
            <p:cNvSpPr/>
            <p:nvPr/>
          </p:nvSpPr>
          <p:spPr>
            <a:xfrm rot="0" flipH="1">
              <a:off x="312" y="3544"/>
              <a:ext cx="528" cy="576"/>
            </a:xfrm>
            <a:prstGeom prst="line"/>
            <a:noFill/>
            <a:ln w="9525" cap="flat" cmpd="sng">
              <a:solidFill>
                <a:schemeClr val="dk1">
                  <a:alpha val="100000"/>
                </a:schemeClr>
              </a:solidFill>
              <a:prstDash val="solid"/>
              <a:round/>
              <a:tailEnd type="triangle" w="med" len="med"/>
            </a:ln>
          </p:spPr>
        </p:sp>
        <p:sp>
          <p:nvSpPr>
            <p:cNvPr id="1049818" name=""/>
            <p:cNvSpPr/>
            <p:nvPr/>
          </p:nvSpPr>
          <p:spPr>
            <a:xfrm rot="0">
              <a:off x="915" y="2670"/>
              <a:ext cx="354" cy="250"/>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000" lang="en-US">
                  <a:solidFill>
                    <a:srgbClr val="FF0000"/>
                  </a:solidFill>
                  <a:latin typeface="Times New Roman" pitchFamily="18" charset="0"/>
                </a:rPr>
                <a:t>E</a:t>
              </a:r>
              <a:r>
                <a:rPr altLang="en-US" baseline="-25000" sz="2000" lang="en-US">
                  <a:solidFill>
                    <a:srgbClr val="FF0000"/>
                  </a:solidFill>
                  <a:latin typeface="Times New Roman" pitchFamily="18" charset="0"/>
                </a:rPr>
                <a:t>y</a:t>
              </a:r>
            </a:p>
          </p:txBody>
        </p:sp>
        <p:sp>
          <p:nvSpPr>
            <p:cNvPr id="1049819" name=""/>
            <p:cNvSpPr/>
            <p:nvPr/>
          </p:nvSpPr>
          <p:spPr>
            <a:xfrm rot="0">
              <a:off x="388" y="3970"/>
              <a:ext cx="269"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rgbClr val="3333CC"/>
                  </a:solidFill>
                  <a:latin typeface="Times New Roman" pitchFamily="18" charset="0"/>
                </a:rPr>
                <a:t>B</a:t>
              </a:r>
              <a:r>
                <a:rPr altLang="en-US" baseline="-25000" sz="2000" lang="en-US">
                  <a:solidFill>
                    <a:srgbClr val="3333CC"/>
                  </a:solidFill>
                  <a:latin typeface="Times New Roman" pitchFamily="18" charset="0"/>
                </a:rPr>
                <a:t>z</a:t>
              </a:r>
            </a:p>
          </p:txBody>
        </p:sp>
      </p:grpSp>
      <p:sp>
        <p:nvSpPr>
          <p:cNvPr id="1049820" name=""/>
          <p:cNvSpPr txBox="1"/>
          <p:nvPr/>
        </p:nvSpPr>
        <p:spPr>
          <a:xfrm rot="0">
            <a:off x="6553200" y="6245225"/>
            <a:ext cx="2133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115</a:t>
            </a:fld>
            <a:endParaRPr altLang="en-US" sz="1400" lang="en-US"/>
          </a:p>
        </p:txBody>
      </p:sp>
      <p:sp>
        <p:nvSpPr>
          <p:cNvPr id="1049821" name=""/>
          <p:cNvSpPr txBox="1"/>
          <p:nvPr/>
        </p:nvSpPr>
        <p:spPr>
          <a:xfrm rot="0">
            <a:off x="0" y="1219200"/>
            <a:ext cx="8915400" cy="1570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400" lang="en-US">
                <a:solidFill>
                  <a:srgbClr val="3333CC"/>
                </a:solidFill>
                <a:latin typeface="Tahoma" pitchFamily="34" charset="0"/>
              </a:rPr>
              <a:t>We conclude that electromagnetic field vectors </a:t>
            </a:r>
            <a:r>
              <a:rPr altLang="en-US" b="1" sz="2400" lang="en-US">
                <a:solidFill>
                  <a:srgbClr val="3333CC"/>
                </a:solidFill>
                <a:latin typeface="Times New Roman" pitchFamily="18" charset="0"/>
              </a:rPr>
              <a:t>E</a:t>
            </a:r>
            <a:r>
              <a:rPr altLang="en-US" sz="2400" lang="en-US">
                <a:solidFill>
                  <a:srgbClr val="3333CC"/>
                </a:solidFill>
                <a:latin typeface="Tahoma" pitchFamily="34" charset="0"/>
              </a:rPr>
              <a:t> and </a:t>
            </a:r>
            <a:r>
              <a:rPr altLang="en-US" b="1" sz="2400" lang="en-US">
                <a:solidFill>
                  <a:srgbClr val="3333CC"/>
                </a:solidFill>
                <a:latin typeface="Times New Roman" pitchFamily="18" charset="0"/>
              </a:rPr>
              <a:t>B</a:t>
            </a:r>
            <a:r>
              <a:rPr altLang="en-US" sz="2400" lang="en-US">
                <a:solidFill>
                  <a:srgbClr val="3333CC"/>
                </a:solidFill>
                <a:latin typeface="Tahoma" pitchFamily="34" charset="0"/>
              </a:rPr>
              <a:t> are both </a:t>
            </a:r>
            <a:r>
              <a:rPr altLang="en-US" sz="2400" lang="en-US" u="sng">
                <a:solidFill>
                  <a:srgbClr val="FF0000"/>
                </a:solidFill>
                <a:latin typeface="Tahoma" pitchFamily="34" charset="0"/>
              </a:rPr>
              <a:t>perpendicular</a:t>
            </a:r>
            <a:r>
              <a:rPr altLang="en-US" sz="2400" lang="en-US">
                <a:solidFill>
                  <a:srgbClr val="3333CC"/>
                </a:solidFill>
                <a:latin typeface="Tahoma" pitchFamily="34" charset="0"/>
              </a:rPr>
              <a:t> to the direction of propagation vector </a:t>
            </a:r>
            <a:r>
              <a:rPr altLang="en-US" b="1" sz="2400" lang="en-US">
                <a:solidFill>
                  <a:srgbClr val="3333CC"/>
                </a:solidFill>
                <a:latin typeface="Times New Roman" pitchFamily="18" charset="0"/>
              </a:rPr>
              <a:t>k</a:t>
            </a:r>
            <a:r>
              <a:rPr altLang="en-US" sz="2400" lang="en-US">
                <a:solidFill>
                  <a:srgbClr val="3333CC"/>
                </a:solidFill>
                <a:latin typeface="Tahoma" pitchFamily="34" charset="0"/>
              </a:rPr>
              <a:t>. This shows that Electromagnetic waves are </a:t>
            </a:r>
            <a:r>
              <a:rPr altLang="en-US" sz="2400" lang="en-US">
                <a:solidFill>
                  <a:srgbClr val="FF0000"/>
                </a:solidFill>
                <a:latin typeface="Tahoma" pitchFamily="34" charset="0"/>
              </a:rPr>
              <a:t>transverse waves</a:t>
            </a:r>
            <a:r>
              <a:rPr altLang="en-US" sz="2400" lang="en-US">
                <a:solidFill>
                  <a:srgbClr val="3333CC"/>
                </a:solidFill>
                <a:latin typeface="Tahoma" pitchFamily="34" charset="0"/>
              </a:rPr>
              <a:t>, but are not mechanical waves (they do not need medium to vibrate in).</a:t>
            </a:r>
          </a:p>
        </p:txBody>
      </p:sp>
      <p:sp>
        <p:nvSpPr>
          <p:cNvPr id="1049822" name=""/>
          <p:cNvSpPr txBox="1"/>
          <p:nvPr/>
        </p:nvSpPr>
        <p:spPr>
          <a:xfrm rot="0">
            <a:off x="0" y="3200400"/>
            <a:ext cx="91440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0" lvl="1" marL="0"/>
            <a:r>
              <a:rPr altLang="en-US" sz="2400" i="1" lang="en-US">
                <a:latin typeface="Tahoma" pitchFamily="34" charset="0"/>
              </a:rPr>
              <a:t>Therefore, electromagnetic waves can propagate in free space.</a:t>
            </a:r>
          </a:p>
        </p:txBody>
      </p:sp>
    </p:spTree>
    <p:custDataLst>
      <p:tags r:id="rId2"/>
    </p:custDataLst>
  </p:cSld>
  <p:clrMapOvr>
    <a:masterClrMapping/>
  </p:clrMapOvr>
  <p:timing/>
</p:sld>
</file>

<file path=ppt/slides/slide116.xml><?xml version="1.0" encoding="utf-8"?>
<p:sld xmlns:a="http://schemas.openxmlformats.org/drawingml/2006/main" xmlns:r="http://schemas.openxmlformats.org/officeDocument/2006/relationships" xmlns:p="http://schemas.openxmlformats.org/presentationml/2006/main" showMasterSp="1">
  <p:cSld>
    <p:spTree>
      <p:nvGrpSpPr>
        <p:cNvPr id="529" name=""/>
        <p:cNvGrpSpPr/>
        <p:nvPr/>
      </p:nvGrpSpPr>
      <p:grpSpPr>
        <a:xfrm rot="0">
          <a:off x="0" y="0"/>
          <a:ext cx="0" cy="0"/>
          <a:chOff x="0" y="0"/>
          <a:chExt cx="0" cy="0"/>
        </a:xfrm>
      </p:grpSpPr>
      <p:grpSp>
        <p:nvGrpSpPr>
          <p:cNvPr id="530" name=""/>
          <p:cNvGrpSpPr/>
          <p:nvPr/>
        </p:nvGrpSpPr>
        <p:grpSpPr>
          <a:xfrm rot="0">
            <a:off x="762000" y="685800"/>
            <a:ext cx="7507287" cy="5514975"/>
            <a:chOff x="762000" y="685800"/>
            <a:chExt cx="7507287" cy="5514975"/>
          </a:xfrm>
        </p:grpSpPr>
        <p:pic>
          <p:nvPicPr>
            <p:cNvPr id="2097600" name="" descr="light1.gif"/>
            <p:cNvPicPr>
              <a:picLocks/>
            </p:cNvPicPr>
            <p:nvPr/>
          </p:nvPicPr>
          <p:blipFill>
            <a:blip xmlns:r="http://schemas.openxmlformats.org/officeDocument/2006/relationships" r:embed="rId1"/>
            <a:srcRect l="0" t="0" r="0" b="0"/>
            <a:stretch>
              <a:fillRect/>
            </a:stretch>
          </p:blipFill>
          <p:spPr>
            <a:xfrm rot="0">
              <a:off x="762000" y="685800"/>
              <a:ext cx="7507287" cy="5514975"/>
            </a:xfrm>
            <a:prstGeom prst="rect"/>
            <a:noFill/>
            <a:ln>
              <a:noFill/>
            </a:ln>
          </p:spPr>
        </p:pic>
        <p:sp>
          <p:nvSpPr>
            <p:cNvPr id="1049826" name=""/>
            <p:cNvSpPr/>
            <p:nvPr/>
          </p:nvSpPr>
          <p:spPr>
            <a:xfrm rot="0">
              <a:off x="7238999" y="5715000"/>
              <a:ext cx="990600" cy="457200"/>
            </a:xfrm>
            <a:prstGeom prst="rect"/>
            <a:solidFill>
              <a:srgbClr val="FFFFF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IN">
                <a:solidFill>
                  <a:srgbClr val="FFFFFF"/>
                </a:solidFill>
              </a:endParaRPr>
            </a:p>
          </p:txBody>
        </p:sp>
      </p:grpSp>
    </p:spTree>
  </p:cSld>
  <p:clrMapOvr>
    <a:masterClrMapping/>
  </p:clrMapOvr>
  <p:timing/>
</p:sld>
</file>

<file path=ppt/slides/slide117.xml><?xml version="1.0" encoding="utf-8"?>
<p:sld xmlns:a="http://schemas.openxmlformats.org/drawingml/2006/main" xmlns:r="http://schemas.openxmlformats.org/officeDocument/2006/relationships" xmlns:p="http://schemas.openxmlformats.org/presentationml/2006/main" showMasterSp="1">
  <p:cSld>
    <p:spTree>
      <p:nvGrpSpPr>
        <p:cNvPr id="531" name=""/>
        <p:cNvGrpSpPr/>
        <p:nvPr/>
      </p:nvGrpSpPr>
      <p:grpSpPr>
        <a:xfrm rot="0">
          <a:off x="0" y="0"/>
          <a:ext cx="0" cy="0"/>
          <a:chOff x="0" y="0"/>
          <a:chExt cx="0" cy="0"/>
        </a:xfrm>
      </p:grpSpPr>
      <p:sp>
        <p:nvSpPr>
          <p:cNvPr id="1049827" name=""/>
          <p:cNvSpPr txBox="1"/>
          <p:nvPr/>
        </p:nvSpPr>
        <p:spPr>
          <a:xfrm rot="0">
            <a:off x="304800" y="736600"/>
            <a:ext cx="85344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solidFill>
                  <a:srgbClr val="FF0000"/>
                </a:solidFill>
                <a:latin typeface="Tahoma" pitchFamily="34" charset="0"/>
              </a:rPr>
              <a:t>Plane wave</a:t>
            </a:r>
            <a:r>
              <a:rPr altLang="en-US" sz="2000" lang="en-US">
                <a:latin typeface="Tahoma" pitchFamily="34" charset="0"/>
              </a:rPr>
              <a:t> because the fields are uniform over every plane perpendicular to the direction of propagation (i.e. </a:t>
            </a:r>
            <a:r>
              <a:rPr altLang="en-US" sz="2000" lang="en-US">
                <a:solidFill>
                  <a:srgbClr val="FF0000"/>
                </a:solidFill>
                <a:latin typeface="Tahoma" pitchFamily="34" charset="0"/>
              </a:rPr>
              <a:t>x = constant plane</a:t>
            </a:r>
            <a:r>
              <a:rPr altLang="en-US" sz="2000" lang="en-US">
                <a:latin typeface="Tahoma" pitchFamily="34" charset="0"/>
              </a:rPr>
              <a:t>) as shown in the figure below.</a:t>
            </a:r>
          </a:p>
        </p:txBody>
      </p:sp>
      <p:grpSp>
        <p:nvGrpSpPr>
          <p:cNvPr id="532" name=""/>
          <p:cNvGrpSpPr/>
          <p:nvPr/>
        </p:nvGrpSpPr>
        <p:grpSpPr>
          <a:xfrm rot="0">
            <a:off x="152400" y="3733800"/>
            <a:ext cx="8805862" cy="2921000"/>
            <a:chOff x="24" y="2208"/>
            <a:chExt cx="5736" cy="1984"/>
          </a:xfrm>
        </p:grpSpPr>
        <p:sp>
          <p:nvSpPr>
            <p:cNvPr id="1049828" name=""/>
            <p:cNvSpPr txBox="1"/>
            <p:nvPr/>
          </p:nvSpPr>
          <p:spPr>
            <a:xfrm rot="0">
              <a:off x="5328" y="3312"/>
              <a:ext cx="432" cy="2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x</a:t>
              </a:r>
            </a:p>
          </p:txBody>
        </p:sp>
        <p:sp>
          <p:nvSpPr>
            <p:cNvPr id="1049829" name=""/>
            <p:cNvSpPr txBox="1"/>
            <p:nvPr/>
          </p:nvSpPr>
          <p:spPr>
            <a:xfrm rot="0">
              <a:off x="1041" y="2208"/>
              <a:ext cx="432" cy="2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y</a:t>
              </a:r>
            </a:p>
          </p:txBody>
        </p:sp>
        <p:sp>
          <p:nvSpPr>
            <p:cNvPr id="1049830" name=""/>
            <p:cNvSpPr txBox="1"/>
            <p:nvPr/>
          </p:nvSpPr>
          <p:spPr>
            <a:xfrm rot="0">
              <a:off x="129" y="3840"/>
              <a:ext cx="432" cy="2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z</a:t>
              </a:r>
            </a:p>
          </p:txBody>
        </p:sp>
        <p:sp>
          <p:nvSpPr>
            <p:cNvPr id="1049831" name=""/>
            <p:cNvSpPr txBox="1"/>
            <p:nvPr/>
          </p:nvSpPr>
          <p:spPr>
            <a:xfrm rot="0">
              <a:off x="4832" y="2672"/>
              <a:ext cx="432" cy="2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t>v</a:t>
              </a:r>
            </a:p>
          </p:txBody>
        </p:sp>
        <p:sp>
          <p:nvSpPr>
            <p:cNvPr id="1049832" name=""/>
            <p:cNvSpPr/>
            <p:nvPr/>
          </p:nvSpPr>
          <p:spPr>
            <a:xfrm rot="0">
              <a:off x="4832" y="2960"/>
              <a:ext cx="240" cy="0"/>
            </a:xfrm>
            <a:prstGeom prst="line"/>
            <a:noFill/>
            <a:ln w="28575" cap="flat" cmpd="sng">
              <a:solidFill>
                <a:schemeClr val="dk1">
                  <a:alpha val="100000"/>
                </a:schemeClr>
              </a:solidFill>
              <a:prstDash val="solid"/>
              <a:round/>
              <a:tailEnd type="triangle" w="med" len="med"/>
            </a:ln>
          </p:spPr>
        </p:sp>
        <p:grpSp>
          <p:nvGrpSpPr>
            <p:cNvPr id="533" name=""/>
            <p:cNvGrpSpPr/>
            <p:nvPr/>
          </p:nvGrpSpPr>
          <p:grpSpPr>
            <a:xfrm rot="0">
              <a:off x="944" y="2472"/>
              <a:ext cx="4560" cy="1720"/>
              <a:chOff x="240" y="328"/>
              <a:chExt cx="4560" cy="1720"/>
            </a:xfrm>
          </p:grpSpPr>
          <p:grpSp>
            <p:nvGrpSpPr>
              <p:cNvPr id="534" name=""/>
              <p:cNvGrpSpPr/>
              <p:nvPr/>
            </p:nvGrpSpPr>
            <p:grpSpPr>
              <a:xfrm rot="0">
                <a:off x="632" y="328"/>
                <a:ext cx="912" cy="1704"/>
                <a:chOff x="528" y="240"/>
                <a:chExt cx="912" cy="1704"/>
              </a:xfrm>
            </p:grpSpPr>
            <p:sp>
              <p:nvSpPr>
                <p:cNvPr id="1049833" name=""/>
                <p:cNvSpPr/>
                <p:nvPr/>
              </p:nvSpPr>
              <p:spPr>
                <a:xfrm rot="16200000" flipH="1">
                  <a:off x="132" y="636"/>
                  <a:ext cx="1704" cy="912"/>
                </a:xfrm>
                <a:prstGeom prst="parallelogram"/>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834" name=""/>
                <p:cNvSpPr/>
                <p:nvPr/>
              </p:nvSpPr>
              <p:spPr>
                <a:xfrm rot="0">
                  <a:off x="928" y="1056"/>
                  <a:ext cx="96" cy="96"/>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grpSp>
            <p:nvGrpSpPr>
              <p:cNvPr id="535" name=""/>
              <p:cNvGrpSpPr/>
              <p:nvPr/>
            </p:nvGrpSpPr>
            <p:grpSpPr>
              <a:xfrm rot="0">
                <a:off x="1200" y="344"/>
                <a:ext cx="912" cy="1704"/>
                <a:chOff x="528" y="240"/>
                <a:chExt cx="912" cy="1704"/>
              </a:xfrm>
            </p:grpSpPr>
            <p:sp>
              <p:nvSpPr>
                <p:cNvPr id="1049835" name=""/>
                <p:cNvSpPr/>
                <p:nvPr/>
              </p:nvSpPr>
              <p:spPr>
                <a:xfrm rot="16200000" flipH="1">
                  <a:off x="132" y="636"/>
                  <a:ext cx="1704" cy="912"/>
                </a:xfrm>
                <a:prstGeom prst="parallelogram"/>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836" name=""/>
                <p:cNvSpPr/>
                <p:nvPr/>
              </p:nvSpPr>
              <p:spPr>
                <a:xfrm rot="0">
                  <a:off x="928" y="1056"/>
                  <a:ext cx="96" cy="96"/>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grpSp>
            <p:nvGrpSpPr>
              <p:cNvPr id="536" name=""/>
              <p:cNvGrpSpPr/>
              <p:nvPr/>
            </p:nvGrpSpPr>
            <p:grpSpPr>
              <a:xfrm rot="0">
                <a:off x="1784" y="336"/>
                <a:ext cx="912" cy="1704"/>
                <a:chOff x="528" y="240"/>
                <a:chExt cx="912" cy="1704"/>
              </a:xfrm>
            </p:grpSpPr>
            <p:sp>
              <p:nvSpPr>
                <p:cNvPr id="1049837" name=""/>
                <p:cNvSpPr/>
                <p:nvPr/>
              </p:nvSpPr>
              <p:spPr>
                <a:xfrm rot="16200000" flipH="1">
                  <a:off x="132" y="636"/>
                  <a:ext cx="1704" cy="912"/>
                </a:xfrm>
                <a:prstGeom prst="parallelogram"/>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838" name=""/>
                <p:cNvSpPr/>
                <p:nvPr/>
              </p:nvSpPr>
              <p:spPr>
                <a:xfrm rot="0">
                  <a:off x="928" y="1056"/>
                  <a:ext cx="96" cy="96"/>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grpSp>
            <p:nvGrpSpPr>
              <p:cNvPr id="537" name=""/>
              <p:cNvGrpSpPr/>
              <p:nvPr/>
            </p:nvGrpSpPr>
            <p:grpSpPr>
              <a:xfrm rot="0">
                <a:off x="2384" y="336"/>
                <a:ext cx="912" cy="1704"/>
                <a:chOff x="528" y="240"/>
                <a:chExt cx="912" cy="1704"/>
              </a:xfrm>
            </p:grpSpPr>
            <p:sp>
              <p:nvSpPr>
                <p:cNvPr id="1049839" name=""/>
                <p:cNvSpPr/>
                <p:nvPr/>
              </p:nvSpPr>
              <p:spPr>
                <a:xfrm rot="16200000" flipH="1">
                  <a:off x="132" y="636"/>
                  <a:ext cx="1704" cy="912"/>
                </a:xfrm>
                <a:prstGeom prst="parallelogram"/>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840" name=""/>
                <p:cNvSpPr/>
                <p:nvPr/>
              </p:nvSpPr>
              <p:spPr>
                <a:xfrm rot="0">
                  <a:off x="928" y="1056"/>
                  <a:ext cx="96" cy="96"/>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grpSp>
            <p:nvGrpSpPr>
              <p:cNvPr id="538" name=""/>
              <p:cNvGrpSpPr/>
              <p:nvPr/>
            </p:nvGrpSpPr>
            <p:grpSpPr>
              <a:xfrm rot="0">
                <a:off x="3016" y="328"/>
                <a:ext cx="912" cy="1704"/>
                <a:chOff x="528" y="240"/>
                <a:chExt cx="912" cy="1704"/>
              </a:xfrm>
            </p:grpSpPr>
            <p:sp>
              <p:nvSpPr>
                <p:cNvPr id="1049841" name=""/>
                <p:cNvSpPr/>
                <p:nvPr/>
              </p:nvSpPr>
              <p:spPr>
                <a:xfrm rot="16200000" flipH="1">
                  <a:off x="132" y="636"/>
                  <a:ext cx="1704" cy="912"/>
                </a:xfrm>
                <a:prstGeom prst="parallelogram"/>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842" name=""/>
                <p:cNvSpPr/>
                <p:nvPr/>
              </p:nvSpPr>
              <p:spPr>
                <a:xfrm rot="0">
                  <a:off x="928" y="1056"/>
                  <a:ext cx="96" cy="96"/>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843" name=""/>
              <p:cNvSpPr/>
              <p:nvPr/>
            </p:nvSpPr>
            <p:spPr>
              <a:xfrm rot="0">
                <a:off x="240" y="1200"/>
                <a:ext cx="4560" cy="0"/>
              </a:xfrm>
              <a:prstGeom prst="line"/>
              <a:noFill/>
              <a:ln w="38100" cap="flat" cmpd="sng">
                <a:solidFill>
                  <a:schemeClr val="dk1">
                    <a:alpha val="100000"/>
                  </a:schemeClr>
                </a:solidFill>
                <a:prstDash val="solid"/>
                <a:round/>
                <a:tailEnd type="triangle" w="med" len="med"/>
              </a:ln>
            </p:spPr>
          </p:sp>
        </p:grpSp>
        <p:sp>
          <p:nvSpPr>
            <p:cNvPr id="1049844" name=""/>
            <p:cNvSpPr/>
            <p:nvPr/>
          </p:nvSpPr>
          <p:spPr>
            <a:xfrm rot="0" flipV="1">
              <a:off x="944" y="2240"/>
              <a:ext cx="0" cy="1104"/>
            </a:xfrm>
            <a:prstGeom prst="line"/>
            <a:noFill/>
            <a:ln w="38100" cap="flat" cmpd="sng">
              <a:solidFill>
                <a:schemeClr val="dk1">
                  <a:alpha val="100000"/>
                </a:schemeClr>
              </a:solidFill>
              <a:prstDash val="solid"/>
              <a:round/>
              <a:tailEnd type="triangle" w="med" len="med"/>
            </a:ln>
          </p:spPr>
        </p:sp>
        <p:sp>
          <p:nvSpPr>
            <p:cNvPr id="1049845" name=""/>
            <p:cNvSpPr/>
            <p:nvPr/>
          </p:nvSpPr>
          <p:spPr>
            <a:xfrm rot="0" flipH="1">
              <a:off x="24" y="3344"/>
              <a:ext cx="912" cy="432"/>
            </a:xfrm>
            <a:prstGeom prst="line"/>
            <a:noFill/>
            <a:ln w="38100" cap="flat" cmpd="sng">
              <a:solidFill>
                <a:schemeClr val="dk1">
                  <a:alpha val="100000"/>
                </a:schemeClr>
              </a:solidFill>
              <a:prstDash val="solid"/>
              <a:round/>
              <a:tailEnd type="triangle" w="med" len="med"/>
            </a:ln>
          </p:spPr>
        </p:sp>
        <p:sp>
          <p:nvSpPr>
            <p:cNvPr id="1049846" name=""/>
            <p:cNvSpPr/>
            <p:nvPr/>
          </p:nvSpPr>
          <p:spPr>
            <a:xfrm rot="0" flipV="1">
              <a:off x="1785" y="2946"/>
              <a:ext cx="0" cy="336"/>
            </a:xfrm>
            <a:prstGeom prst="line"/>
            <a:noFill/>
            <a:ln w="28575" cap="flat" cmpd="sng">
              <a:solidFill>
                <a:srgbClr val="3333CC">
                  <a:alpha val="100000"/>
                </a:srgbClr>
              </a:solidFill>
              <a:prstDash val="solid"/>
              <a:round/>
              <a:tailEnd type="triangle" w="med" len="med"/>
            </a:ln>
          </p:spPr>
        </p:sp>
        <p:sp>
          <p:nvSpPr>
            <p:cNvPr id="1049847" name=""/>
            <p:cNvSpPr/>
            <p:nvPr/>
          </p:nvSpPr>
          <p:spPr>
            <a:xfrm rot="0" flipH="1">
              <a:off x="1452" y="3372"/>
              <a:ext cx="288" cy="192"/>
            </a:xfrm>
            <a:prstGeom prst="line"/>
            <a:noFill/>
            <a:ln w="28575" cap="flat" cmpd="sng">
              <a:solidFill>
                <a:srgbClr val="FF0000">
                  <a:alpha val="100000"/>
                </a:srgbClr>
              </a:solidFill>
              <a:prstDash val="solid"/>
              <a:round/>
              <a:tailEnd type="triangle" w="med" len="med"/>
            </a:ln>
          </p:spPr>
        </p:sp>
        <p:sp>
          <p:nvSpPr>
            <p:cNvPr id="1049848" name=""/>
            <p:cNvSpPr txBox="1"/>
            <p:nvPr/>
          </p:nvSpPr>
          <p:spPr>
            <a:xfrm rot="0">
              <a:off x="1677" y="2745"/>
              <a:ext cx="240" cy="231"/>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solidFill>
                    <a:srgbClr val="3333CC"/>
                  </a:solidFill>
                  <a:latin typeface="Tahoma" pitchFamily="34" charset="0"/>
                </a:rPr>
                <a:t>E</a:t>
              </a:r>
            </a:p>
          </p:txBody>
        </p:sp>
        <p:sp>
          <p:nvSpPr>
            <p:cNvPr id="1049849" name=""/>
            <p:cNvSpPr txBox="1"/>
            <p:nvPr/>
          </p:nvSpPr>
          <p:spPr>
            <a:xfrm rot="0">
              <a:off x="1317" y="3429"/>
              <a:ext cx="240" cy="231"/>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solidFill>
                    <a:srgbClr val="FF0000"/>
                  </a:solidFill>
                  <a:latin typeface="Tahoma" pitchFamily="34" charset="0"/>
                </a:rPr>
                <a:t>B</a:t>
              </a:r>
            </a:p>
          </p:txBody>
        </p:sp>
        <p:sp>
          <p:nvSpPr>
            <p:cNvPr id="1049850" name=""/>
            <p:cNvSpPr/>
            <p:nvPr/>
          </p:nvSpPr>
          <p:spPr>
            <a:xfrm rot="0">
              <a:off x="1326" y="3456"/>
              <a:ext cx="144" cy="0"/>
            </a:xfrm>
            <a:prstGeom prst="line"/>
            <a:noFill/>
            <a:ln w="9525" cap="flat" cmpd="sng">
              <a:solidFill>
                <a:srgbClr val="FF0000">
                  <a:alpha val="100000"/>
                </a:srgbClr>
              </a:solidFill>
              <a:prstDash val="solid"/>
              <a:round/>
              <a:tailEnd type="triangle" w="med" len="med"/>
            </a:ln>
          </p:spPr>
        </p:sp>
      </p:grpSp>
      <p:sp>
        <p:nvSpPr>
          <p:cNvPr id="1049851" name=""/>
          <p:cNvSpPr txBox="1"/>
          <p:nvPr/>
        </p:nvSpPr>
        <p:spPr>
          <a:xfrm rot="0">
            <a:off x="2057400" y="133350"/>
            <a:ext cx="5486400" cy="523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2800" lang="en-US">
                <a:solidFill>
                  <a:srgbClr val="FF0000"/>
                </a:solidFill>
                <a:latin typeface="Tahoma" pitchFamily="34" charset="0"/>
              </a:rPr>
              <a:t>Monochromatic Plane Waves</a:t>
            </a:r>
          </a:p>
        </p:txBody>
      </p:sp>
      <p:grpSp>
        <p:nvGrpSpPr>
          <p:cNvPr id="539" name=""/>
          <p:cNvGrpSpPr/>
          <p:nvPr/>
        </p:nvGrpSpPr>
        <p:grpSpPr>
          <a:xfrm rot="0">
            <a:off x="7467600" y="2590800"/>
            <a:ext cx="1443037" cy="1295400"/>
            <a:chOff x="7391400" y="990600"/>
            <a:chExt cx="1443038" cy="1295400"/>
          </a:xfrm>
        </p:grpSpPr>
        <p:cxnSp>
          <p:nvCxnSpPr>
            <p:cNvPr id="3145793" name=""/>
            <p:cNvCxnSpPr>
              <a:cxnSpLocks/>
            </p:cNvCxnSpPr>
            <p:nvPr/>
          </p:nvCxnSpPr>
          <p:spPr>
            <a:xfrm rot="5400000" flipH="1" flipV="1">
              <a:off x="7505700" y="1485901"/>
              <a:ext cx="533400" cy="3175"/>
            </a:xfrm>
            <a:prstGeom prst="straightConnector1"/>
            <a:noFill/>
            <a:ln w="9525" cap="flat" cmpd="sng">
              <a:solidFill>
                <a:schemeClr val="dk1">
                  <a:alpha val="100000"/>
                </a:schemeClr>
              </a:solidFill>
              <a:prstDash val="solid"/>
              <a:round/>
              <a:tailEnd type="arrow" w="med" len="med"/>
            </a:ln>
          </p:spPr>
        </p:cxnSp>
        <p:cxnSp>
          <p:nvCxnSpPr>
            <p:cNvPr id="3145794" name=""/>
            <p:cNvCxnSpPr>
              <a:cxnSpLocks/>
            </p:cNvCxnSpPr>
            <p:nvPr/>
          </p:nvCxnSpPr>
          <p:spPr>
            <a:xfrm rot="10800000" flipV="1">
              <a:off x="7391400" y="1752600"/>
              <a:ext cx="381000" cy="228600"/>
            </a:xfrm>
            <a:prstGeom prst="straightConnector1"/>
            <a:noFill/>
            <a:ln w="9525" cap="flat" cmpd="sng">
              <a:solidFill>
                <a:schemeClr val="dk1">
                  <a:alpha val="100000"/>
                </a:schemeClr>
              </a:solidFill>
              <a:prstDash val="solid"/>
              <a:round/>
              <a:tailEnd type="arrow" w="med" len="med"/>
            </a:ln>
          </p:spPr>
        </p:cxnSp>
        <p:cxnSp>
          <p:nvCxnSpPr>
            <p:cNvPr id="3145795" name=""/>
            <p:cNvCxnSpPr>
              <a:cxnSpLocks/>
            </p:cNvCxnSpPr>
            <p:nvPr/>
          </p:nvCxnSpPr>
          <p:spPr>
            <a:xfrm rot="0">
              <a:off x="7772400" y="1752600"/>
              <a:ext cx="762000" cy="1588"/>
            </a:xfrm>
            <a:prstGeom prst="straightConnector1"/>
            <a:noFill/>
            <a:ln w="9525" cap="flat" cmpd="sng">
              <a:solidFill>
                <a:schemeClr val="dk1">
                  <a:alpha val="100000"/>
                </a:schemeClr>
              </a:solidFill>
              <a:prstDash val="solid"/>
              <a:round/>
              <a:tailEnd type="arrow" w="med" len="med"/>
            </a:ln>
          </p:spPr>
        </p:cxnSp>
        <p:sp>
          <p:nvSpPr>
            <p:cNvPr id="1049852" name=""/>
            <p:cNvSpPr txBox="1"/>
            <p:nvPr/>
          </p:nvSpPr>
          <p:spPr>
            <a:xfrm rot="0">
              <a:off x="8458200" y="1676400"/>
              <a:ext cx="3762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k</a:t>
              </a:r>
              <a:r>
                <a:rPr altLang="en-US" baseline="-25000" lang="en-IN"/>
                <a:t>x</a:t>
              </a:r>
            </a:p>
          </p:txBody>
        </p:sp>
        <p:sp>
          <p:nvSpPr>
            <p:cNvPr id="1049853" name=""/>
            <p:cNvSpPr txBox="1"/>
            <p:nvPr/>
          </p:nvSpPr>
          <p:spPr>
            <a:xfrm rot="0">
              <a:off x="7737475" y="990600"/>
              <a:ext cx="4159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baseline="-25000" lang="en-IN"/>
                <a:t>y</a:t>
              </a:r>
            </a:p>
          </p:txBody>
        </p:sp>
        <p:sp>
          <p:nvSpPr>
            <p:cNvPr id="1049854" name=""/>
            <p:cNvSpPr txBox="1"/>
            <p:nvPr/>
          </p:nvSpPr>
          <p:spPr>
            <a:xfrm rot="0">
              <a:off x="7391400" y="1916113"/>
              <a:ext cx="41592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B</a:t>
              </a:r>
              <a:r>
                <a:rPr altLang="en-US" baseline="-25000" lang="en-IN"/>
                <a:t>z</a:t>
              </a:r>
            </a:p>
          </p:txBody>
        </p:sp>
      </p:grpSp>
      <p:pic>
        <p:nvPicPr>
          <p:cNvPr id="2097601" name=""/>
          <p:cNvPicPr>
            <a:picLocks/>
          </p:cNvPicPr>
          <p:nvPr/>
        </p:nvPicPr>
        <p:blipFill>
          <a:blip xmlns:r="http://schemas.openxmlformats.org/officeDocument/2006/relationships" r:embed="rId1"/>
          <a:srcRect l="0" t="0" r="0" b="0"/>
          <a:stretch>
            <a:fillRect/>
          </a:stretch>
        </p:blipFill>
        <p:spPr>
          <a:xfrm rot="0">
            <a:off x="533400" y="1901825"/>
            <a:ext cx="1828800" cy="993775"/>
          </a:xfrm>
          <a:prstGeom prst="rect"/>
          <a:solidFill>
            <a:srgbClr val="CCFFFF"/>
          </a:solidFill>
          <a:ln>
            <a:noFill/>
          </a:ln>
        </p:spPr>
      </p:pic>
      <p:pic>
        <p:nvPicPr>
          <p:cNvPr id="2097602" name=""/>
          <p:cNvPicPr>
            <a:picLocks/>
          </p:cNvPicPr>
          <p:nvPr/>
        </p:nvPicPr>
        <p:blipFill>
          <a:blip xmlns:r="http://schemas.openxmlformats.org/officeDocument/2006/relationships" r:embed="rId2"/>
          <a:srcRect l="0" t="0" r="0" b="0"/>
          <a:stretch>
            <a:fillRect/>
          </a:stretch>
        </p:blipFill>
        <p:spPr>
          <a:xfrm rot="0">
            <a:off x="3124200" y="1901825"/>
            <a:ext cx="2438400" cy="841375"/>
          </a:xfrm>
          <a:prstGeom prst="rect"/>
          <a:solidFill>
            <a:srgbClr val="CCFFFF"/>
          </a:solidFill>
          <a:ln>
            <a:noFill/>
          </a:ln>
        </p:spPr>
      </p:pic>
      <p:pic>
        <p:nvPicPr>
          <p:cNvPr id="2097603" name=""/>
          <p:cNvPicPr>
            <a:picLocks/>
          </p:cNvPicPr>
          <p:nvPr/>
        </p:nvPicPr>
        <p:blipFill>
          <a:blip xmlns:r="http://schemas.openxmlformats.org/officeDocument/2006/relationships" r:embed="rId3"/>
          <a:srcRect l="0" t="0" r="0" b="0"/>
          <a:stretch>
            <a:fillRect/>
          </a:stretch>
        </p:blipFill>
        <p:spPr>
          <a:xfrm rot="0">
            <a:off x="6477000" y="1901825"/>
            <a:ext cx="2151062" cy="769937"/>
          </a:xfrm>
          <a:prstGeom prst="rect"/>
          <a:solidFill>
            <a:srgbClr val="CCFFFF"/>
          </a:solidFill>
          <a:ln>
            <a:noFill/>
          </a:ln>
        </p:spPr>
      </p:pic>
      <p:sp>
        <p:nvSpPr>
          <p:cNvPr id="1049855" name=""/>
          <p:cNvSpPr txBox="1"/>
          <p:nvPr/>
        </p:nvSpPr>
        <p:spPr>
          <a:xfrm rot="0">
            <a:off x="2590800" y="2359025"/>
            <a:ext cx="390525" cy="3683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or</a:t>
            </a:r>
          </a:p>
        </p:txBody>
      </p:sp>
      <p:sp>
        <p:nvSpPr>
          <p:cNvPr id="1049856" name=""/>
          <p:cNvSpPr txBox="1"/>
          <p:nvPr/>
        </p:nvSpPr>
        <p:spPr>
          <a:xfrm rot="0">
            <a:off x="5781675" y="2282825"/>
            <a:ext cx="390525" cy="3683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or</a:t>
            </a:r>
          </a:p>
        </p:txBody>
      </p:sp>
      <p:sp>
        <p:nvSpPr>
          <p:cNvPr id="1049857" name=""/>
          <p:cNvSpPr/>
          <p:nvPr/>
        </p:nvSpPr>
        <p:spPr>
          <a:xfrm rot="0">
            <a:off x="2752725" y="4572000"/>
            <a:ext cx="228600" cy="0"/>
          </a:xfrm>
          <a:prstGeom prst="line"/>
          <a:noFill/>
          <a:ln w="9525" cap="flat" cmpd="sng">
            <a:solidFill>
              <a:srgbClr val="3333CC">
                <a:alpha val="100000"/>
              </a:srgbClr>
            </a:solidFill>
            <a:prstDash val="solid"/>
            <a:round/>
            <a:tailEnd type="triangle" w="med" len="med"/>
          </a:ln>
        </p:spPr>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851"/>
                                        </p:tgtEl>
                                        <p:attrNameLst>
                                          <p:attrName>style.visibility</p:attrName>
                                        </p:attrNameLst>
                                      </p:cBhvr>
                                      <p:to>
                                        <p:strVal val="visible"/>
                                      </p:to>
                                    </p:set>
                                    <p:animEffect transition="in" filter="blinds(horizontal)">
                                      <p:cBhvr>
                                        <p:cTn dur="500" id="7"/>
                                        <p:tgtEl>
                                          <p:spTgt spid="1049851"/>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827"/>
                                        </p:tgtEl>
                                        <p:attrNameLst>
                                          <p:attrName>style.visibility</p:attrName>
                                        </p:attrNameLst>
                                      </p:cBhvr>
                                      <p:to>
                                        <p:strVal val="visible"/>
                                      </p:to>
                                    </p:set>
                                    <p:animEffect transition="in" filter="blinds(horizontal)">
                                      <p:cBhvr>
                                        <p:cTn dur="500" id="10"/>
                                        <p:tgtEl>
                                          <p:spTgt spid="1049827"/>
                                        </p:tgtEl>
                                      </p:cBhvr>
                                    </p:animEffect>
                                  </p:childTnLst>
                                </p:cTn>
                              </p:par>
                              <p:par>
                                <p:cTn fill="hold" id="11" nodeType="withEffect" presetClass="entr" presetID="3" presetSubtype="10">
                                  <p:stCondLst>
                                    <p:cond delay="0"/>
                                  </p:stCondLst>
                                  <p:childTnLst>
                                    <p:set>
                                      <p:cBhvr>
                                        <p:cTn dur="1" fill="hold" id="12">
                                          <p:stCondLst>
                                            <p:cond delay="0"/>
                                          </p:stCondLst>
                                        </p:cTn>
                                        <p:tgtEl>
                                          <p:spTgt spid="532"/>
                                        </p:tgtEl>
                                        <p:attrNameLst>
                                          <p:attrName>style.visibility</p:attrName>
                                        </p:attrNameLst>
                                      </p:cBhvr>
                                      <p:to>
                                        <p:strVal val="visible"/>
                                      </p:to>
                                    </p:set>
                                    <p:animEffect transition="in" filter="blinds(horizontal)">
                                      <p:cBhvr>
                                        <p:cTn dur="500" id="13"/>
                                        <p:tgtEl>
                                          <p:spTgt spid="532"/>
                                        </p:tgtEl>
                                      </p:cBhvr>
                                    </p:animEffect>
                                  </p:childTnLst>
                                </p:cTn>
                              </p:par>
                              <p:par>
                                <p:cTn accel="0" autoRev="0" decel="0" fill="hold" id="14" nodeType="withEffect" presetClass="entr" presetID="3" presetSubtype="10">
                                  <p:stCondLst>
                                    <p:cond delay="0"/>
                                  </p:stCondLst>
                                  <p:childTnLst>
                                    <p:set>
                                      <p:cBhvr>
                                        <p:cTn dur="1" fill="hold" id="15">
                                          <p:stCondLst>
                                            <p:cond delay="0"/>
                                          </p:stCondLst>
                                        </p:cTn>
                                        <p:tgtEl>
                                          <p:spTgt spid="1049857"/>
                                        </p:tgtEl>
                                        <p:attrNameLst>
                                          <p:attrName>style.visibility</p:attrName>
                                        </p:attrNameLst>
                                      </p:cBhvr>
                                      <p:to>
                                        <p:strVal val="visible"/>
                                      </p:to>
                                    </p:set>
                                    <p:animEffect transition="in" filter="blinds(horizontal)">
                                      <p:cBhvr>
                                        <p:cTn dur="500" id="16"/>
                                        <p:tgtEl>
                                          <p:spTgt spid="1049857"/>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539"/>
                                        </p:tgtEl>
                                        <p:attrNameLst>
                                          <p:attrName>style.visibility</p:attrName>
                                        </p:attrNameLst>
                                      </p:cBhvr>
                                      <p:to>
                                        <p:strVal val="visible"/>
                                      </p:to>
                                    </p:set>
                                    <p:animEffect transition="in" filter="blinds(horizontal)">
                                      <p:cBhvr>
                                        <p:cTn dur="500" id="21"/>
                                        <p:tgtEl>
                                          <p:spTgt spid="539"/>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3" presetSubtype="10">
                                  <p:stCondLst>
                                    <p:cond delay="0"/>
                                  </p:stCondLst>
                                  <p:childTnLst>
                                    <p:set>
                                      <p:cBhvr>
                                        <p:cTn dur="1" fill="hold" id="25">
                                          <p:stCondLst>
                                            <p:cond delay="0"/>
                                          </p:stCondLst>
                                        </p:cTn>
                                        <p:tgtEl>
                                          <p:spTgt spid="2097601"/>
                                        </p:tgtEl>
                                        <p:attrNameLst>
                                          <p:attrName>style.visibility</p:attrName>
                                        </p:attrNameLst>
                                      </p:cBhvr>
                                      <p:to>
                                        <p:strVal val="visible"/>
                                      </p:to>
                                    </p:set>
                                    <p:animEffect transition="in" filter="blinds(horizontal)">
                                      <p:cBhvr>
                                        <p:cTn dur="500" id="26"/>
                                        <p:tgtEl>
                                          <p:spTgt spid="2097601"/>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3" presetSubtype="10">
                                  <p:stCondLst>
                                    <p:cond delay="0"/>
                                  </p:stCondLst>
                                  <p:childTnLst>
                                    <p:set>
                                      <p:cBhvr>
                                        <p:cTn dur="1" fill="hold" id="30">
                                          <p:stCondLst>
                                            <p:cond delay="0"/>
                                          </p:stCondLst>
                                        </p:cTn>
                                        <p:tgtEl>
                                          <p:spTgt spid="1049855"/>
                                        </p:tgtEl>
                                        <p:attrNameLst>
                                          <p:attrName>style.visibility</p:attrName>
                                        </p:attrNameLst>
                                      </p:cBhvr>
                                      <p:to>
                                        <p:strVal val="visible"/>
                                      </p:to>
                                    </p:set>
                                    <p:animEffect transition="in" filter="blinds(horizontal)">
                                      <p:cBhvr>
                                        <p:cTn dur="500" id="31"/>
                                        <p:tgtEl>
                                          <p:spTgt spid="1049855"/>
                                        </p:tgtEl>
                                      </p:cBhvr>
                                    </p:animEffect>
                                  </p:childTnLst>
                                </p:cTn>
                              </p:par>
                              <p:par>
                                <p:cTn fill="hold" id="32" nodeType="withEffect" presetClass="entr" presetID="3" presetSubtype="10">
                                  <p:stCondLst>
                                    <p:cond delay="0"/>
                                  </p:stCondLst>
                                  <p:childTnLst>
                                    <p:set>
                                      <p:cBhvr>
                                        <p:cTn dur="1" fill="hold" id="33">
                                          <p:stCondLst>
                                            <p:cond delay="0"/>
                                          </p:stCondLst>
                                        </p:cTn>
                                        <p:tgtEl>
                                          <p:spTgt spid="2097602"/>
                                        </p:tgtEl>
                                        <p:attrNameLst>
                                          <p:attrName>style.visibility</p:attrName>
                                        </p:attrNameLst>
                                      </p:cBhvr>
                                      <p:to>
                                        <p:strVal val="visible"/>
                                      </p:to>
                                    </p:set>
                                    <p:animEffect transition="in" filter="blinds(horizontal)">
                                      <p:cBhvr>
                                        <p:cTn dur="500" id="34"/>
                                        <p:tgtEl>
                                          <p:spTgt spid="2097602"/>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3" presetSubtype="10">
                                  <p:stCondLst>
                                    <p:cond delay="0"/>
                                  </p:stCondLst>
                                  <p:childTnLst>
                                    <p:set>
                                      <p:cBhvr>
                                        <p:cTn dur="1" fill="hold" id="38">
                                          <p:stCondLst>
                                            <p:cond delay="0"/>
                                          </p:stCondLst>
                                        </p:cTn>
                                        <p:tgtEl>
                                          <p:spTgt spid="1049856"/>
                                        </p:tgtEl>
                                        <p:attrNameLst>
                                          <p:attrName>style.visibility</p:attrName>
                                        </p:attrNameLst>
                                      </p:cBhvr>
                                      <p:to>
                                        <p:strVal val="visible"/>
                                      </p:to>
                                    </p:set>
                                    <p:animEffect transition="in" filter="blinds(horizontal)">
                                      <p:cBhvr>
                                        <p:cTn dur="500" id="39"/>
                                        <p:tgtEl>
                                          <p:spTgt spid="1049856"/>
                                        </p:tgtEl>
                                      </p:cBhvr>
                                    </p:animEffect>
                                  </p:childTnLst>
                                </p:cTn>
                              </p:par>
                              <p:par>
                                <p:cTn fill="hold" id="40" nodeType="withEffect" presetClass="entr" presetID="3" presetSubtype="10">
                                  <p:stCondLst>
                                    <p:cond delay="0"/>
                                  </p:stCondLst>
                                  <p:childTnLst>
                                    <p:set>
                                      <p:cBhvr>
                                        <p:cTn dur="1" fill="hold" id="41">
                                          <p:stCondLst>
                                            <p:cond delay="0"/>
                                          </p:stCondLst>
                                        </p:cTn>
                                        <p:tgtEl>
                                          <p:spTgt spid="2097603"/>
                                        </p:tgtEl>
                                        <p:attrNameLst>
                                          <p:attrName>style.visibility</p:attrName>
                                        </p:attrNameLst>
                                      </p:cBhvr>
                                      <p:to>
                                        <p:strVal val="visible"/>
                                      </p:to>
                                    </p:set>
                                    <p:animEffect transition="in" filter="blinds(horizontal)">
                                      <p:cBhvr>
                                        <p:cTn dur="500" id="42"/>
                                        <p:tgtEl>
                                          <p:spTgt spid="2097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7" grpId="0" uiExpand="0" build="whole"/>
      <p:bldP spid="1049851" grpId="0" uiExpand="0" build="whole"/>
      <p:bldP spid="1049855" grpId="0" uiExpand="0" build="whole"/>
      <p:bldP spid="1049856" grpId="0" uiExpand="0" build="whole"/>
    </p:bldLst>
  </p:timing>
</p:sld>
</file>

<file path=ppt/slides/slide118.xml><?xml version="1.0" encoding="utf-8"?>
<p:sld xmlns:a="http://schemas.openxmlformats.org/drawingml/2006/main" xmlns:r="http://schemas.openxmlformats.org/officeDocument/2006/relationships" xmlns:p="http://schemas.openxmlformats.org/presentationml/2006/main" showMasterSp="1">
  <p:cSld>
    <p:spTree>
      <p:nvGrpSpPr>
        <p:cNvPr id="542" name=""/>
        <p:cNvGrpSpPr/>
        <p:nvPr/>
      </p:nvGrpSpPr>
      <p:grpSpPr>
        <a:xfrm rot="0">
          <a:off x="0" y="0"/>
          <a:ext cx="0" cy="0"/>
          <a:chOff x="0" y="0"/>
          <a:chExt cx="0" cy="0"/>
        </a:xfrm>
      </p:grpSpPr>
      <p:sp>
        <p:nvSpPr>
          <p:cNvPr id="1049861" name=""/>
          <p:cNvSpPr txBox="1"/>
          <p:nvPr/>
        </p:nvSpPr>
        <p:spPr>
          <a:xfrm rot="0">
            <a:off x="0" y="76200"/>
            <a:ext cx="91440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b="1" sz="2400" i="1" lang="en-US">
                <a:solidFill>
                  <a:srgbClr val="0000FF"/>
                </a:solidFill>
                <a:latin typeface="Times New Roman" pitchFamily="18" charset="0"/>
                <a:ea typeface="Times New Roman" pitchFamily="18" charset="0"/>
              </a:rPr>
              <a:t>Show that E and B of  plane wave are in same phase at any time in space.</a:t>
            </a:r>
          </a:p>
        </p:txBody>
      </p:sp>
      <p:pic>
        <p:nvPicPr>
          <p:cNvPr id="2097604" name=""/>
          <p:cNvPicPr>
            <a:picLocks/>
          </p:cNvPicPr>
          <p:nvPr>
            <p:ph sz="quarter" idx="1"/>
          </p:nvPr>
        </p:nvPicPr>
        <p:blipFill>
          <a:blip xmlns:r="http://schemas.openxmlformats.org/officeDocument/2006/relationships" r:embed="rId1"/>
          <a:srcRect l="0" t="0" r="0" b="0"/>
          <a:stretch>
            <a:fillRect/>
          </a:stretch>
        </p:blipFill>
        <p:spPr>
          <a:xfrm rot="0">
            <a:off x="6477000" y="914400"/>
            <a:ext cx="1600200" cy="623887"/>
          </a:xfrm>
          <a:prstGeom prst="rect"/>
          <a:noFill/>
          <a:ln>
            <a:noFill/>
          </a:ln>
        </p:spPr>
      </p:pic>
      <p:pic>
        <p:nvPicPr>
          <p:cNvPr id="2097605" name=""/>
          <p:cNvPicPr>
            <a:picLocks/>
          </p:cNvPicPr>
          <p:nvPr>
            <p:ph sz="quarter" idx="2"/>
          </p:nvPr>
        </p:nvPicPr>
        <p:blipFill>
          <a:blip xmlns:r="http://schemas.openxmlformats.org/officeDocument/2006/relationships" r:embed="rId2"/>
          <a:srcRect l="0" t="0" r="0" b="0"/>
          <a:stretch>
            <a:fillRect/>
          </a:stretch>
        </p:blipFill>
        <p:spPr>
          <a:xfrm rot="0">
            <a:off x="3581400" y="990600"/>
            <a:ext cx="1600200" cy="727075"/>
          </a:xfrm>
          <a:prstGeom prst="rect"/>
          <a:noFill/>
          <a:ln>
            <a:noFill/>
          </a:ln>
        </p:spPr>
      </p:pic>
      <p:pic>
        <p:nvPicPr>
          <p:cNvPr id="2097606" name=""/>
          <p:cNvPicPr>
            <a:picLocks/>
          </p:cNvPicPr>
          <p:nvPr>
            <p:ph sz="quarter" idx="3"/>
          </p:nvPr>
        </p:nvPicPr>
        <p:blipFill>
          <a:blip xmlns:r="http://schemas.openxmlformats.org/officeDocument/2006/relationships" r:embed="rId3"/>
          <a:srcRect l="0" t="0" r="0" b="0"/>
          <a:stretch>
            <a:fillRect/>
          </a:stretch>
        </p:blipFill>
        <p:spPr>
          <a:xfrm rot="0">
            <a:off x="5413375" y="2393950"/>
            <a:ext cx="1079500" cy="444500"/>
          </a:xfrm>
          <a:prstGeom prst="rect"/>
          <a:solidFill>
            <a:srgbClr val="969696"/>
          </a:solidFill>
          <a:ln w="38100" cap="flat" cmpd="sng">
            <a:solidFill>
              <a:srgbClr val="000000">
                <a:alpha val="100000"/>
              </a:srgbClr>
            </a:solidFill>
            <a:prstDash val="solid"/>
            <a:round/>
          </a:ln>
        </p:spPr>
      </p:pic>
      <p:sp>
        <p:nvSpPr>
          <p:cNvPr id="1049862" name=""/>
          <p:cNvSpPr/>
          <p:nvPr/>
        </p:nvSpPr>
        <p:spPr>
          <a:xfrm rot="0">
            <a:off x="0" y="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863" name=""/>
          <p:cNvSpPr/>
          <p:nvPr/>
        </p:nvSpPr>
        <p:spPr>
          <a:xfrm rot="0">
            <a:off x="0" y="317658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607" name=""/>
          <p:cNvPicPr>
            <a:picLocks/>
          </p:cNvPicPr>
          <p:nvPr/>
        </p:nvPicPr>
        <p:blipFill>
          <a:blip xmlns:r="http://schemas.openxmlformats.org/officeDocument/2006/relationships" r:embed="rId4"/>
          <a:srcRect l="0" t="0" r="0" b="0"/>
          <a:stretch>
            <a:fillRect/>
          </a:stretch>
        </p:blipFill>
        <p:spPr>
          <a:xfrm rot="0">
            <a:off x="4419600" y="3505200"/>
            <a:ext cx="1219200" cy="850900"/>
          </a:xfrm>
          <a:prstGeom prst="rect"/>
          <a:solidFill>
            <a:srgbClr val="969696"/>
          </a:solidFill>
          <a:ln w="38100" cap="flat" cmpd="sng">
            <a:solidFill>
              <a:srgbClr val="000000">
                <a:alpha val="100000"/>
              </a:srgbClr>
            </a:solidFill>
            <a:prstDash val="solid"/>
            <a:round/>
          </a:ln>
        </p:spPr>
      </p:pic>
      <p:sp>
        <p:nvSpPr>
          <p:cNvPr id="1049864" name=""/>
          <p:cNvSpPr txBox="1"/>
          <p:nvPr/>
        </p:nvSpPr>
        <p:spPr>
          <a:xfrm rot="0">
            <a:off x="304800" y="1066800"/>
            <a:ext cx="28194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ahoma" pitchFamily="34" charset="0"/>
              </a:rPr>
              <a:t>From equation 3</a:t>
            </a:r>
          </a:p>
        </p:txBody>
      </p:sp>
      <p:sp>
        <p:nvSpPr>
          <p:cNvPr id="1049865" name=""/>
          <p:cNvSpPr/>
          <p:nvPr/>
        </p:nvSpPr>
        <p:spPr>
          <a:xfrm rot="0">
            <a:off x="0" y="333851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608" name=""/>
          <p:cNvPicPr>
            <a:picLocks/>
          </p:cNvPicPr>
          <p:nvPr/>
        </p:nvPicPr>
        <p:blipFill>
          <a:blip xmlns:r="http://schemas.openxmlformats.org/officeDocument/2006/relationships" r:embed="rId5"/>
          <a:srcRect l="0" t="0" r="0" b="0"/>
          <a:stretch>
            <a:fillRect/>
          </a:stretch>
        </p:blipFill>
        <p:spPr>
          <a:xfrm rot="0">
            <a:off x="5486400" y="1143000"/>
            <a:ext cx="533400" cy="404812"/>
          </a:xfrm>
          <a:prstGeom prst="rect"/>
          <a:noFill/>
          <a:ln>
            <a:noFill/>
          </a:ln>
        </p:spPr>
      </p:pic>
      <p:sp>
        <p:nvSpPr>
          <p:cNvPr id="1049866" name=""/>
          <p:cNvSpPr txBox="1"/>
          <p:nvPr/>
        </p:nvSpPr>
        <p:spPr>
          <a:xfrm rot="0">
            <a:off x="330200" y="1917700"/>
            <a:ext cx="1143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ahoma" pitchFamily="34" charset="0"/>
              </a:rPr>
              <a:t>Since</a:t>
            </a:r>
          </a:p>
        </p:txBody>
      </p:sp>
      <p:pic>
        <p:nvPicPr>
          <p:cNvPr id="2097609" name=""/>
          <p:cNvPicPr>
            <a:picLocks/>
          </p:cNvPicPr>
          <p:nvPr/>
        </p:nvPicPr>
        <p:blipFill>
          <a:blip xmlns:r="http://schemas.openxmlformats.org/officeDocument/2006/relationships" r:embed="rId5"/>
          <a:srcRect l="0" t="0" r="0" b="0"/>
          <a:stretch>
            <a:fillRect/>
          </a:stretch>
        </p:blipFill>
        <p:spPr>
          <a:xfrm rot="0">
            <a:off x="2514600" y="2438400"/>
            <a:ext cx="533400" cy="404812"/>
          </a:xfrm>
          <a:prstGeom prst="rect"/>
          <a:noFill/>
          <a:ln>
            <a:noFill/>
          </a:ln>
        </p:spPr>
      </p:pic>
      <p:pic>
        <p:nvPicPr>
          <p:cNvPr id="2097610" name=""/>
          <p:cNvPicPr>
            <a:picLocks/>
          </p:cNvPicPr>
          <p:nvPr/>
        </p:nvPicPr>
        <p:blipFill>
          <a:blip xmlns:r="http://schemas.openxmlformats.org/officeDocument/2006/relationships" r:embed="rId5"/>
          <a:srcRect l="0" t="0" r="0" b="0"/>
          <a:stretch>
            <a:fillRect/>
          </a:stretch>
        </p:blipFill>
        <p:spPr>
          <a:xfrm rot="0">
            <a:off x="4876800" y="2425700"/>
            <a:ext cx="533400" cy="404812"/>
          </a:xfrm>
          <a:prstGeom prst="rect"/>
          <a:noFill/>
          <a:ln>
            <a:noFill/>
          </a:ln>
        </p:spPr>
      </p:pic>
      <p:pic>
        <p:nvPicPr>
          <p:cNvPr id="2097611" name=""/>
          <p:cNvPicPr>
            <a:picLocks/>
          </p:cNvPicPr>
          <p:nvPr/>
        </p:nvPicPr>
        <p:blipFill>
          <a:blip xmlns:r="http://schemas.openxmlformats.org/officeDocument/2006/relationships" r:embed="rId6"/>
          <a:srcRect l="0" t="0" r="0" b="0"/>
          <a:stretch>
            <a:fillRect/>
          </a:stretch>
        </p:blipFill>
        <p:spPr>
          <a:xfrm rot="0">
            <a:off x="1352550" y="1905000"/>
            <a:ext cx="1238250" cy="1541462"/>
          </a:xfrm>
          <a:prstGeom prst="rect"/>
          <a:noFill/>
          <a:ln>
            <a:noFill/>
          </a:ln>
        </p:spPr>
      </p:pic>
      <p:pic>
        <p:nvPicPr>
          <p:cNvPr id="2097612" name=""/>
          <p:cNvPicPr>
            <a:picLocks/>
          </p:cNvPicPr>
          <p:nvPr/>
        </p:nvPicPr>
        <p:blipFill>
          <a:blip xmlns:r="http://schemas.openxmlformats.org/officeDocument/2006/relationships" r:embed="rId7"/>
          <a:srcRect l="0" t="0" r="0" b="0"/>
          <a:stretch>
            <a:fillRect/>
          </a:stretch>
        </p:blipFill>
        <p:spPr>
          <a:xfrm rot="0">
            <a:off x="3351212" y="2033587"/>
            <a:ext cx="1449387" cy="1201737"/>
          </a:xfrm>
          <a:prstGeom prst="rect"/>
          <a:noFill/>
          <a:ln>
            <a:noFill/>
          </a:ln>
        </p:spPr>
      </p:pic>
      <p:sp>
        <p:nvSpPr>
          <p:cNvPr id="1049867" name=""/>
          <p:cNvSpPr txBox="1"/>
          <p:nvPr/>
        </p:nvSpPr>
        <p:spPr>
          <a:xfrm rot="0">
            <a:off x="304800" y="3657600"/>
            <a:ext cx="76200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ahoma" pitchFamily="34" charset="0"/>
              </a:rPr>
              <a:t>But</a:t>
            </a:r>
          </a:p>
        </p:txBody>
      </p:sp>
      <p:pic>
        <p:nvPicPr>
          <p:cNvPr id="2097613" name=""/>
          <p:cNvPicPr>
            <a:picLocks/>
          </p:cNvPicPr>
          <p:nvPr>
            <p:ph sz="quarter" idx="4"/>
          </p:nvPr>
        </p:nvPicPr>
        <p:blipFill>
          <a:blip xmlns:r="http://schemas.openxmlformats.org/officeDocument/2006/relationships" r:embed="rId8"/>
          <a:srcRect l="0" t="0" r="0" b="0"/>
          <a:stretch>
            <a:fillRect/>
          </a:stretch>
        </p:blipFill>
        <p:spPr>
          <a:xfrm rot="0">
            <a:off x="1508125" y="3333750"/>
            <a:ext cx="2622550" cy="1238250"/>
          </a:xfrm>
          <a:prstGeom prst="rect"/>
          <a:noFill/>
          <a:ln>
            <a:noFill/>
          </a:ln>
        </p:spPr>
      </p:pic>
      <p:sp>
        <p:nvSpPr>
          <p:cNvPr id="1049868" name=""/>
          <p:cNvSpPr txBox="1"/>
          <p:nvPr/>
        </p:nvSpPr>
        <p:spPr>
          <a:xfrm rot="0">
            <a:off x="4876800" y="4495800"/>
            <a:ext cx="4114800" cy="400050"/>
          </a:xfrm>
          <a:prstGeom prst="rect"/>
          <a:solidFill>
            <a:srgbClr val="969696"/>
          </a:solidFill>
          <a:ln w="28575" cap="flat" cmpd="sng">
            <a:solidFill>
              <a:schemeClr val="dk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lang="en-US">
                <a:latin typeface="Tahoma" pitchFamily="34" charset="0"/>
              </a:rPr>
              <a:t>Both E</a:t>
            </a:r>
            <a:r>
              <a:rPr altLang="en-US" baseline="-25000" sz="2000" lang="en-US">
                <a:latin typeface="Tahoma" pitchFamily="34" charset="0"/>
              </a:rPr>
              <a:t>y</a:t>
            </a:r>
            <a:r>
              <a:rPr altLang="en-US" sz="2000" lang="en-US">
                <a:latin typeface="Tahoma" pitchFamily="34" charset="0"/>
              </a:rPr>
              <a:t> and B</a:t>
            </a:r>
            <a:r>
              <a:rPr altLang="en-US" baseline="-25000" sz="2000" lang="en-US">
                <a:latin typeface="Tahoma" pitchFamily="34" charset="0"/>
              </a:rPr>
              <a:t>z</a:t>
            </a:r>
            <a:r>
              <a:rPr altLang="en-US" sz="2000" lang="en-US">
                <a:latin typeface="Tahoma" pitchFamily="34" charset="0"/>
              </a:rPr>
              <a:t> are in same phase.</a:t>
            </a:r>
          </a:p>
        </p:txBody>
      </p:sp>
      <p:sp>
        <p:nvSpPr>
          <p:cNvPr id="1049869" name=""/>
          <p:cNvSpPr/>
          <p:nvPr/>
        </p:nvSpPr>
        <p:spPr>
          <a:xfrm rot="0">
            <a:off x="0" y="4605337"/>
            <a:ext cx="4495800" cy="2252662"/>
          </a:xfrm>
          <a:prstGeom prst="rect"/>
          <a:noFill/>
          <a:ln w="38100" cap="flat" cmpd="sng">
            <a:solidFill>
              <a:srgbClr val="FF0000">
                <a:alpha val="100000"/>
              </a:srgb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lnSpc>
                <a:spcPct val="130000"/>
              </a:lnSpc>
            </a:pPr>
            <a:r>
              <a:rPr altLang="en-US" lang="en-US">
                <a:latin typeface="Tahoma" pitchFamily="34" charset="0"/>
                <a:ea typeface="Times New Roman" pitchFamily="18" charset="0"/>
              </a:rPr>
              <a:t>Since </a:t>
            </a:r>
            <a:r>
              <a:rPr altLang="en-US" b="1" i="1" lang="en-US">
                <a:latin typeface="Tahoma" pitchFamily="34" charset="0"/>
                <a:ea typeface="Times New Roman" pitchFamily="18" charset="0"/>
                <a:sym typeface="Symbol" pitchFamily="18" charset="2"/>
              </a:rPr>
              <a:t>/k</a:t>
            </a:r>
            <a:r>
              <a:rPr altLang="en-US" lang="en-US">
                <a:latin typeface="Tahoma" pitchFamily="34" charset="0"/>
                <a:ea typeface="Times New Roman" pitchFamily="18" charset="0"/>
                <a:sym typeface="Symbol" pitchFamily="18" charset="2"/>
              </a:rPr>
              <a:t> </a:t>
            </a:r>
            <a:r>
              <a:rPr altLang="en-US" lang="en-US">
                <a:latin typeface="Tahoma" pitchFamily="34" charset="0"/>
                <a:ea typeface="Times New Roman" pitchFamily="18" charset="0"/>
              </a:rPr>
              <a:t>is a real and positive, the electric and magnetic vectors are in phase; thus if at any instant, E is zero then B is also zero, similarly when E attains its maximum value, B also attains its maximum value, etc.</a:t>
            </a:r>
            <a:r>
              <a:rPr altLang="en-US" lang="en-US">
                <a:latin typeface="Tahoma" pitchFamily="34" charset="0"/>
              </a:rPr>
              <a:t> </a:t>
            </a:r>
          </a:p>
        </p:txBody>
      </p:sp>
      <p:sp>
        <p:nvSpPr>
          <p:cNvPr id="1049870" name=""/>
          <p:cNvSpPr txBox="1"/>
          <p:nvPr/>
        </p:nvSpPr>
        <p:spPr>
          <a:xfrm rot="0">
            <a:off x="6553200" y="6245225"/>
            <a:ext cx="2133600" cy="4762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latinLnBrk="1" lvl="0"/>
            <a:fld id="{566ABCEB-ACFC-4714-9973-3DA970169C29}" type="slidenum">
              <a:rPr altLang="en-US" sz="1400" lang="en-US"/>
              <a:pPr algn="r" eaLnBrk="1" hangingPunct="1" latinLnBrk="1" lvl="0"/>
              <a:t>118</a:t>
            </a:fld>
            <a:endParaRPr altLang="en-US" sz="1400" lang="en-US"/>
          </a:p>
        </p:txBody>
      </p:sp>
      <p:pic>
        <p:nvPicPr>
          <p:cNvPr id="2097614" name=""/>
          <p:cNvPicPr>
            <a:picLocks/>
          </p:cNvPicPr>
          <p:nvPr/>
        </p:nvPicPr>
        <p:blipFill>
          <a:blip xmlns:r="http://schemas.openxmlformats.org/officeDocument/2006/relationships" r:embed="rId9"/>
          <a:srcRect l="0" t="0" r="0" b="0"/>
          <a:stretch>
            <a:fillRect/>
          </a:stretch>
        </p:blipFill>
        <p:spPr>
          <a:xfrm rot="0">
            <a:off x="6553200" y="1447800"/>
            <a:ext cx="2590800" cy="1943100"/>
          </a:xfrm>
          <a:prstGeom prst="rect"/>
          <a:noFill/>
          <a:ln>
            <a:noFill/>
          </a:ln>
        </p:spPr>
      </p:pic>
      <p:pic>
        <p:nvPicPr>
          <p:cNvPr id="2097615" name=""/>
          <p:cNvPicPr>
            <a:picLocks/>
          </p:cNvPicPr>
          <p:nvPr/>
        </p:nvPicPr>
        <p:blipFill>
          <a:blip xmlns:r="http://schemas.openxmlformats.org/officeDocument/2006/relationships" r:embed="rId10"/>
          <a:srcRect l="0" t="0" r="0" b="0"/>
          <a:stretch>
            <a:fillRect/>
          </a:stretch>
        </p:blipFill>
        <p:spPr>
          <a:xfrm rot="0">
            <a:off x="6172200" y="3505200"/>
            <a:ext cx="2640012" cy="895350"/>
          </a:xfrm>
          <a:prstGeom prst="rect"/>
          <a:solidFill>
            <a:srgbClr val="C0C0C0"/>
          </a:solidFill>
          <a:ln w="38100" cap="flat" cmpd="sng">
            <a:solidFill>
              <a:schemeClr val="dk1">
                <a:alpha val="100000"/>
              </a:schemeClr>
            </a:solidFill>
            <a:prstDash val="solid"/>
            <a:round/>
          </a:ln>
        </p:spPr>
      </p:pic>
      <p:pic>
        <p:nvPicPr>
          <p:cNvPr id="2097616" name=""/>
          <p:cNvPicPr>
            <a:picLocks/>
          </p:cNvPicPr>
          <p:nvPr/>
        </p:nvPicPr>
        <p:blipFill>
          <a:blip xmlns:r="http://schemas.openxmlformats.org/officeDocument/2006/relationships" r:embed="rId11"/>
          <a:srcRect l="0" t="0" r="0" b="0"/>
          <a:stretch>
            <a:fillRect/>
          </a:stretch>
        </p:blipFill>
        <p:spPr>
          <a:xfrm rot="0">
            <a:off x="4495800" y="4953000"/>
            <a:ext cx="4622800" cy="1752600"/>
          </a:xfrm>
          <a:prstGeom prst="rect"/>
          <a:solidFill>
            <a:srgbClr val="969696"/>
          </a:solidFill>
          <a:ln w="38100" cap="flat" cmpd="sng">
            <a:solidFill>
              <a:srgbClr val="0000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60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9864"/>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097604"/>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097605"/>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 presetSubtype="0">
                                  <p:stCondLst>
                                    <p:cond delay="0"/>
                                  </p:stCondLst>
                                  <p:childTnLst>
                                    <p:set>
                                      <p:cBhvr>
                                        <p:cTn dur="1" fill="hold" id="16">
                                          <p:stCondLst>
                                            <p:cond delay="0"/>
                                          </p:stCondLst>
                                        </p:cTn>
                                        <p:tgtEl>
                                          <p:spTgt spid="1049866"/>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2097611"/>
                                        </p:tgtEl>
                                        <p:attrNameLst>
                                          <p:attrName>style.visibility</p:attrName>
                                        </p:attrNameLst>
                                      </p:cBhvr>
                                      <p:to>
                                        <p:strVal val="visibl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 presetSubtype="0">
                                  <p:stCondLst>
                                    <p:cond delay="0"/>
                                  </p:stCondLst>
                                  <p:childTnLst>
                                    <p:set>
                                      <p:cBhvr>
                                        <p:cTn dur="1" fill="hold" id="24">
                                          <p:stCondLst>
                                            <p:cond delay="0"/>
                                          </p:stCondLst>
                                        </p:cTn>
                                        <p:tgtEl>
                                          <p:spTgt spid="2097609"/>
                                        </p:tgtEl>
                                        <p:attrNameLst>
                                          <p:attrName>style.visibility</p:attrName>
                                        </p:attrNameLst>
                                      </p:cBhvr>
                                      <p:to>
                                        <p:strVal val="visible"/>
                                      </p:to>
                                    </p:set>
                                  </p:childTnLst>
                                </p:cTn>
                              </p:par>
                              <p:par>
                                <p:cTn fill="hold" id="25" nodeType="withEffect" presetClass="entr" presetID="1" presetSubtype="0">
                                  <p:stCondLst>
                                    <p:cond delay="0"/>
                                  </p:stCondLst>
                                  <p:childTnLst>
                                    <p:set>
                                      <p:cBhvr>
                                        <p:cTn dur="1" fill="hold" id="26">
                                          <p:stCondLst>
                                            <p:cond delay="0"/>
                                          </p:stCondLst>
                                        </p:cTn>
                                        <p:tgtEl>
                                          <p:spTgt spid="2097612"/>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accel="0" autoRev="0" decel="0" fill="hold" id="29" nodeType="clickEffect" presetClass="entr" presetID="1" presetSubtype="0" repeatCount="1000">
                                  <p:stCondLst>
                                    <p:cond delay="0"/>
                                  </p:stCondLst>
                                  <p:childTnLst>
                                    <p:set>
                                      <p:cBhvr>
                                        <p:cTn dur="1" fill="hold" id="30">
                                          <p:stCondLst>
                                            <p:cond delay="0"/>
                                          </p:stCondLst>
                                        </p:cTn>
                                        <p:tgtEl>
                                          <p:spTgt spid="2097614"/>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1" presetSubtype="0">
                                  <p:stCondLst>
                                    <p:cond delay="0"/>
                                  </p:stCondLst>
                                  <p:childTnLst>
                                    <p:set>
                                      <p:cBhvr>
                                        <p:cTn dur="1" fill="hold" id="34">
                                          <p:stCondLst>
                                            <p:cond delay="0"/>
                                          </p:stCondLst>
                                        </p:cTn>
                                        <p:tgtEl>
                                          <p:spTgt spid="2097606"/>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2097610"/>
                                        </p:tgtEl>
                                        <p:attrNameLst>
                                          <p:attrName>style.visibility</p:attrName>
                                        </p:attrNameLst>
                                      </p:cBhvr>
                                      <p:to>
                                        <p:strVal val="visible"/>
                                      </p:to>
                                    </p:se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 presetSubtype="0">
                                  <p:stCondLst>
                                    <p:cond delay="0"/>
                                  </p:stCondLst>
                                  <p:childTnLst>
                                    <p:set>
                                      <p:cBhvr>
                                        <p:cTn dur="1" fill="hold" id="40">
                                          <p:stCondLst>
                                            <p:cond delay="0"/>
                                          </p:stCondLst>
                                        </p:cTn>
                                        <p:tgtEl>
                                          <p:spTgt spid="1049867"/>
                                        </p:tgtEl>
                                        <p:attrNameLst>
                                          <p:attrName>style.visibility</p:attrName>
                                        </p:attrNameLst>
                                      </p:cBhvr>
                                      <p:to>
                                        <p:strVal val="visible"/>
                                      </p:to>
                                    </p:set>
                                  </p:childTnLst>
                                </p:cTn>
                              </p:par>
                              <p:par>
                                <p:cTn fill="hold" id="41" nodeType="withEffect" presetClass="entr" presetID="1" presetSubtype="0">
                                  <p:stCondLst>
                                    <p:cond delay="0"/>
                                  </p:stCondLst>
                                  <p:childTnLst>
                                    <p:set>
                                      <p:cBhvr>
                                        <p:cTn dur="1" fill="hold" id="42">
                                          <p:stCondLst>
                                            <p:cond delay="0"/>
                                          </p:stCondLst>
                                        </p:cTn>
                                        <p:tgtEl>
                                          <p:spTgt spid="2097613"/>
                                        </p:tgtEl>
                                        <p:attrNameLst>
                                          <p:attrName>style.visibility</p:attrName>
                                        </p:attrNameLst>
                                      </p:cBhvr>
                                      <p:to>
                                        <p:strVal val="visible"/>
                                      </p:to>
                                    </p:se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 presetSubtype="0">
                                  <p:stCondLst>
                                    <p:cond delay="0"/>
                                  </p:stCondLst>
                                  <p:childTnLst>
                                    <p:set>
                                      <p:cBhvr>
                                        <p:cTn dur="1" fill="hold" id="46">
                                          <p:stCondLst>
                                            <p:cond delay="0"/>
                                          </p:stCondLst>
                                        </p:cTn>
                                        <p:tgtEl>
                                          <p:spTgt spid="2097607"/>
                                        </p:tgtEl>
                                        <p:attrNameLst>
                                          <p:attrName>style.visibility</p:attrName>
                                        </p:attrNameLst>
                                      </p:cBhvr>
                                      <p:to>
                                        <p:strVal val="visible"/>
                                      </p:to>
                                    </p:se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3" presetSubtype="10">
                                  <p:stCondLst>
                                    <p:cond delay="0"/>
                                  </p:stCondLst>
                                  <p:childTnLst>
                                    <p:set>
                                      <p:cBhvr>
                                        <p:cTn dur="1" fill="hold" id="50">
                                          <p:stCondLst>
                                            <p:cond delay="0"/>
                                          </p:stCondLst>
                                        </p:cTn>
                                        <p:tgtEl>
                                          <p:spTgt spid="2097615"/>
                                        </p:tgtEl>
                                        <p:attrNameLst>
                                          <p:attrName>style.visibility</p:attrName>
                                        </p:attrNameLst>
                                      </p:cBhvr>
                                      <p:to>
                                        <p:strVal val="visible"/>
                                      </p:to>
                                    </p:set>
                                    <p:animEffect transition="in" filter="blinds(horizontal)">
                                      <p:cBhvr>
                                        <p:cTn dur="500" id="51"/>
                                        <p:tgtEl>
                                          <p:spTgt spid="2097615"/>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 presetSubtype="0">
                                  <p:stCondLst>
                                    <p:cond delay="0"/>
                                  </p:stCondLst>
                                  <p:childTnLst>
                                    <p:set>
                                      <p:cBhvr>
                                        <p:cTn dur="1" fill="hold" id="55">
                                          <p:stCondLst>
                                            <p:cond delay="0"/>
                                          </p:stCondLst>
                                        </p:cTn>
                                        <p:tgtEl>
                                          <p:spTgt spid="1049869"/>
                                        </p:tgtEl>
                                        <p:attrNameLst>
                                          <p:attrName>style.visibility</p:attrName>
                                        </p:attrNameLst>
                                      </p:cBhvr>
                                      <p:to>
                                        <p:strVal val="visible"/>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 presetSubtype="0">
                                  <p:stCondLst>
                                    <p:cond delay="0"/>
                                  </p:stCondLst>
                                  <p:childTnLst>
                                    <p:set>
                                      <p:cBhvr>
                                        <p:cTn dur="1" fill="hold" id="59">
                                          <p:stCondLst>
                                            <p:cond delay="0"/>
                                          </p:stCondLst>
                                        </p:cTn>
                                        <p:tgtEl>
                                          <p:spTgt spid="1049868"/>
                                        </p:tgtEl>
                                        <p:attrNameLst>
                                          <p:attrName>style.visibility</p:attrName>
                                        </p:attrNameLst>
                                      </p:cBhvr>
                                      <p:to>
                                        <p:strVal val="visible"/>
                                      </p:to>
                                    </p:se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3" presetSubtype="10">
                                  <p:stCondLst>
                                    <p:cond delay="0"/>
                                  </p:stCondLst>
                                  <p:childTnLst>
                                    <p:set>
                                      <p:cBhvr>
                                        <p:cTn dur="1" fill="hold" id="63">
                                          <p:stCondLst>
                                            <p:cond delay="0"/>
                                          </p:stCondLst>
                                        </p:cTn>
                                        <p:tgtEl>
                                          <p:spTgt spid="2097616"/>
                                        </p:tgtEl>
                                        <p:attrNameLst>
                                          <p:attrName>style.visibility</p:attrName>
                                        </p:attrNameLst>
                                      </p:cBhvr>
                                      <p:to>
                                        <p:strVal val="visible"/>
                                      </p:to>
                                    </p:set>
                                    <p:animEffect transition="in" filter="blinds(horizontal)">
                                      <p:cBhvr>
                                        <p:cTn dur="500" id="64"/>
                                        <p:tgtEl>
                                          <p:spTgt spid="2097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4" grpId="0" uiExpand="0" build="whole"/>
      <p:bldP spid="1049866" grpId="0" uiExpand="0" build="whole"/>
      <p:bldP spid="1049867" grpId="0" uiExpand="0" build="whole"/>
      <p:bldP spid="1049868" grpId="0" uiExpand="0" build="whole" animBg="1"/>
      <p:bldP spid="1049869" grpId="0" uiExpand="0" build="whole"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1">
  <p:cSld>
    <p:spTree>
      <p:nvGrpSpPr>
        <p:cNvPr id="545" name=""/>
        <p:cNvGrpSpPr/>
        <p:nvPr/>
      </p:nvGrpSpPr>
      <p:grpSpPr>
        <a:xfrm rot="0">
          <a:off x="0" y="0"/>
          <a:ext cx="0" cy="0"/>
          <a:chOff x="0" y="0"/>
          <a:chExt cx="0" cy="0"/>
        </a:xfrm>
      </p:grpSpPr>
      <p:sp>
        <p:nvSpPr>
          <p:cNvPr id="1049874" name=""/>
          <p:cNvSpPr txBox="1"/>
          <p:nvPr/>
        </p:nvSpPr>
        <p:spPr>
          <a:xfrm rot="0">
            <a:off x="228600" y="228600"/>
            <a:ext cx="86868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lang="en-US">
                <a:solidFill>
                  <a:srgbClr val="0000FF"/>
                </a:solidFill>
                <a:latin typeface="Tahoma" pitchFamily="34" charset="0"/>
              </a:rPr>
              <a:t>Summary</a:t>
            </a:r>
            <a:r>
              <a:rPr altLang="en-US" sz="2400" lang="en-US">
                <a:solidFill>
                  <a:srgbClr val="0000FF"/>
                </a:solidFill>
                <a:latin typeface="Tahoma" pitchFamily="34" charset="0"/>
              </a:rPr>
              <a:t> of Important Properties of Electromagnetic Waves</a:t>
            </a:r>
          </a:p>
        </p:txBody>
      </p:sp>
      <p:sp>
        <p:nvSpPr>
          <p:cNvPr id="1049875" name=""/>
          <p:cNvSpPr txBox="1"/>
          <p:nvPr/>
        </p:nvSpPr>
        <p:spPr>
          <a:xfrm rot="0">
            <a:off x="914400" y="838200"/>
            <a:ext cx="80772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ahoma" pitchFamily="34" charset="0"/>
              </a:rPr>
              <a:t>The </a:t>
            </a:r>
            <a:r>
              <a:rPr altLang="en-US" sz="2000" lang="en-US">
                <a:solidFill>
                  <a:srgbClr val="FF0000"/>
                </a:solidFill>
                <a:latin typeface="Tahoma" pitchFamily="34" charset="0"/>
              </a:rPr>
              <a:t>solutions</a:t>
            </a:r>
            <a:r>
              <a:rPr altLang="en-US" sz="2000" lang="en-US">
                <a:latin typeface="Tahoma" pitchFamily="34" charset="0"/>
              </a:rPr>
              <a:t> (plane wave) of Maxwell’s equations are wave-like with both E and B satisfying a wave equation. </a:t>
            </a:r>
          </a:p>
        </p:txBody>
      </p:sp>
      <p:sp>
        <p:nvSpPr>
          <p:cNvPr id="1049876" name=""/>
          <p:cNvSpPr txBox="1"/>
          <p:nvPr/>
        </p:nvSpPr>
        <p:spPr>
          <a:xfrm rot="0">
            <a:off x="838200" y="2667000"/>
            <a:ext cx="80772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20000"/>
              </a:spcBef>
            </a:pPr>
            <a:r>
              <a:rPr altLang="en-US" sz="2000" lang="en-US">
                <a:latin typeface="Tahoma" pitchFamily="34" charset="0"/>
              </a:rPr>
              <a:t>Electromagnetic waves travel through empty space with the </a:t>
            </a:r>
            <a:r>
              <a:rPr altLang="en-US" sz="2000" lang="en-US">
                <a:solidFill>
                  <a:srgbClr val="FF0000"/>
                </a:solidFill>
                <a:latin typeface="Tahoma" pitchFamily="34" charset="0"/>
              </a:rPr>
              <a:t>speed of light </a:t>
            </a:r>
            <a:r>
              <a:rPr altLang="en-US" sz="2000" lang="en-US">
                <a:latin typeface="Tahoma" pitchFamily="34" charset="0"/>
              </a:rPr>
              <a:t>c = 1/(</a:t>
            </a:r>
            <a:r>
              <a:rPr altLang="en-US" sz="2000" lang="en-US">
                <a:latin typeface="Tahoma" pitchFamily="34" charset="0"/>
                <a:sym typeface="Symbol" pitchFamily="18" charset="2"/>
              </a:rPr>
              <a:t></a:t>
            </a:r>
            <a:r>
              <a:rPr altLang="en-US" baseline="-25000" sz="2000" lang="en-US">
                <a:latin typeface="Tahoma" pitchFamily="34" charset="0"/>
                <a:sym typeface="Symbol" pitchFamily="18" charset="2"/>
              </a:rPr>
              <a:t>0</a:t>
            </a:r>
            <a:r>
              <a:rPr altLang="en-US" sz="2000" lang="en-US">
                <a:latin typeface="Tahoma" pitchFamily="34" charset="0"/>
                <a:sym typeface="Symbol" pitchFamily="18" charset="2"/>
              </a:rPr>
              <a:t></a:t>
            </a:r>
            <a:r>
              <a:rPr altLang="en-US" baseline="-25000" sz="2000" lang="en-US">
                <a:latin typeface="Tahoma" pitchFamily="34" charset="0"/>
                <a:sym typeface="Symbol" pitchFamily="18" charset="2"/>
              </a:rPr>
              <a:t>0</a:t>
            </a:r>
            <a:r>
              <a:rPr altLang="en-US" sz="2000" lang="en-US">
                <a:latin typeface="Tahoma" pitchFamily="34" charset="0"/>
                <a:sym typeface="Symbol" pitchFamily="18" charset="2"/>
              </a:rPr>
              <a:t>)</a:t>
            </a:r>
            <a:r>
              <a:rPr altLang="en-US" baseline="30000" sz="2000" lang="en-US">
                <a:latin typeface="Tahoma" pitchFamily="34" charset="0"/>
                <a:sym typeface="Symbol" pitchFamily="18" charset="2"/>
              </a:rPr>
              <a:t>½</a:t>
            </a:r>
            <a:r>
              <a:rPr altLang="en-US" sz="2000" lang="en-US">
                <a:latin typeface="Tahoma" pitchFamily="34" charset="0"/>
                <a:sym typeface="Symbol" pitchFamily="18" charset="2"/>
              </a:rPr>
              <a:t>.</a:t>
            </a:r>
          </a:p>
        </p:txBody>
      </p:sp>
      <p:pic>
        <p:nvPicPr>
          <p:cNvPr id="2097617" name=""/>
          <p:cNvPicPr>
            <a:picLocks/>
          </p:cNvPicPr>
          <p:nvPr>
            <p:ph sz="half" idx="2"/>
          </p:nvPr>
        </p:nvPicPr>
        <p:blipFill>
          <a:blip xmlns:r="http://schemas.openxmlformats.org/officeDocument/2006/relationships" r:embed="rId1"/>
          <a:srcRect l="0" t="0" r="0" b="0"/>
          <a:stretch>
            <a:fillRect/>
          </a:stretch>
        </p:blipFill>
        <p:spPr>
          <a:xfrm rot="0">
            <a:off x="3352800" y="1752600"/>
            <a:ext cx="2438400" cy="841375"/>
          </a:xfrm>
          <a:prstGeom prst="rect"/>
          <a:noFill/>
          <a:ln>
            <a:noFill/>
          </a:ln>
        </p:spPr>
      </p:pic>
      <p:cxnSp>
        <p:nvCxnSpPr>
          <p:cNvPr id="3145796" name=""/>
          <p:cNvCxnSpPr>
            <a:cxnSpLocks/>
          </p:cNvCxnSpPr>
          <p:nvPr/>
        </p:nvCxnSpPr>
        <p:spPr>
          <a:xfrm rot="0">
            <a:off x="304800" y="1066800"/>
            <a:ext cx="457200" cy="1587"/>
          </a:xfrm>
          <a:prstGeom prst="straightConnector1"/>
          <a:noFill/>
          <a:ln w="38100" cap="flat" cmpd="sng">
            <a:solidFill>
              <a:srgbClr val="FF0000">
                <a:alpha val="100000"/>
              </a:srgbClr>
            </a:solidFill>
            <a:prstDash val="solid"/>
            <a:round/>
            <a:tailEnd type="arrow" w="med" len="med"/>
          </a:ln>
        </p:spPr>
      </p:cxnSp>
      <p:cxnSp>
        <p:nvCxnSpPr>
          <p:cNvPr id="3145797" name=""/>
          <p:cNvCxnSpPr>
            <a:cxnSpLocks/>
          </p:cNvCxnSpPr>
          <p:nvPr/>
        </p:nvCxnSpPr>
        <p:spPr>
          <a:xfrm rot="0">
            <a:off x="381000" y="2894012"/>
            <a:ext cx="457200" cy="1587"/>
          </a:xfrm>
          <a:prstGeom prst="straightConnector1"/>
          <a:noFill/>
          <a:ln w="38100" cap="flat" cmpd="sng">
            <a:solidFill>
              <a:srgbClr val="FF0000">
                <a:alpha val="100000"/>
              </a:srgbClr>
            </a:solidFill>
            <a:prstDash val="solid"/>
            <a:round/>
            <a:tailEnd type="arrow" w="med" len="med"/>
          </a:ln>
        </p:spPr>
      </p:cxnSp>
      <p:sp>
        <p:nvSpPr>
          <p:cNvPr id="1049877" name=""/>
          <p:cNvSpPr/>
          <p:nvPr/>
        </p:nvSpPr>
        <p:spPr>
          <a:xfrm rot="0">
            <a:off x="838200" y="3581400"/>
            <a:ext cx="80772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Tahoma" pitchFamily="34" charset="0"/>
              </a:rPr>
              <a:t>The plane wave as represented by above is said to be </a:t>
            </a:r>
            <a:r>
              <a:rPr altLang="en-US" sz="2000" lang="en-US">
                <a:solidFill>
                  <a:srgbClr val="FF0000"/>
                </a:solidFill>
                <a:latin typeface="Tahoma" pitchFamily="34" charset="0"/>
              </a:rPr>
              <a:t>linearly polarized </a:t>
            </a:r>
            <a:r>
              <a:rPr altLang="en-US" sz="2000" lang="en-US">
                <a:latin typeface="Tahoma" pitchFamily="34" charset="0"/>
              </a:rPr>
              <a:t>because the electric vector is always along y-axis and, similarly, the magnetic vector is always along z-axis.</a:t>
            </a:r>
          </a:p>
        </p:txBody>
      </p:sp>
      <p:cxnSp>
        <p:nvCxnSpPr>
          <p:cNvPr id="3145798" name=""/>
          <p:cNvCxnSpPr>
            <a:cxnSpLocks/>
          </p:cNvCxnSpPr>
          <p:nvPr/>
        </p:nvCxnSpPr>
        <p:spPr>
          <a:xfrm rot="0">
            <a:off x="381000" y="3808412"/>
            <a:ext cx="457200" cy="1587"/>
          </a:xfrm>
          <a:prstGeom prst="straightConnector1"/>
          <a:noFill/>
          <a:ln w="38100" cap="flat" cmpd="sng">
            <a:solidFill>
              <a:srgbClr val="FF0000">
                <a:alpha val="100000"/>
              </a:srgbClr>
            </a:solidFill>
            <a:prstDash val="solid"/>
            <a:round/>
            <a:tailEnd type="arrow" w="med" len="med"/>
          </a:ln>
        </p:spPr>
      </p:cxnSp>
      <p:pic>
        <p:nvPicPr>
          <p:cNvPr id="2097618" name="" descr="emwave"/>
          <p:cNvPicPr>
            <a:picLocks/>
          </p:cNvPicPr>
          <p:nvPr/>
        </p:nvPicPr>
        <p:blipFill>
          <a:blip xmlns:r="http://schemas.openxmlformats.org/officeDocument/2006/relationships" r:embed="rId2"/>
          <a:srcRect l="0" t="0" r="0" b="0"/>
          <a:stretch>
            <a:fillRect/>
          </a:stretch>
        </p:blipFill>
        <p:spPr>
          <a:xfrm rot="0">
            <a:off x="304800" y="4800600"/>
            <a:ext cx="6629400" cy="1949450"/>
          </a:xfrm>
          <a:prstGeom prst="rect"/>
          <a:noFill/>
          <a:ln>
            <a:noFill/>
          </a:ln>
        </p:spPr>
      </p:pic>
      <p:sp>
        <p:nvSpPr>
          <p:cNvPr id="1049878" name=""/>
          <p:cNvSpPr/>
          <p:nvPr/>
        </p:nvSpPr>
        <p:spPr>
          <a:xfrm rot="0">
            <a:off x="6919912" y="5776912"/>
            <a:ext cx="838200" cy="0"/>
          </a:xfrm>
          <a:prstGeom prst="line"/>
          <a:noFill/>
          <a:ln w="19050" cap="flat" cmpd="sng">
            <a:solidFill>
              <a:schemeClr val="dk1">
                <a:alpha val="100000"/>
              </a:schemeClr>
            </a:solidFill>
            <a:prstDash val="solid"/>
            <a:round/>
            <a:tailEnd type="triangle" w="med" len="med"/>
          </a:ln>
        </p:spPr>
      </p:sp>
      <p:sp>
        <p:nvSpPr>
          <p:cNvPr id="1049879" name=""/>
          <p:cNvSpPr txBox="1"/>
          <p:nvPr/>
        </p:nvSpPr>
        <p:spPr>
          <a:xfrm rot="0">
            <a:off x="7162800" y="5386387"/>
            <a:ext cx="1524000" cy="7016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ahoma" pitchFamily="34" charset="0"/>
              </a:rPr>
              <a:t>direction of</a:t>
            </a:r>
          </a:p>
          <a:p>
            <a:pPr lvl="0"/>
            <a:r>
              <a:rPr altLang="en-US" sz="2000" lang="en-US">
                <a:latin typeface="Tahoma" pitchFamily="34" charset="0"/>
              </a:rPr>
              <a:t>propagation</a:t>
            </a:r>
          </a:p>
        </p:txBody>
      </p:sp>
      <p:sp>
        <p:nvSpPr>
          <p:cNvPr id="1049880" name=""/>
          <p:cNvSpPr/>
          <p:nvPr/>
        </p:nvSpPr>
        <p:spPr>
          <a:xfrm rot="0">
            <a:off x="903287" y="5176837"/>
            <a:ext cx="228600" cy="244475"/>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1000" lang="en-US">
                <a:latin typeface="Times New Roman" pitchFamily="18" charset="0"/>
              </a:rPr>
              <a:t>y</a:t>
            </a:r>
          </a:p>
        </p:txBody>
      </p:sp>
      <p:sp>
        <p:nvSpPr>
          <p:cNvPr id="1049881" name=""/>
          <p:cNvSpPr/>
          <p:nvPr/>
        </p:nvSpPr>
        <p:spPr>
          <a:xfrm rot="0">
            <a:off x="358775" y="6086475"/>
            <a:ext cx="228600" cy="244475"/>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1000" lang="en-US">
                <a:latin typeface="Times New Roman" pitchFamily="18" charset="0"/>
              </a:rPr>
              <a:t>z</a:t>
            </a:r>
          </a:p>
        </p:txBody>
      </p:sp>
      <p:sp>
        <p:nvSpPr>
          <p:cNvPr id="1049882" name=""/>
          <p:cNvSpPr/>
          <p:nvPr/>
        </p:nvSpPr>
        <p:spPr>
          <a:xfrm rot="0">
            <a:off x="1143000" y="5519737"/>
            <a:ext cx="228600" cy="244475"/>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1000" lang="en-US">
                <a:latin typeface="Times New Roman" pitchFamily="18" charset="0"/>
              </a:rPr>
              <a:t>x</a:t>
            </a:r>
          </a:p>
        </p:txBody>
      </p:sp>
    </p:spTree>
    <p:custDataLst>
      <p:tags r:id="rId3"/>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3145796"/>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9875"/>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097617"/>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3145797"/>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1049876"/>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314579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104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75" grpId="0" uiExpand="0" build="whole"/>
      <p:bldP spid="1049876" grpId="0" uiExpand="0" build="whole"/>
      <p:bldP spid="1049877" grpId="0" uiExpand="0" build="whole"/>
    </p:bldLst>
  </p:timing>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293" name=""/>
        <p:cNvGrpSpPr/>
        <p:nvPr/>
      </p:nvGrpSpPr>
      <p:grpSpPr>
        <a:xfrm rot="0">
          <a:off x="0" y="0"/>
          <a:ext cx="0" cy="0"/>
          <a:chOff x="0" y="0"/>
          <a:chExt cx="0" cy="0"/>
        </a:xfrm>
      </p:grpSpPr>
      <p:pic>
        <p:nvPicPr>
          <p:cNvPr id="2097251" name="" descr="rho.gif"/>
          <p:cNvPicPr>
            <a:picLocks/>
          </p:cNvPicPr>
          <p:nvPr/>
        </p:nvPicPr>
        <p:blipFill>
          <a:blip xmlns:r="http://schemas.openxmlformats.org/officeDocument/2006/relationships" r:embed="rId1"/>
          <a:srcRect l="0" t="0" r="0" b="0"/>
          <a:stretch>
            <a:fillRect/>
          </a:stretch>
        </p:blipFill>
        <p:spPr>
          <a:xfrm rot="0">
            <a:off x="5029200" y="228600"/>
            <a:ext cx="3884612" cy="2743200"/>
          </a:xfrm>
          <a:prstGeom prst="rect"/>
          <a:noFill/>
          <a:ln>
            <a:noFill/>
          </a:ln>
        </p:spPr>
      </p:pic>
      <p:sp>
        <p:nvSpPr>
          <p:cNvPr id="1048993" name=""/>
          <p:cNvSpPr/>
          <p:nvPr/>
        </p:nvSpPr>
        <p:spPr>
          <a:xfrm rot="0">
            <a:off x="4267200" y="914400"/>
            <a:ext cx="1752600" cy="101600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zh-CN">
                <a:solidFill>
                  <a:srgbClr val="FF00FF"/>
                </a:solidFill>
                <a:ea typeface="Times New Roman" pitchFamily="18" charset="0"/>
              </a:rPr>
              <a:t>Radius=r</a:t>
            </a:r>
          </a:p>
          <a:p>
            <a:pPr algn="just" lvl="0"/>
            <a:r>
              <a:rPr altLang="en-US" lang="zh-CN">
                <a:ea typeface="Arial" pitchFamily="34" charset="0"/>
              </a:rPr>
              <a:t> </a:t>
            </a:r>
            <a:r>
              <a:rPr altLang="en-US" b="1" sz="3200" lang="en-US">
                <a:latin typeface="Times New Roman" pitchFamily="18" charset="0"/>
                <a:ea typeface="Times New Roman" pitchFamily="18" charset="0"/>
              </a:rPr>
              <a:t>0&lt;r&lt;∞</a:t>
            </a:r>
          </a:p>
        </p:txBody>
      </p:sp>
      <p:pic>
        <p:nvPicPr>
          <p:cNvPr id="2097252" name="" descr="phi.gif"/>
          <p:cNvPicPr>
            <a:picLocks/>
          </p:cNvPicPr>
          <p:nvPr/>
        </p:nvPicPr>
        <p:blipFill>
          <a:blip xmlns:r="http://schemas.openxmlformats.org/officeDocument/2006/relationships" r:embed="rId2"/>
          <a:srcRect l="0" t="0" r="0" b="0"/>
          <a:stretch>
            <a:fillRect/>
          </a:stretch>
        </p:blipFill>
        <p:spPr>
          <a:xfrm rot="0">
            <a:off x="6396037" y="2514600"/>
            <a:ext cx="3128962" cy="2209800"/>
          </a:xfrm>
          <a:prstGeom prst="rect"/>
          <a:noFill/>
          <a:ln>
            <a:noFill/>
          </a:ln>
        </p:spPr>
      </p:pic>
      <p:sp>
        <p:nvSpPr>
          <p:cNvPr id="1048994" name=""/>
          <p:cNvSpPr/>
          <p:nvPr/>
        </p:nvSpPr>
        <p:spPr>
          <a:xfrm rot="0">
            <a:off x="4419600" y="3200400"/>
            <a:ext cx="2878137" cy="954087"/>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buFont typeface="Symbol" pitchFamily="18" charset="2"/>
              <a:buChar char="q"/>
            </a:pPr>
            <a:r>
              <a:rPr altLang="en-US" b="1" sz="2800" lang="zh-CN">
                <a:solidFill>
                  <a:srgbClr val="FF00FF"/>
                </a:solidFill>
                <a:ea typeface="Times New Roman" pitchFamily="18" charset="0"/>
              </a:rPr>
              <a:t>-Zenith angle</a:t>
            </a:r>
          </a:p>
          <a:p>
            <a:pPr algn="just" lvl="0"/>
            <a:r>
              <a:rPr altLang="en-US" b="1" sz="2800" lang="el-GR">
                <a:ea typeface="Arial" pitchFamily="34" charset="0"/>
              </a:rPr>
              <a:t>  0&lt;θ</a:t>
            </a:r>
            <a:r>
              <a:rPr altLang="en-US" b="1" sz="2800" lang="zh-CN">
                <a:ea typeface="Arial" pitchFamily="34" charset="0"/>
              </a:rPr>
              <a:t> &lt;</a:t>
            </a:r>
            <a:r>
              <a:rPr altLang="en-US" b="1" sz="2800" lang="el-GR">
                <a:ea typeface="Arial" pitchFamily="34" charset="0"/>
                <a:sym typeface="Symbol" pitchFamily="18" charset="2"/>
              </a:rPr>
              <a:t></a:t>
            </a:r>
            <a:r>
              <a:rPr altLang="en-US" b="1" sz="2800" lang="zh-CN">
                <a:ea typeface="Arial" pitchFamily="34" charset="0"/>
              </a:rPr>
              <a:t> </a:t>
            </a:r>
          </a:p>
        </p:txBody>
      </p:sp>
      <p:pic>
        <p:nvPicPr>
          <p:cNvPr id="2097253" name="" descr="theta.gif"/>
          <p:cNvPicPr>
            <a:picLocks/>
          </p:cNvPicPr>
          <p:nvPr/>
        </p:nvPicPr>
        <p:blipFill>
          <a:blip xmlns:r="http://schemas.openxmlformats.org/officeDocument/2006/relationships" r:embed="rId3"/>
          <a:srcRect l="0" t="0" r="0" b="0"/>
          <a:stretch>
            <a:fillRect/>
          </a:stretch>
        </p:blipFill>
        <p:spPr>
          <a:xfrm rot="0">
            <a:off x="5768975" y="4648200"/>
            <a:ext cx="3679825" cy="2027237"/>
          </a:xfrm>
          <a:prstGeom prst="rect"/>
          <a:noFill/>
          <a:ln>
            <a:noFill/>
          </a:ln>
          <a:effectLst>
            <a:outerShdw algn="ctr" dir="5400000" dist="50800" kx="0" sx="100000" sy="100000">
              <a:srgbClr val="000000">
                <a:alpha val="0"/>
              </a:srgbClr>
            </a:outerShdw>
          </a:effectLst>
        </p:spPr>
      </p:pic>
      <p:sp>
        <p:nvSpPr>
          <p:cNvPr id="1048995" name=""/>
          <p:cNvSpPr txBox="1"/>
          <p:nvPr/>
        </p:nvSpPr>
        <p:spPr>
          <a:xfrm rot="0">
            <a:off x="4038600" y="4114800"/>
            <a:ext cx="3000375" cy="3079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1400" i="1" lang="zh-CN">
                <a:ea typeface="Arial" pitchFamily="34" charset="0"/>
              </a:rPr>
              <a:t>( starts from +Z reaches up to –Z) </a:t>
            </a:r>
            <a:r>
              <a:rPr altLang="en-US" b="1" sz="1400" i="1" lang="zh-CN">
                <a:ea typeface="Arial" pitchFamily="34" charset="0"/>
              </a:rPr>
              <a:t>, </a:t>
            </a:r>
          </a:p>
        </p:txBody>
      </p:sp>
      <p:sp>
        <p:nvSpPr>
          <p:cNvPr id="1048996" name=""/>
          <p:cNvSpPr/>
          <p:nvPr/>
        </p:nvSpPr>
        <p:spPr>
          <a:xfrm rot="0">
            <a:off x="609600" y="0"/>
            <a:ext cx="8229600" cy="838200"/>
          </a:xfrm>
          <a:prstGeom prst="rect"/>
          <a:solidFill>
            <a:schemeClr val="accen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sz="4000" lang="en-US">
                <a:solidFill>
                  <a:schemeClr val="lt2"/>
                </a:solidFill>
              </a:rPr>
              <a:t>Spherical coordinate system (r,</a:t>
            </a:r>
            <a:r>
              <a:rPr altLang="en-US" sz="4000" lang="en-US">
                <a:solidFill>
                  <a:schemeClr val="lt2"/>
                </a:solidFill>
                <a:sym typeface="Symbol" pitchFamily="18" charset="2"/>
              </a:rPr>
              <a:t>,</a:t>
            </a:r>
            <a:r>
              <a:rPr altLang="en-US" sz="4000" lang="el-GR">
                <a:solidFill>
                  <a:schemeClr val="lt2"/>
                </a:solidFill>
                <a:ea typeface="Arial" pitchFamily="34" charset="0"/>
              </a:rPr>
              <a:t>φ</a:t>
            </a:r>
            <a:r>
              <a:rPr altLang="en-US" sz="4000" lang="zh-CN">
                <a:solidFill>
                  <a:schemeClr val="lt2"/>
                </a:solidFill>
                <a:ea typeface="Arial" pitchFamily="34" charset="0"/>
              </a:rPr>
              <a:t>)</a:t>
            </a:r>
          </a:p>
        </p:txBody>
      </p:sp>
      <p:pic>
        <p:nvPicPr>
          <p:cNvPr id="2097254" name="" descr="http://upload.wikimedia.org/wikipedia/commons/thumb/9/96/Spherical_coordinate_elements.svg/600px-Spherical_coordinate_elements.svg.png"/>
          <p:cNvPicPr>
            <a:picLocks/>
          </p:cNvPicPr>
          <p:nvPr/>
        </p:nvPicPr>
        <p:blipFill>
          <a:blip xmlns:r="http://schemas.openxmlformats.org/officeDocument/2006/relationships" r:embed="rId4"/>
          <a:srcRect l="0" t="0" r="0" b="0"/>
          <a:stretch>
            <a:fillRect/>
          </a:stretch>
        </p:blipFill>
        <p:spPr>
          <a:xfrm rot="0">
            <a:off x="-457200" y="609600"/>
            <a:ext cx="4846637" cy="4038600"/>
          </a:xfrm>
          <a:prstGeom prst="rect"/>
          <a:noFill/>
          <a:ln>
            <a:noFill/>
          </a:ln>
        </p:spPr>
      </p:pic>
      <p:sp>
        <p:nvSpPr>
          <p:cNvPr id="1048997" name=""/>
          <p:cNvSpPr/>
          <p:nvPr/>
        </p:nvSpPr>
        <p:spPr>
          <a:xfrm rot="0">
            <a:off x="3429000" y="5257800"/>
            <a:ext cx="3581400" cy="101600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zh-CN">
                <a:solidFill>
                  <a:srgbClr val="FF00FF"/>
                </a:solidFill>
                <a:ea typeface="Times New Roman" pitchFamily="18" charset="0"/>
                <a:sym typeface="Symbol" pitchFamily="18" charset="2"/>
              </a:rPr>
              <a:t> </a:t>
            </a:r>
            <a:r>
              <a:rPr altLang="en-US" b="1" sz="2800" i="1" lang="zh-CN">
                <a:solidFill>
                  <a:srgbClr val="FF00FF"/>
                </a:solidFill>
                <a:ea typeface="Times New Roman" pitchFamily="18" charset="0"/>
              </a:rPr>
              <a:t>-Azimuthal Angle</a:t>
            </a:r>
          </a:p>
          <a:p>
            <a:pPr algn="just" lvl="0"/>
            <a:r>
              <a:rPr altLang="en-US" sz="3200" lang="el-GR">
                <a:ea typeface="Arial" pitchFamily="34" charset="0"/>
              </a:rPr>
              <a:t>  0&lt;φ</a:t>
            </a:r>
            <a:r>
              <a:rPr altLang="en-US" sz="3200" lang="zh-CN">
                <a:ea typeface="Arial" pitchFamily="34" charset="0"/>
              </a:rPr>
              <a:t> &lt;2</a:t>
            </a:r>
            <a:r>
              <a:rPr altLang="en-US" sz="3200" lang="el-GR">
                <a:ea typeface="Arial" pitchFamily="34" charset="0"/>
                <a:sym typeface="Symbol" pitchFamily="18" charset="2"/>
              </a:rPr>
              <a:t></a:t>
            </a:r>
          </a:p>
        </p:txBody>
      </p:sp>
      <p:sp>
        <p:nvSpPr>
          <p:cNvPr id="1048998" name=""/>
          <p:cNvSpPr/>
          <p:nvPr/>
        </p:nvSpPr>
        <p:spPr>
          <a:xfrm rot="0">
            <a:off x="2514600" y="6245225"/>
            <a:ext cx="4191000" cy="307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1400" i="1" lang="zh-CN">
                <a:ea typeface="Arial" pitchFamily="34" charset="0"/>
              </a:rPr>
              <a:t>(starts from +X direction and lies in x-y plane only)</a:t>
            </a:r>
          </a:p>
        </p:txBody>
      </p:sp>
      <p:pic>
        <p:nvPicPr>
          <p:cNvPr id="2097255" name="" descr="File:Spherical coordinate surfaces.gif"/>
          <p:cNvPicPr>
            <a:picLocks/>
          </p:cNvPicPr>
          <p:nvPr/>
        </p:nvPicPr>
        <p:blipFill>
          <a:blip xmlns:r="http://schemas.openxmlformats.org/officeDocument/2006/relationships" r:embed="rId5"/>
          <a:srcRect l="0" t="0" r="0" b="0"/>
          <a:stretch>
            <a:fillRect/>
          </a:stretch>
        </p:blipFill>
        <p:spPr>
          <a:xfrm rot="0">
            <a:off x="-762000" y="838200"/>
            <a:ext cx="4572000" cy="428307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 presetSubtype="32">
                                  <p:stCondLst>
                                    <p:cond delay="0"/>
                                  </p:stCondLst>
                                  <p:childTnLst>
                                    <p:set>
                                      <p:cBhvr>
                                        <p:cTn dur="1" fill="hold" id="6">
                                          <p:stCondLst>
                                            <p:cond delay="0"/>
                                          </p:stCondLst>
                                        </p:cTn>
                                        <p:tgtEl>
                                          <p:spTgt spid="2097254"/>
                                        </p:tgtEl>
                                        <p:attrNameLst>
                                          <p:attrName>style.visibility</p:attrName>
                                        </p:attrNameLst>
                                      </p:cBhvr>
                                      <p:to>
                                        <p:strVal val="visible"/>
                                      </p:to>
                                    </p:set>
                                    <p:animEffect transition="in" filter="box(out)">
                                      <p:cBhvr>
                                        <p:cTn dur="1000" id="7"/>
                                        <p:tgtEl>
                                          <p:spTgt spid="2097254"/>
                                        </p:tgtEl>
                                      </p:cBhvr>
                                    </p:animEffect>
                                  </p:childTnLst>
                                </p:cTn>
                              </p:par>
                            </p:childTnLst>
                          </p:cTn>
                        </p:par>
                      </p:childTnLst>
                    </p:cTn>
                  </p:par>
                  <p:par>
                    <p:cTn fill="hold" id="8">
                      <p:stCondLst>
                        <p:cond delay="indefinite"/>
                      </p:stCondLst>
                      <p:childTnLst>
                        <p:par>
                          <p:cTn fill="hold" id="9">
                            <p:stCondLst>
                              <p:cond delay="0"/>
                            </p:stCondLst>
                            <p:childTnLst>
                              <p:par>
                                <p:cTn accel="0" autoRev="0" decel="0" fill="hold" grpId="0" id="10" nodeType="clickEffect" presetClass="entr" presetID="1" presetSubtype="0" repeatCount="1000">
                                  <p:stCondLst>
                                    <p:cond delay="0"/>
                                  </p:stCondLst>
                                  <p:childTnLst>
                                    <p:set>
                                      <p:cBhvr>
                                        <p:cTn dur="1" fill="hold" id="11">
                                          <p:stCondLst>
                                            <p:cond delay="0"/>
                                          </p:stCondLst>
                                        </p:cTn>
                                        <p:tgtEl>
                                          <p:spTgt spid="1048993"/>
                                        </p:tgtEl>
                                        <p:attrNameLst>
                                          <p:attrName>style.visibility</p:attrName>
                                        </p:attrNameLst>
                                      </p:cBhvr>
                                      <p:to>
                                        <p:strVal val="visible"/>
                                      </p:to>
                                    </p:set>
                                  </p:childTnLst>
                                </p:cTn>
                              </p:par>
                              <p:par>
                                <p:cTn accel="0" autoRev="0" decel="0" fill="hold" id="12" nodeType="withEffect" presetClass="entr" presetID="1" presetSubtype="0" repeatCount="1000">
                                  <p:stCondLst>
                                    <p:cond delay="0"/>
                                  </p:stCondLst>
                                  <p:childTnLst>
                                    <p:set>
                                      <p:cBhvr>
                                        <p:cTn dur="1" fill="hold" id="13">
                                          <p:stCondLst>
                                            <p:cond delay="0"/>
                                          </p:stCondLst>
                                        </p:cTn>
                                        <p:tgtEl>
                                          <p:spTgt spid="2097251"/>
                                        </p:tgtEl>
                                        <p:attrNameLst>
                                          <p:attrName>style.visibility</p:attrName>
                                        </p:attrNameLst>
                                      </p:cBhvr>
                                      <p:to>
                                        <p:strVal val="visible"/>
                                      </p:to>
                                    </p:se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 presetSubtype="0">
                                  <p:stCondLst>
                                    <p:cond delay="0"/>
                                  </p:stCondLst>
                                  <p:childTnLst>
                                    <p:set>
                                      <p:cBhvr>
                                        <p:cTn dur="1" fill="hold" id="17">
                                          <p:stCondLst>
                                            <p:cond delay="0"/>
                                          </p:stCondLst>
                                        </p:cTn>
                                        <p:tgtEl>
                                          <p:spTgt spid="1048994"/>
                                        </p:tgtEl>
                                        <p:attrNameLst>
                                          <p:attrName>style.visibility</p:attrName>
                                        </p:attrNameLst>
                                      </p:cBhvr>
                                      <p:to>
                                        <p:strVal val="visible"/>
                                      </p:to>
                                    </p:set>
                                  </p:childTnLst>
                                </p:cTn>
                              </p:par>
                              <p:par>
                                <p:cTn fill="hold" id="18" nodeType="withEffect" presetClass="entr" presetID="1" presetSubtype="0">
                                  <p:stCondLst>
                                    <p:cond delay="0"/>
                                  </p:stCondLst>
                                  <p:childTnLst>
                                    <p:set>
                                      <p:cBhvr>
                                        <p:cTn dur="1" fill="hold" id="19">
                                          <p:stCondLst>
                                            <p:cond delay="0"/>
                                          </p:stCondLst>
                                        </p:cTn>
                                        <p:tgtEl>
                                          <p:spTgt spid="2097252"/>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1048995"/>
                                        </p:tgtEl>
                                        <p:attrNameLst>
                                          <p:attrName>style.visibility</p:attrName>
                                        </p:attrNameLst>
                                      </p:cBhvr>
                                      <p:to>
                                        <p:strVal val="visible"/>
                                      </p:to>
                                    </p:se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 presetSubtype="0">
                                  <p:stCondLst>
                                    <p:cond delay="0"/>
                                  </p:stCondLst>
                                  <p:childTnLst>
                                    <p:set>
                                      <p:cBhvr>
                                        <p:cTn dur="1" fill="hold" id="25">
                                          <p:stCondLst>
                                            <p:cond delay="0"/>
                                          </p:stCondLst>
                                        </p:cTn>
                                        <p:tgtEl>
                                          <p:spTgt spid="1048998"/>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1048997"/>
                                        </p:tgtEl>
                                        <p:attrNameLst>
                                          <p:attrName>style.visibility</p:attrName>
                                        </p:attrNameLst>
                                      </p:cBhvr>
                                      <p:to>
                                        <p:strVal val="visible"/>
                                      </p:to>
                                    </p:set>
                                  </p:childTnLst>
                                </p:cTn>
                              </p:par>
                              <p:par>
                                <p:cTn fill="hold" id="28" nodeType="withEffect" presetClass="entr" presetID="1" presetSubtype="0">
                                  <p:stCondLst>
                                    <p:cond delay="0"/>
                                  </p:stCondLst>
                                  <p:childTnLst>
                                    <p:set>
                                      <p:cBhvr>
                                        <p:cTn dur="1" fill="hold" id="29">
                                          <p:stCondLst>
                                            <p:cond delay="0"/>
                                          </p:stCondLst>
                                        </p:cTn>
                                        <p:tgtEl>
                                          <p:spTgt spid="2097253"/>
                                        </p:tgtEl>
                                        <p:attrNameLst>
                                          <p:attrName>style.visibility</p:attrName>
                                        </p:attrNameLst>
                                      </p:cBhvr>
                                      <p:to>
                                        <p:strVal val="visible"/>
                                      </p:to>
                                    </p:se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8" presetSubtype="12">
                                  <p:stCondLst>
                                    <p:cond delay="0"/>
                                  </p:stCondLst>
                                  <p:childTnLst>
                                    <p:set>
                                      <p:cBhvr>
                                        <p:cTn dur="1" fill="hold" id="33">
                                          <p:stCondLst>
                                            <p:cond delay="0"/>
                                          </p:stCondLst>
                                        </p:cTn>
                                        <p:tgtEl>
                                          <p:spTgt spid="2097255"/>
                                        </p:tgtEl>
                                        <p:attrNameLst>
                                          <p:attrName>style.visibility</p:attrName>
                                        </p:attrNameLst>
                                      </p:cBhvr>
                                      <p:to>
                                        <p:strVal val="visible"/>
                                      </p:to>
                                    </p:set>
                                    <p:animEffect transition="in" filter="strips(downLeft)">
                                      <p:cBhvr>
                                        <p:cTn dur="500" id="34"/>
                                        <p:tgtEl>
                                          <p:spTgt spid="209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3" grpId="0" uiExpand="0" build="whole"/>
      <p:bldP spid="1048994" grpId="0" uiExpand="0" build="whole"/>
      <p:bldP spid="1048995" grpId="0" uiExpand="0" build="whole"/>
      <p:bldP spid="1048997" grpId="0" uiExpand="0" build="whole"/>
      <p:bldP spid="1048998" grpId="0" uiExpand="0" build="whole"/>
    </p:bldLst>
  </p:timing>
</p:sld>
</file>

<file path=ppt/slides/slide120.xml><?xml version="1.0" encoding="utf-8"?>
<p:sld xmlns:a="http://schemas.openxmlformats.org/drawingml/2006/main" xmlns:r="http://schemas.openxmlformats.org/officeDocument/2006/relationships" xmlns:p="http://schemas.openxmlformats.org/presentationml/2006/main" showMasterSp="1">
  <p:cSld>
    <p:spTree>
      <p:nvGrpSpPr>
        <p:cNvPr id="548" name=""/>
        <p:cNvGrpSpPr/>
        <p:nvPr/>
      </p:nvGrpSpPr>
      <p:grpSpPr>
        <a:xfrm rot="0">
          <a:off x="0" y="0"/>
          <a:ext cx="0" cy="0"/>
          <a:chOff x="0" y="0"/>
          <a:chExt cx="0" cy="0"/>
        </a:xfrm>
      </p:grpSpPr>
      <p:sp>
        <p:nvSpPr>
          <p:cNvPr id="1049886" name=""/>
          <p:cNvSpPr txBox="1"/>
          <p:nvPr/>
        </p:nvSpPr>
        <p:spPr>
          <a:xfrm rot="0">
            <a:off x="914400" y="304800"/>
            <a:ext cx="8077200" cy="1323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20000"/>
              </a:spcBef>
            </a:pPr>
            <a:r>
              <a:rPr altLang="en-US" sz="2000" lang="en-US">
                <a:latin typeface="Tahoma" pitchFamily="34" charset="0"/>
                <a:sym typeface="Symbol" pitchFamily="18" charset="2"/>
              </a:rPr>
              <a:t>The components of the electric and magnetic fields of plane EM waves are perpendicular to each other and perpendicular to the direction of wave propagation. The latter property says that </a:t>
            </a:r>
            <a:r>
              <a:rPr altLang="en-US" sz="2000" lang="en-US">
                <a:solidFill>
                  <a:srgbClr val="FF0000"/>
                </a:solidFill>
                <a:latin typeface="Tahoma" pitchFamily="34" charset="0"/>
                <a:sym typeface="Symbol" pitchFamily="18" charset="2"/>
              </a:rPr>
              <a:t>EM waves are transverse waves</a:t>
            </a:r>
            <a:r>
              <a:rPr altLang="en-US" sz="2000" lang="en-US">
                <a:latin typeface="Tahoma" pitchFamily="34" charset="0"/>
              </a:rPr>
              <a:t>.</a:t>
            </a:r>
          </a:p>
        </p:txBody>
      </p:sp>
      <p:sp>
        <p:nvSpPr>
          <p:cNvPr id="1049887" name=""/>
          <p:cNvSpPr txBox="1"/>
          <p:nvPr/>
        </p:nvSpPr>
        <p:spPr>
          <a:xfrm rot="0">
            <a:off x="990600" y="1676400"/>
            <a:ext cx="8763000" cy="769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20000"/>
              </a:spcBef>
            </a:pPr>
            <a:r>
              <a:rPr altLang="en-US" sz="2000" lang="en-US">
                <a:latin typeface="Tahoma" pitchFamily="34" charset="0"/>
              </a:rPr>
              <a:t>The magnitudes of </a:t>
            </a:r>
            <a:r>
              <a:rPr altLang="en-US" b="1" sz="2000" lang="en-US">
                <a:latin typeface="Tahoma" pitchFamily="34" charset="0"/>
              </a:rPr>
              <a:t>E</a:t>
            </a:r>
            <a:r>
              <a:rPr altLang="en-US" sz="2000" lang="en-US">
                <a:latin typeface="Tahoma" pitchFamily="34" charset="0"/>
              </a:rPr>
              <a:t> and </a:t>
            </a:r>
            <a:r>
              <a:rPr altLang="en-US" b="1" sz="2000" lang="en-US">
                <a:latin typeface="Tahoma" pitchFamily="34" charset="0"/>
              </a:rPr>
              <a:t>B</a:t>
            </a:r>
            <a:r>
              <a:rPr altLang="en-US" sz="2000" lang="en-US">
                <a:latin typeface="Tahoma" pitchFamily="34" charset="0"/>
              </a:rPr>
              <a:t> in empty space are related by</a:t>
            </a:r>
          </a:p>
          <a:p>
            <a:pPr lvl="0">
              <a:spcBef>
                <a:spcPct val="20000"/>
              </a:spcBef>
            </a:pPr>
            <a:r>
              <a:rPr altLang="en-US" sz="2000" lang="en-US">
                <a:latin typeface="Tahoma" pitchFamily="34" charset="0"/>
              </a:rPr>
              <a:t>E/B = c.</a:t>
            </a:r>
          </a:p>
        </p:txBody>
      </p:sp>
      <p:pic>
        <p:nvPicPr>
          <p:cNvPr id="2097619" name=""/>
          <p:cNvPicPr>
            <a:picLocks/>
          </p:cNvPicPr>
          <p:nvPr>
            <p:ph sz="full" idx="0"/>
          </p:nvPr>
        </p:nvPicPr>
        <p:blipFill>
          <a:blip xmlns:r="http://schemas.openxmlformats.org/officeDocument/2006/relationships" r:embed="rId1"/>
          <a:srcRect l="0" t="0" r="0" b="0"/>
          <a:stretch>
            <a:fillRect/>
          </a:stretch>
        </p:blipFill>
        <p:spPr>
          <a:xfrm rot="0">
            <a:off x="4038600" y="2133600"/>
            <a:ext cx="1905000" cy="776287"/>
          </a:xfrm>
          <a:prstGeom prst="rect"/>
          <a:noFill/>
          <a:ln>
            <a:noFill/>
          </a:ln>
        </p:spPr>
      </p:pic>
      <p:cxnSp>
        <p:nvCxnSpPr>
          <p:cNvPr id="3145799" name=""/>
          <p:cNvCxnSpPr>
            <a:cxnSpLocks/>
          </p:cNvCxnSpPr>
          <p:nvPr/>
        </p:nvCxnSpPr>
        <p:spPr>
          <a:xfrm rot="0">
            <a:off x="304800" y="609600"/>
            <a:ext cx="457200" cy="1587"/>
          </a:xfrm>
          <a:prstGeom prst="straightConnector1"/>
          <a:noFill/>
          <a:ln w="38100" cap="flat" cmpd="sng">
            <a:solidFill>
              <a:srgbClr val="FF0000">
                <a:alpha val="100000"/>
              </a:srgbClr>
            </a:solidFill>
            <a:prstDash val="solid"/>
            <a:round/>
            <a:tailEnd type="arrow" w="med" len="med"/>
          </a:ln>
        </p:spPr>
      </p:cxnSp>
      <p:cxnSp>
        <p:nvCxnSpPr>
          <p:cNvPr id="3145800" name=""/>
          <p:cNvCxnSpPr>
            <a:cxnSpLocks/>
          </p:cNvCxnSpPr>
          <p:nvPr/>
        </p:nvCxnSpPr>
        <p:spPr>
          <a:xfrm rot="0">
            <a:off x="381000" y="1905000"/>
            <a:ext cx="457200" cy="1587"/>
          </a:xfrm>
          <a:prstGeom prst="straightConnector1"/>
          <a:noFill/>
          <a:ln w="38100" cap="flat" cmpd="sng">
            <a:solidFill>
              <a:srgbClr val="FF0000">
                <a:alpha val="100000"/>
              </a:srgbClr>
            </a:solidFill>
            <a:prstDash val="solid"/>
            <a:round/>
            <a:tailEnd type="arrow" w="med" len="med"/>
          </a:ln>
        </p:spPr>
      </p:cxnSp>
      <p:sp>
        <p:nvSpPr>
          <p:cNvPr id="1049888" name=""/>
          <p:cNvSpPr txBox="1"/>
          <p:nvPr/>
        </p:nvSpPr>
        <p:spPr>
          <a:xfrm rot="0">
            <a:off x="838200" y="3124200"/>
            <a:ext cx="57912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buClr>
                <a:srgbClr val="FF0000"/>
              </a:buClr>
              <a:buFontTx/>
              <a:buNone/>
            </a:pPr>
            <a:r>
              <a:rPr altLang="en-US" sz="2000" lang="en-US">
                <a:latin typeface="Tahoma" pitchFamily="34" charset="0"/>
              </a:rPr>
              <a:t>Both E and B are at right angles to the direction of propagation. Thus the waves are transverse.</a:t>
            </a:r>
          </a:p>
        </p:txBody>
      </p:sp>
      <p:grpSp>
        <p:nvGrpSpPr>
          <p:cNvPr id="549" name=""/>
          <p:cNvGrpSpPr/>
          <p:nvPr/>
        </p:nvGrpSpPr>
        <p:grpSpPr>
          <a:xfrm rot="0">
            <a:off x="7096125" y="2590800"/>
            <a:ext cx="981075" cy="1143000"/>
            <a:chOff x="3882" y="2762"/>
            <a:chExt cx="2850" cy="3463"/>
          </a:xfrm>
        </p:grpSpPr>
        <p:sp>
          <p:nvSpPr>
            <p:cNvPr id="1049889" name=""/>
            <p:cNvSpPr/>
            <p:nvPr/>
          </p:nvSpPr>
          <p:spPr>
            <a:xfrm rot="0">
              <a:off x="4017" y="5432"/>
              <a:ext cx="180" cy="180"/>
            </a:xfrm>
            <a:prstGeom prst="ellipse"/>
            <a:solidFill>
              <a:srgbClr val="000000"/>
            </a:solidFill>
            <a:ln w="9525" cap="flat" cmpd="sng">
              <a:solidFill>
                <a:srgbClr val="000000">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sz="2000" lang="en-IN"/>
            </a:p>
          </p:txBody>
        </p:sp>
        <p:sp>
          <p:nvSpPr>
            <p:cNvPr id="1049890" name=""/>
            <p:cNvSpPr/>
            <p:nvPr/>
          </p:nvSpPr>
          <p:spPr>
            <a:xfrm rot="0">
              <a:off x="3927" y="5342"/>
              <a:ext cx="360" cy="360"/>
            </a:xfrm>
            <a:prstGeom prst="ellipse"/>
            <a:noFill/>
            <a:ln w="19050" cap="flat" cmpd="sng">
              <a:solidFill>
                <a:srgbClr val="000000">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sz="2000" lang="en-IN"/>
            </a:p>
          </p:txBody>
        </p:sp>
        <p:sp>
          <p:nvSpPr>
            <p:cNvPr id="1049891" name=""/>
            <p:cNvSpPr/>
            <p:nvPr/>
          </p:nvSpPr>
          <p:spPr>
            <a:xfrm rot="0" flipV="1">
              <a:off x="4107" y="3347"/>
              <a:ext cx="0" cy="1980"/>
            </a:xfrm>
            <a:prstGeom prst="line"/>
            <a:noFill/>
            <a:ln w="28575" cap="flat" cmpd="sng">
              <a:solidFill>
                <a:srgbClr val="000000">
                  <a:alpha val="100000"/>
                </a:srgbClr>
              </a:solidFill>
              <a:prstDash val="solid"/>
              <a:round/>
              <a:tailEnd type="triangle" w="med" len="med"/>
            </a:ln>
          </p:spPr>
        </p:sp>
        <p:sp>
          <p:nvSpPr>
            <p:cNvPr id="1049892" name=""/>
            <p:cNvSpPr/>
            <p:nvPr/>
          </p:nvSpPr>
          <p:spPr>
            <a:xfrm rot="5400000" flipV="1">
              <a:off x="5277" y="4529"/>
              <a:ext cx="0" cy="1980"/>
            </a:xfrm>
            <a:prstGeom prst="line"/>
            <a:noFill/>
            <a:ln w="28575" cap="flat" cmpd="sng">
              <a:solidFill>
                <a:srgbClr val="000000">
                  <a:alpha val="100000"/>
                </a:srgbClr>
              </a:solidFill>
              <a:prstDash val="solid"/>
              <a:round/>
              <a:tailEnd type="triangle" w="med" len="med"/>
            </a:ln>
          </p:spPr>
        </p:sp>
        <p:sp>
          <p:nvSpPr>
            <p:cNvPr id="1049893" name=""/>
            <p:cNvSpPr txBox="1"/>
            <p:nvPr/>
          </p:nvSpPr>
          <p:spPr>
            <a:xfrm rot="0">
              <a:off x="6192" y="5234"/>
              <a:ext cx="540" cy="54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E</a:t>
              </a:r>
            </a:p>
          </p:txBody>
        </p:sp>
        <p:sp>
          <p:nvSpPr>
            <p:cNvPr id="1049894" name=""/>
            <p:cNvSpPr txBox="1"/>
            <p:nvPr/>
          </p:nvSpPr>
          <p:spPr>
            <a:xfrm rot="0">
              <a:off x="3882" y="5684"/>
              <a:ext cx="540" cy="541"/>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k</a:t>
              </a:r>
            </a:p>
          </p:txBody>
        </p:sp>
        <p:sp>
          <p:nvSpPr>
            <p:cNvPr id="1049895" name=""/>
            <p:cNvSpPr txBox="1"/>
            <p:nvPr/>
          </p:nvSpPr>
          <p:spPr>
            <a:xfrm rot="0">
              <a:off x="4198" y="2762"/>
              <a:ext cx="540" cy="54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B</a:t>
              </a:r>
            </a:p>
          </p:txBody>
        </p:sp>
      </p:grpSp>
      <p:sp>
        <p:nvSpPr>
          <p:cNvPr id="1049896" name=""/>
          <p:cNvSpPr/>
          <p:nvPr/>
        </p:nvSpPr>
        <p:spPr>
          <a:xfrm rot="0">
            <a:off x="762000" y="4038600"/>
            <a:ext cx="8229600" cy="2308225"/>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lnSpc>
                <a:spcPct val="120000"/>
              </a:lnSpc>
              <a:buClr>
                <a:srgbClr val="FF0000"/>
              </a:buClr>
              <a:buFontTx/>
              <a:buNone/>
            </a:pPr>
            <a:r>
              <a:rPr altLang="en-US" sz="2000" lang="en-US">
                <a:latin typeface="Tahoma" pitchFamily="34" charset="0"/>
              </a:rPr>
              <a:t>The electric and magnetic waves are interdependent; neither can exist without the other. Physically, an electric field varying in time produces a magnetic field varying in space and time; this changing magnetic field produces an electric field varying in space and time and so on. </a:t>
            </a:r>
            <a:r>
              <a:rPr altLang="en-US" sz="2000" lang="en-US">
                <a:solidFill>
                  <a:srgbClr val="FF0000"/>
                </a:solidFill>
                <a:latin typeface="Tahoma" pitchFamily="34" charset="0"/>
              </a:rPr>
              <a:t>This mutual generation of electric and magnetic fields result in the propagation of the EM waves.</a:t>
            </a:r>
          </a:p>
        </p:txBody>
      </p:sp>
      <p:cxnSp>
        <p:nvCxnSpPr>
          <p:cNvPr id="3145801" name=""/>
          <p:cNvCxnSpPr>
            <a:cxnSpLocks/>
          </p:cNvCxnSpPr>
          <p:nvPr/>
        </p:nvCxnSpPr>
        <p:spPr>
          <a:xfrm rot="0">
            <a:off x="381000" y="3351212"/>
            <a:ext cx="457200" cy="1587"/>
          </a:xfrm>
          <a:prstGeom prst="straightConnector1"/>
          <a:noFill/>
          <a:ln w="38100" cap="flat" cmpd="sng">
            <a:solidFill>
              <a:srgbClr val="FF0000">
                <a:alpha val="100000"/>
              </a:srgbClr>
            </a:solidFill>
            <a:prstDash val="solid"/>
            <a:round/>
            <a:tailEnd type="arrow" w="med" len="med"/>
          </a:ln>
        </p:spPr>
      </p:cxnSp>
      <p:cxnSp>
        <p:nvCxnSpPr>
          <p:cNvPr id="3145802" name=""/>
          <p:cNvCxnSpPr>
            <a:cxnSpLocks/>
          </p:cNvCxnSpPr>
          <p:nvPr/>
        </p:nvCxnSpPr>
        <p:spPr>
          <a:xfrm rot="0">
            <a:off x="304800" y="4341812"/>
            <a:ext cx="457200" cy="1587"/>
          </a:xfrm>
          <a:prstGeom prst="straightConnector1"/>
          <a:noFill/>
          <a:ln w="38100" cap="flat" cmpd="sng">
            <a:solidFill>
              <a:srgbClr val="FF0000">
                <a:alpha val="100000"/>
              </a:srgbClr>
            </a:solidFill>
            <a:prstDash val="solid"/>
            <a:round/>
            <a:tailEnd type="arrow" w="med" len="med"/>
          </a:ln>
        </p:spPr>
      </p:cxnSp>
    </p:spTree>
    <p:custDataLst>
      <p:tags r:id="rId2"/>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3145799"/>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9886"/>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3145800"/>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1049887"/>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09761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3145801"/>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1049888"/>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49"/>
                                        </p:tgtEl>
                                        <p:attrNameLst>
                                          <p:attrName>style.visibility</p:attrName>
                                        </p:attrNameLst>
                                      </p:cBhvr>
                                      <p:to>
                                        <p:strVal val="visible"/>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 presetSubtype="0">
                                  <p:stCondLst>
                                    <p:cond delay="0"/>
                                  </p:stCondLst>
                                  <p:childTnLst>
                                    <p:set>
                                      <p:cBhvr>
                                        <p:cTn dur="1" fill="hold" id="28">
                                          <p:stCondLst>
                                            <p:cond delay="0"/>
                                          </p:stCondLst>
                                        </p:cTn>
                                        <p:tgtEl>
                                          <p:spTgt spid="314580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049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86" grpId="0" uiExpand="0" build="whole"/>
      <p:bldP spid="1049887" grpId="0" uiExpand="0" build="whole"/>
      <p:bldP spid="1049888" grpId="0" uiExpand="0" build="whole"/>
      <p:bldP spid="1049896" grpId="0" uiExpand="0" build="whole"/>
    </p:bldLst>
  </p:timing>
</p:sld>
</file>

<file path=ppt/slides/slide121.xml><?xml version="1.0" encoding="utf-8"?>
<p:sld xmlns:a="http://schemas.openxmlformats.org/drawingml/2006/main" xmlns:r="http://schemas.openxmlformats.org/officeDocument/2006/relationships" xmlns:p="http://schemas.openxmlformats.org/presentationml/2006/main" showMasterSp="1">
  <p:cSld>
    <p:spTree>
      <p:nvGrpSpPr>
        <p:cNvPr id="552" name=""/>
        <p:cNvGrpSpPr/>
        <p:nvPr/>
      </p:nvGrpSpPr>
      <p:grpSpPr>
        <a:xfrm rot="0">
          <a:off x="0" y="0"/>
          <a:ext cx="0" cy="0"/>
          <a:chOff x="0" y="0"/>
          <a:chExt cx="0" cy="0"/>
        </a:xfrm>
      </p:grpSpPr>
      <p:sp>
        <p:nvSpPr>
          <p:cNvPr id="1049900" name=""/>
          <p:cNvSpPr/>
          <p:nvPr>
            <p:ph sz="full" idx="0"/>
          </p:nvPr>
        </p:nvSpPr>
        <p:spPr>
          <a:xfrm rot="0">
            <a:off x="457200" y="274637"/>
            <a:ext cx="8229600" cy="1782762"/>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ctr" lvl="0">
              <a:buFontTx/>
              <a:buNone/>
            </a:pPr>
            <a:r>
              <a:rPr altLang="en-US" sz="2800" lang="en-US">
                <a:solidFill>
                  <a:srgbClr val="0000FF"/>
                </a:solidFill>
              </a:rPr>
              <a:t>Numerical </a:t>
            </a:r>
          </a:p>
          <a:p>
            <a:pPr lvl="0">
              <a:buFontTx/>
              <a:buNone/>
            </a:pPr>
            <a:r>
              <a:rPr altLang="en-US" sz="2400" lang="en-IN">
                <a:solidFill>
                  <a:srgbClr val="0000FF"/>
                </a:solidFill>
              </a:rPr>
              <a:t>In free space the Electric field is given as   </a:t>
            </a:r>
          </a:p>
          <a:p>
            <a:pPr lvl="0">
              <a:buFontTx/>
              <a:buNone/>
            </a:pPr>
            <a:endParaRPr altLang="en-US" b="1" sz="2400" lang="en-IN">
              <a:solidFill>
                <a:srgbClr val="0000FF"/>
              </a:solidFill>
            </a:endParaRPr>
          </a:p>
          <a:p>
            <a:pPr lvl="0">
              <a:buFontTx/>
              <a:buNone/>
            </a:pPr>
            <a:r>
              <a:rPr altLang="en-US" sz="2400" lang="en-IN">
                <a:solidFill>
                  <a:srgbClr val="0000FF"/>
                </a:solidFill>
              </a:rPr>
              <a:t>Determine D, B and H by using Maxwell’s equations</a:t>
            </a:r>
            <a:r>
              <a:rPr altLang="en-US" b="1" sz="2400" lang="en-IN">
                <a:solidFill>
                  <a:srgbClr val="0000FF"/>
                </a:solidFill>
              </a:rPr>
              <a:t>.</a:t>
            </a:r>
          </a:p>
        </p:txBody>
      </p:sp>
      <p:pic>
        <p:nvPicPr>
          <p:cNvPr id="2097620" name=""/>
          <p:cNvPicPr>
            <a:picLocks/>
          </p:cNvPicPr>
          <p:nvPr/>
        </p:nvPicPr>
        <p:blipFill>
          <a:blip xmlns:r="http://schemas.openxmlformats.org/officeDocument/2006/relationships" r:embed="rId1"/>
          <a:srcRect l="0" t="0" r="0" b="0"/>
          <a:stretch>
            <a:fillRect/>
          </a:stretch>
        </p:blipFill>
        <p:spPr>
          <a:xfrm rot="0">
            <a:off x="457200" y="1143000"/>
            <a:ext cx="3810000" cy="641350"/>
          </a:xfrm>
          <a:prstGeom prst="rect"/>
          <a:noFill/>
          <a:ln>
            <a:noFill/>
          </a:ln>
        </p:spPr>
      </p:pic>
      <p:sp>
        <p:nvSpPr>
          <p:cNvPr id="1049901" name=""/>
          <p:cNvSpPr txBox="1"/>
          <p:nvPr/>
        </p:nvSpPr>
        <p:spPr>
          <a:xfrm rot="0">
            <a:off x="685800" y="2209800"/>
            <a:ext cx="4613275" cy="39703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Sol:  Wave is propagating along x direction.</a:t>
            </a:r>
          </a:p>
          <a:p>
            <a:endParaRPr altLang="en-US" lang="en-US"/>
          </a:p>
          <a:p>
            <a:r>
              <a:rPr altLang="en-US" lang="en-US"/>
              <a:t>(1) </a:t>
            </a:r>
          </a:p>
          <a:p>
            <a:endParaRPr altLang="en-US" lang="en-US"/>
          </a:p>
          <a:p>
            <a:r>
              <a:rPr altLang="en-US" lang="en-US"/>
              <a:t>(2)</a:t>
            </a:r>
          </a:p>
          <a:p>
            <a:endParaRPr altLang="en-US" lang="en-US"/>
          </a:p>
          <a:p>
            <a:endParaRPr altLang="en-US" lang="en-US"/>
          </a:p>
          <a:p>
            <a:endParaRPr altLang="en-US" lang="en-US"/>
          </a:p>
          <a:p>
            <a:endParaRPr altLang="en-US" lang="en-US"/>
          </a:p>
          <a:p>
            <a:endParaRPr altLang="en-US" lang="en-US"/>
          </a:p>
          <a:p>
            <a:endParaRPr altLang="en-US" lang="en-US"/>
          </a:p>
          <a:p>
            <a:endParaRPr altLang="en-US" lang="en-US"/>
          </a:p>
          <a:p>
            <a:endParaRPr altLang="en-US" lang="en-US"/>
          </a:p>
          <a:p>
            <a:r>
              <a:rPr altLang="en-US" lang="en-US"/>
              <a:t>(3)   </a:t>
            </a:r>
          </a:p>
        </p:txBody>
      </p:sp>
      <p:pic>
        <p:nvPicPr>
          <p:cNvPr id="2097621" name=""/>
          <p:cNvPicPr>
            <a:picLocks/>
          </p:cNvPicPr>
          <p:nvPr/>
        </p:nvPicPr>
        <p:blipFill>
          <a:blip xmlns:r="http://schemas.openxmlformats.org/officeDocument/2006/relationships" r:embed="rId2"/>
          <a:srcRect l="0" t="0" r="0" b="0"/>
          <a:stretch>
            <a:fillRect/>
          </a:stretch>
        </p:blipFill>
        <p:spPr>
          <a:xfrm rot="0">
            <a:off x="1371600" y="2590800"/>
            <a:ext cx="4932362" cy="630237"/>
          </a:xfrm>
          <a:prstGeom prst="rect"/>
          <a:noFill/>
          <a:ln>
            <a:noFill/>
          </a:ln>
        </p:spPr>
      </p:pic>
      <p:pic>
        <p:nvPicPr>
          <p:cNvPr id="2097622" name=""/>
          <p:cNvPicPr>
            <a:picLocks/>
          </p:cNvPicPr>
          <p:nvPr/>
        </p:nvPicPr>
        <p:blipFill>
          <a:blip xmlns:r="http://schemas.openxmlformats.org/officeDocument/2006/relationships" r:embed="rId3"/>
          <a:srcRect l="0" t="0" r="0" b="0"/>
          <a:stretch>
            <a:fillRect/>
          </a:stretch>
        </p:blipFill>
        <p:spPr>
          <a:xfrm rot="0">
            <a:off x="1295400" y="3124200"/>
            <a:ext cx="3184525" cy="2351087"/>
          </a:xfrm>
          <a:prstGeom prst="rect"/>
          <a:noFill/>
          <a:ln>
            <a:noFill/>
          </a:ln>
        </p:spPr>
      </p:pic>
      <p:pic>
        <p:nvPicPr>
          <p:cNvPr id="2097623" name=""/>
          <p:cNvPicPr>
            <a:picLocks/>
          </p:cNvPicPr>
          <p:nvPr/>
        </p:nvPicPr>
        <p:blipFill>
          <a:blip xmlns:r="http://schemas.openxmlformats.org/officeDocument/2006/relationships" r:embed="rId4"/>
          <a:srcRect l="0" t="0" r="0" b="0"/>
          <a:stretch>
            <a:fillRect/>
          </a:stretch>
        </p:blipFill>
        <p:spPr>
          <a:xfrm rot="0">
            <a:off x="1295400" y="5562600"/>
            <a:ext cx="3746500" cy="884237"/>
          </a:xfrm>
          <a:prstGeom prst="rect"/>
          <a:noFill/>
          <a:ln>
            <a:noFill/>
          </a:ln>
        </p:spPr>
      </p:pic>
      <p:grpSp>
        <p:nvGrpSpPr>
          <p:cNvPr id="553" name=""/>
          <p:cNvGrpSpPr/>
          <p:nvPr/>
        </p:nvGrpSpPr>
        <p:grpSpPr>
          <a:xfrm rot="0">
            <a:off x="7010400" y="5181600"/>
            <a:ext cx="1443037" cy="1295400"/>
            <a:chOff x="7391400" y="990600"/>
            <a:chExt cx="1443038" cy="1295400"/>
          </a:xfrm>
        </p:grpSpPr>
        <p:cxnSp>
          <p:nvCxnSpPr>
            <p:cNvPr id="3145803" name=""/>
            <p:cNvCxnSpPr>
              <a:cxnSpLocks/>
            </p:cNvCxnSpPr>
            <p:nvPr/>
          </p:nvCxnSpPr>
          <p:spPr>
            <a:xfrm rot="5400000" flipH="1" flipV="1">
              <a:off x="7505700" y="1485901"/>
              <a:ext cx="533400" cy="3175"/>
            </a:xfrm>
            <a:prstGeom prst="straightConnector1"/>
            <a:noFill/>
            <a:ln w="9525" cap="flat" cmpd="sng">
              <a:solidFill>
                <a:schemeClr val="dk1">
                  <a:alpha val="100000"/>
                </a:schemeClr>
              </a:solidFill>
              <a:prstDash val="solid"/>
              <a:round/>
              <a:tailEnd type="arrow" w="med" len="med"/>
            </a:ln>
          </p:spPr>
        </p:cxnSp>
        <p:cxnSp>
          <p:nvCxnSpPr>
            <p:cNvPr id="3145804" name=""/>
            <p:cNvCxnSpPr>
              <a:cxnSpLocks/>
            </p:cNvCxnSpPr>
            <p:nvPr/>
          </p:nvCxnSpPr>
          <p:spPr>
            <a:xfrm rot="10800000" flipV="1">
              <a:off x="7391400" y="1752600"/>
              <a:ext cx="381000" cy="228600"/>
            </a:xfrm>
            <a:prstGeom prst="straightConnector1"/>
            <a:noFill/>
            <a:ln w="9525" cap="flat" cmpd="sng">
              <a:solidFill>
                <a:schemeClr val="dk1">
                  <a:alpha val="100000"/>
                </a:schemeClr>
              </a:solidFill>
              <a:prstDash val="solid"/>
              <a:round/>
              <a:tailEnd type="arrow" w="med" len="med"/>
            </a:ln>
          </p:spPr>
        </p:cxnSp>
        <p:cxnSp>
          <p:nvCxnSpPr>
            <p:cNvPr id="3145805" name=""/>
            <p:cNvCxnSpPr>
              <a:cxnSpLocks/>
            </p:cNvCxnSpPr>
            <p:nvPr/>
          </p:nvCxnSpPr>
          <p:spPr>
            <a:xfrm rot="0">
              <a:off x="7772400" y="1752600"/>
              <a:ext cx="762000" cy="1588"/>
            </a:xfrm>
            <a:prstGeom prst="straightConnector1"/>
            <a:noFill/>
            <a:ln w="9525" cap="flat" cmpd="sng">
              <a:solidFill>
                <a:schemeClr val="dk1">
                  <a:alpha val="100000"/>
                </a:schemeClr>
              </a:solidFill>
              <a:prstDash val="solid"/>
              <a:round/>
              <a:tailEnd type="arrow" w="med" len="med"/>
            </a:ln>
          </p:spPr>
        </p:cxnSp>
        <p:sp>
          <p:nvSpPr>
            <p:cNvPr id="1049902" name=""/>
            <p:cNvSpPr txBox="1"/>
            <p:nvPr/>
          </p:nvSpPr>
          <p:spPr>
            <a:xfrm rot="0">
              <a:off x="8458200" y="1676400"/>
              <a:ext cx="3762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k</a:t>
              </a:r>
              <a:r>
                <a:rPr altLang="en-US" baseline="-25000" lang="en-IN"/>
                <a:t>x</a:t>
              </a:r>
            </a:p>
          </p:txBody>
        </p:sp>
        <p:sp>
          <p:nvSpPr>
            <p:cNvPr id="1049903" name=""/>
            <p:cNvSpPr txBox="1"/>
            <p:nvPr/>
          </p:nvSpPr>
          <p:spPr>
            <a:xfrm rot="0">
              <a:off x="7737475" y="990600"/>
              <a:ext cx="4159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baseline="-25000" lang="en-IN"/>
                <a:t>y</a:t>
              </a:r>
            </a:p>
          </p:txBody>
        </p:sp>
        <p:sp>
          <p:nvSpPr>
            <p:cNvPr id="1049904" name=""/>
            <p:cNvSpPr txBox="1"/>
            <p:nvPr/>
          </p:nvSpPr>
          <p:spPr>
            <a:xfrm rot="0">
              <a:off x="7391400" y="1916113"/>
              <a:ext cx="41592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B</a:t>
              </a:r>
              <a:r>
                <a:rPr altLang="en-US" baseline="-25000" lang="en-IN"/>
                <a:t>z</a:t>
              </a:r>
            </a:p>
          </p:txBody>
        </p:sp>
      </p:gr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049901">
                                            <p:txEl>
                                              <p:charRg st="0" end="45"/>
                                            </p:txEl>
                                          </p:spTgt>
                                        </p:tgtEl>
                                        <p:attrNameLst>
                                          <p:attrName>style.visibility</p:attrName>
                                        </p:attrNameLst>
                                      </p:cBhvr>
                                      <p:to>
                                        <p:strVal val="visible"/>
                                      </p:to>
                                    </p:set>
                                    <p:animEffect transition="in" filter="blinds(horizontal)">
                                      <p:cBhvr>
                                        <p:cTn dur="500" id="7"/>
                                        <p:tgtEl>
                                          <p:spTgt spid="1049901">
                                            <p:txEl>
                                              <p:charRg st="0" end="45"/>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1049901">
                                            <p:txEl>
                                              <p:charRg st="46" end="51"/>
                                            </p:txEl>
                                          </p:spTgt>
                                        </p:tgtEl>
                                        <p:attrNameLst>
                                          <p:attrName>style.visibility</p:attrName>
                                        </p:attrNameLst>
                                      </p:cBhvr>
                                      <p:to>
                                        <p:strVal val="visible"/>
                                      </p:to>
                                    </p:set>
                                    <p:animEffect transition="in" filter="blinds(horizontal)">
                                      <p:cBhvr>
                                        <p:cTn dur="500" id="12"/>
                                        <p:tgtEl>
                                          <p:spTgt spid="1049901">
                                            <p:txEl>
                                              <p:charRg st="46" end="51"/>
                                            </p:txEl>
                                          </p:spTgt>
                                        </p:tgtEl>
                                      </p:cBhvr>
                                    </p:animEffect>
                                  </p:childTnLst>
                                </p:cTn>
                              </p:par>
                            </p:childTnLst>
                          </p:cTn>
                        </p:par>
                        <p:par>
                          <p:cTn fill="hold" id="13">
                            <p:stCondLst>
                              <p:cond delay="500"/>
                            </p:stCondLst>
                            <p:childTnLst>
                              <p:par>
                                <p:cTn fill="hold" id="14" nodeType="afterEffect" presetClass="entr" presetID="3" presetSubtype="10">
                                  <p:stCondLst>
                                    <p:cond delay="0"/>
                                  </p:stCondLst>
                                  <p:childTnLst>
                                    <p:set>
                                      <p:cBhvr>
                                        <p:cTn dur="1" fill="hold" id="15">
                                          <p:stCondLst>
                                            <p:cond delay="0"/>
                                          </p:stCondLst>
                                        </p:cTn>
                                        <p:tgtEl>
                                          <p:spTgt spid="2097621"/>
                                        </p:tgtEl>
                                        <p:attrNameLst>
                                          <p:attrName>style.visibility</p:attrName>
                                        </p:attrNameLst>
                                      </p:cBhvr>
                                      <p:to>
                                        <p:strVal val="visible"/>
                                      </p:to>
                                    </p:set>
                                    <p:animEffect transition="in" filter="blinds(horizontal)">
                                      <p:cBhvr>
                                        <p:cTn dur="500" id="16"/>
                                        <p:tgtEl>
                                          <p:spTgt spid="2097621"/>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1049901">
                                            <p:txEl>
                                              <p:charRg st="52" end="56"/>
                                            </p:txEl>
                                          </p:spTgt>
                                        </p:tgtEl>
                                        <p:attrNameLst>
                                          <p:attrName>style.visibility</p:attrName>
                                        </p:attrNameLst>
                                      </p:cBhvr>
                                      <p:to>
                                        <p:strVal val="visible"/>
                                      </p:to>
                                    </p:set>
                                    <p:animEffect transition="in" filter="blinds(horizontal)">
                                      <p:cBhvr>
                                        <p:cTn dur="500" id="21"/>
                                        <p:tgtEl>
                                          <p:spTgt spid="1049901">
                                            <p:txEl>
                                              <p:charRg st="52" end="56"/>
                                            </p:txEl>
                                          </p:spTgt>
                                        </p:tgtEl>
                                      </p:cBhvr>
                                    </p:animEffect>
                                  </p:childTnLst>
                                </p:cTn>
                              </p:par>
                            </p:childTnLst>
                          </p:cTn>
                        </p:par>
                        <p:par>
                          <p:cTn fill="hold" id="22">
                            <p:stCondLst>
                              <p:cond delay="500"/>
                            </p:stCondLst>
                            <p:childTnLst>
                              <p:par>
                                <p:cTn fill="hold" id="23" nodeType="afterEffect" presetClass="entr" presetID="3" presetSubtype="10">
                                  <p:stCondLst>
                                    <p:cond delay="0"/>
                                  </p:stCondLst>
                                  <p:childTnLst>
                                    <p:set>
                                      <p:cBhvr>
                                        <p:cTn dur="1" fill="hold" id="24">
                                          <p:stCondLst>
                                            <p:cond delay="0"/>
                                          </p:stCondLst>
                                        </p:cTn>
                                        <p:tgtEl>
                                          <p:spTgt spid="2097622"/>
                                        </p:tgtEl>
                                        <p:attrNameLst>
                                          <p:attrName>style.visibility</p:attrName>
                                        </p:attrNameLst>
                                      </p:cBhvr>
                                      <p:to>
                                        <p:strVal val="visible"/>
                                      </p:to>
                                    </p:set>
                                    <p:animEffect transition="in" filter="blinds(horizontal)">
                                      <p:cBhvr>
                                        <p:cTn dur="500" id="25"/>
                                        <p:tgtEl>
                                          <p:spTgt spid="209762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3" presetSubtype="10">
                                  <p:stCondLst>
                                    <p:cond delay="0"/>
                                  </p:stCondLst>
                                  <p:childTnLst>
                                    <p:set>
                                      <p:cBhvr>
                                        <p:cTn dur="1" fill="hold" id="29">
                                          <p:stCondLst>
                                            <p:cond delay="0"/>
                                          </p:stCondLst>
                                        </p:cTn>
                                        <p:tgtEl>
                                          <p:spTgt spid="1049901">
                                            <p:txEl>
                                              <p:charRg st="64" end="71"/>
                                            </p:txEl>
                                          </p:spTgt>
                                        </p:tgtEl>
                                        <p:attrNameLst>
                                          <p:attrName>style.visibility</p:attrName>
                                        </p:attrNameLst>
                                      </p:cBhvr>
                                      <p:to>
                                        <p:strVal val="visible"/>
                                      </p:to>
                                    </p:set>
                                    <p:animEffect transition="in" filter="blinds(horizontal)">
                                      <p:cBhvr>
                                        <p:cTn dur="500" id="30"/>
                                        <p:tgtEl>
                                          <p:spTgt spid="1049901">
                                            <p:txEl>
                                              <p:charRg st="64" end="71"/>
                                            </p:txEl>
                                          </p:spTgt>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3" presetSubtype="10">
                                  <p:stCondLst>
                                    <p:cond delay="0"/>
                                  </p:stCondLst>
                                  <p:childTnLst>
                                    <p:set>
                                      <p:cBhvr>
                                        <p:cTn dur="1" fill="hold" id="34">
                                          <p:stCondLst>
                                            <p:cond delay="0"/>
                                          </p:stCondLst>
                                        </p:cTn>
                                        <p:tgtEl>
                                          <p:spTgt spid="2097623"/>
                                        </p:tgtEl>
                                        <p:attrNameLst>
                                          <p:attrName>style.visibility</p:attrName>
                                        </p:attrNameLst>
                                      </p:cBhvr>
                                      <p:to>
                                        <p:strVal val="visible"/>
                                      </p:to>
                                    </p:set>
                                    <p:animEffect transition="in" filter="blinds(horizontal)">
                                      <p:cBhvr>
                                        <p:cTn dur="500" id="35"/>
                                        <p:tgtEl>
                                          <p:spTgt spid="2097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Sp="1">
  <p:cSld>
    <p:spTree>
      <p:nvGrpSpPr>
        <p:cNvPr id="554" name=""/>
        <p:cNvGrpSpPr/>
        <p:nvPr/>
      </p:nvGrpSpPr>
      <p:grpSpPr>
        <a:xfrm rot="0">
          <a:off x="0" y="0"/>
          <a:ext cx="0" cy="0"/>
          <a:chOff x="0" y="0"/>
          <a:chExt cx="0" cy="0"/>
        </a:xfrm>
      </p:grpSpPr>
      <p:pic>
        <p:nvPicPr>
          <p:cNvPr id="2097624" name=""/>
          <p:cNvPicPr>
            <a:picLocks/>
          </p:cNvPicPr>
          <p:nvPr/>
        </p:nvPicPr>
        <p:blipFill>
          <a:blip xmlns:r="http://schemas.openxmlformats.org/officeDocument/2006/relationships" r:embed="rId1"/>
          <a:srcRect l="0" t="0" r="0" b="0"/>
          <a:stretch>
            <a:fillRect/>
          </a:stretch>
        </p:blipFill>
        <p:spPr>
          <a:xfrm rot="0">
            <a:off x="250825" y="152400"/>
            <a:ext cx="7521575" cy="3657600"/>
          </a:xfrm>
          <a:prstGeom prst="rect"/>
          <a:noFill/>
          <a:ln>
            <a:noFill/>
          </a:ln>
        </p:spPr>
      </p:pic>
      <p:pic>
        <p:nvPicPr>
          <p:cNvPr id="2097625" name=""/>
          <p:cNvPicPr>
            <a:picLocks/>
          </p:cNvPicPr>
          <p:nvPr/>
        </p:nvPicPr>
        <p:blipFill>
          <a:blip xmlns:r="http://schemas.openxmlformats.org/officeDocument/2006/relationships" r:embed="rId2"/>
          <a:srcRect l="0" t="0" r="0" b="0"/>
          <a:stretch>
            <a:fillRect/>
          </a:stretch>
        </p:blipFill>
        <p:spPr>
          <a:xfrm rot="0">
            <a:off x="228600" y="4267200"/>
            <a:ext cx="3001962" cy="2087562"/>
          </a:xfrm>
          <a:prstGeom prst="rect"/>
          <a:noFill/>
          <a:ln>
            <a:noFill/>
          </a:ln>
        </p:spPr>
      </p:pic>
      <p:pic>
        <p:nvPicPr>
          <p:cNvPr id="2097626" name=""/>
          <p:cNvPicPr>
            <a:picLocks/>
          </p:cNvPicPr>
          <p:nvPr/>
        </p:nvPicPr>
        <p:blipFill>
          <a:blip xmlns:r="http://schemas.openxmlformats.org/officeDocument/2006/relationships" r:embed="rId3"/>
          <a:srcRect l="0" t="0" r="0" b="0"/>
          <a:stretch>
            <a:fillRect/>
          </a:stretch>
        </p:blipFill>
        <p:spPr>
          <a:xfrm rot="0">
            <a:off x="3733800" y="4343400"/>
            <a:ext cx="5313362" cy="1312862"/>
          </a:xfrm>
          <a:prstGeom prst="rect"/>
          <a:solidFill>
            <a:srgbClr val="FF99CC"/>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62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1">
  <p:cSld>
    <p:spTree>
      <p:nvGrpSpPr>
        <p:cNvPr id="555" name=""/>
        <p:cNvGrpSpPr/>
        <p:nvPr/>
      </p:nvGrpSpPr>
      <p:grpSpPr>
        <a:xfrm rot="0">
          <a:off x="0" y="0"/>
          <a:ext cx="0" cy="0"/>
          <a:chOff x="0" y="0"/>
          <a:chExt cx="0" cy="0"/>
        </a:xfrm>
      </p:grpSpPr>
      <p:pic>
        <p:nvPicPr>
          <p:cNvPr id="2097627" name=""/>
          <p:cNvPicPr>
            <a:picLocks/>
          </p:cNvPicPr>
          <p:nvPr/>
        </p:nvPicPr>
        <p:blipFill>
          <a:blip xmlns:r="http://schemas.openxmlformats.org/officeDocument/2006/relationships" r:embed="rId1"/>
          <a:srcRect l="0" t="0" r="0" b="0"/>
          <a:stretch>
            <a:fillRect/>
          </a:stretch>
        </p:blipFill>
        <p:spPr>
          <a:xfrm rot="0">
            <a:off x="76200" y="1143000"/>
            <a:ext cx="6459537" cy="4619625"/>
          </a:xfrm>
          <a:prstGeom prst="rect"/>
          <a:noFill/>
          <a:ln>
            <a:noFill/>
          </a:ln>
        </p:spPr>
      </p:pic>
      <p:pic>
        <p:nvPicPr>
          <p:cNvPr id="2097628" name=""/>
          <p:cNvPicPr>
            <a:picLocks/>
          </p:cNvPicPr>
          <p:nvPr/>
        </p:nvPicPr>
        <p:blipFill>
          <a:blip xmlns:r="http://schemas.openxmlformats.org/officeDocument/2006/relationships" r:embed="rId2"/>
          <a:srcRect l="0" t="0" r="0" b="0"/>
          <a:stretch>
            <a:fillRect/>
          </a:stretch>
        </p:blipFill>
        <p:spPr>
          <a:xfrm rot="0">
            <a:off x="609600" y="74612"/>
            <a:ext cx="4876800" cy="915987"/>
          </a:xfrm>
          <a:prstGeom prst="rect"/>
          <a:noFill/>
          <a:ln w="28575" cap="flat" cmpd="sng">
            <a:solidFill>
              <a:srgbClr val="FF0000">
                <a:alpha val="100000"/>
              </a:srgbClr>
            </a:solidFill>
            <a:prstDash val="solid"/>
            <a:round/>
          </a:ln>
        </p:spPr>
      </p:pic>
      <p:pic>
        <p:nvPicPr>
          <p:cNvPr id="2097629" name=""/>
          <p:cNvPicPr>
            <a:picLocks/>
          </p:cNvPicPr>
          <p:nvPr/>
        </p:nvPicPr>
        <p:blipFill>
          <a:blip xmlns:r="http://schemas.openxmlformats.org/officeDocument/2006/relationships" r:embed="rId3"/>
          <a:srcRect l="0" t="0" r="0" b="0"/>
          <a:stretch>
            <a:fillRect/>
          </a:stretch>
        </p:blipFill>
        <p:spPr>
          <a:xfrm rot="0">
            <a:off x="6523037" y="2332037"/>
            <a:ext cx="2620962" cy="2498725"/>
          </a:xfrm>
          <a:prstGeom prst="rect"/>
          <a:solidFill>
            <a:srgbClr val="CC99FF"/>
          </a:solidFill>
          <a:ln>
            <a:noFill/>
          </a:ln>
        </p:spPr>
      </p:pic>
      <p:sp>
        <p:nvSpPr>
          <p:cNvPr id="1049905" name=""/>
          <p:cNvSpPr/>
          <p:nvPr/>
        </p:nvSpPr>
        <p:spPr>
          <a:xfrm rot="0">
            <a:off x="77787" y="6324600"/>
            <a:ext cx="8990012" cy="461962"/>
          </a:xfrm>
          <a:prstGeom prst="rect"/>
          <a:solidFill>
            <a:schemeClr val="accent1"/>
          </a:solidFill>
          <a:ln w="28575" cap="flat" cmpd="sng">
            <a:solidFill>
              <a:srgbClr val="1E4649">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20000"/>
              </a:spcBef>
              <a:buClr>
                <a:schemeClr val="dk2"/>
              </a:buClr>
              <a:buSzPct val="75000"/>
              <a:buFont typeface="Wingdings" pitchFamily="2" charset="2"/>
              <a:buNone/>
            </a:pPr>
            <a:r>
              <a:rPr altLang="en-US" b="1" sz="2400" i="1" lang="en-US">
                <a:latin typeface="Times New Roman" pitchFamily="18" charset="0"/>
                <a:ea typeface="Times New Roman" pitchFamily="18" charset="0"/>
                <a:sym typeface="Symbol" pitchFamily="18" charset="2"/>
              </a:rPr>
              <a:t>Thus, k, E and B vectors are mutually perpendicular to each other.</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627"/>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905"/>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05" grpId="0" uiExpand="0" build="whole" animBg="1"/>
    </p:bldLst>
  </p:timing>
</p:sld>
</file>

<file path=ppt/slides/slide124.xml><?xml version="1.0" encoding="utf-8"?>
<p:sld xmlns:a="http://schemas.openxmlformats.org/drawingml/2006/main" xmlns:r="http://schemas.openxmlformats.org/officeDocument/2006/relationships" xmlns:p="http://schemas.openxmlformats.org/presentationml/2006/main" showMasterSp="1">
  <p:cSld>
    <p:spTree>
      <p:nvGrpSpPr>
        <p:cNvPr id="556" name=""/>
        <p:cNvGrpSpPr/>
        <p:nvPr/>
      </p:nvGrpSpPr>
      <p:grpSpPr>
        <a:xfrm rot="0">
          <a:off x="0" y="0"/>
          <a:ext cx="0" cy="0"/>
          <a:chOff x="0" y="0"/>
          <a:chExt cx="0" cy="0"/>
        </a:xfrm>
      </p:grpSpPr>
      <p:grpSp>
        <p:nvGrpSpPr>
          <p:cNvPr id="557" name=""/>
          <p:cNvGrpSpPr/>
          <p:nvPr/>
        </p:nvGrpSpPr>
        <p:grpSpPr>
          <a:xfrm rot="0">
            <a:off x="292100" y="1804987"/>
            <a:ext cx="9083675" cy="2743200"/>
            <a:chOff x="184" y="1137"/>
            <a:chExt cx="5722" cy="1728"/>
          </a:xfrm>
        </p:grpSpPr>
        <p:pic>
          <p:nvPicPr>
            <p:cNvPr id="2097630" name=""/>
            <p:cNvPicPr>
              <a:picLocks/>
            </p:cNvPicPr>
            <p:nvPr/>
          </p:nvPicPr>
          <p:blipFill>
            <a:blip xmlns:r="http://schemas.openxmlformats.org/officeDocument/2006/relationships" r:embed="rId1"/>
            <a:srcRect l="0" t="0" r="0" b="0"/>
            <a:stretch>
              <a:fillRect/>
            </a:stretch>
          </p:blipFill>
          <p:spPr>
            <a:xfrm rot="0">
              <a:off x="184" y="1137"/>
              <a:ext cx="5722" cy="1728"/>
            </a:xfrm>
            <a:prstGeom prst="rect"/>
            <a:noFill/>
            <a:ln>
              <a:noFill/>
            </a:ln>
          </p:spPr>
        </p:pic>
        <p:sp>
          <p:nvSpPr>
            <p:cNvPr id="1049906" name=""/>
            <p:cNvSpPr txBox="1"/>
            <p:nvPr/>
          </p:nvSpPr>
          <p:spPr>
            <a:xfrm rot="0">
              <a:off x="240" y="1152"/>
              <a:ext cx="5280" cy="133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4400" i="1" lang="en-US">
                  <a:solidFill>
                    <a:schemeClr val="lt1"/>
                  </a:solidFill>
                  <a:effectLst>
                    <a:outerShdw algn="tl" blurRad="38100" dir="2700000" dist="38100">
                      <a:srgbClr val="C0C0C0"/>
                    </a:outerShdw>
                  </a:effectLst>
                  <a:latin typeface="Comic Sans MS" pitchFamily="66" charset="0"/>
                </a:rPr>
                <a:t>Energy in EM Waves: Poynting Theorem and Poynting Vector </a:t>
              </a:r>
            </a:p>
          </p:txBody>
        </p:sp>
      </p:grpSp>
    </p:spTree>
  </p:cSld>
  <p:clrMapOvr>
    <a:masterClrMapping/>
  </p:clrMapOvr>
  <p:timing/>
</p:sld>
</file>

<file path=ppt/slides/slide125.xml><?xml version="1.0" encoding="utf-8"?>
<p:sld xmlns:a="http://schemas.openxmlformats.org/drawingml/2006/main" xmlns:r="http://schemas.openxmlformats.org/officeDocument/2006/relationships" xmlns:p="http://schemas.openxmlformats.org/presentationml/2006/main" showMasterSp="1">
  <p:cSld>
    <p:spTree>
      <p:nvGrpSpPr>
        <p:cNvPr id="558" name=""/>
        <p:cNvGrpSpPr/>
        <p:nvPr/>
      </p:nvGrpSpPr>
      <p:grpSpPr>
        <a:xfrm rot="0">
          <a:off x="0" y="0"/>
          <a:ext cx="0" cy="0"/>
          <a:chOff x="0" y="0"/>
          <a:chExt cx="0" cy="0"/>
        </a:xfrm>
      </p:grpSpPr>
      <p:sp>
        <p:nvSpPr>
          <p:cNvPr id="1049907" name=""/>
          <p:cNvSpPr txBox="1"/>
          <p:nvPr/>
        </p:nvSpPr>
        <p:spPr>
          <a:xfrm rot="0">
            <a:off x="228600" y="4522787"/>
            <a:ext cx="88392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imes New Roman" pitchFamily="18" charset="0"/>
                <a:ea typeface="Times New Roman" pitchFamily="18" charset="0"/>
              </a:rPr>
              <a:t>The magnitude S represents the </a:t>
            </a:r>
            <a:r>
              <a:rPr altLang="en-US" sz="2400" lang="en-US">
                <a:solidFill>
                  <a:srgbClr val="FF0000"/>
                </a:solidFill>
                <a:latin typeface="Times New Roman" pitchFamily="18" charset="0"/>
                <a:ea typeface="Times New Roman" pitchFamily="18" charset="0"/>
              </a:rPr>
              <a:t>rate at which energy flows through a unit surface area </a:t>
            </a:r>
            <a:r>
              <a:rPr altLang="en-US" sz="2400" lang="en-US">
                <a:latin typeface="Times New Roman" pitchFamily="18" charset="0"/>
                <a:ea typeface="Times New Roman" pitchFamily="18" charset="0"/>
              </a:rPr>
              <a:t>perpendicular to the direction of wave propagation.</a:t>
            </a:r>
          </a:p>
        </p:txBody>
      </p:sp>
      <p:sp>
        <p:nvSpPr>
          <p:cNvPr id="1049908" name=""/>
          <p:cNvSpPr txBox="1"/>
          <p:nvPr/>
        </p:nvSpPr>
        <p:spPr>
          <a:xfrm rot="0">
            <a:off x="228600" y="76200"/>
            <a:ext cx="8686800" cy="584200"/>
          </a:xfrm>
          <a:prstGeom prst="rect"/>
          <a:solidFill>
            <a:schemeClr val="accen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Energy Carried by Electromagnetic Waves</a:t>
            </a:r>
          </a:p>
        </p:txBody>
      </p:sp>
      <p:pic>
        <p:nvPicPr>
          <p:cNvPr id="2097631" name=""/>
          <p:cNvPicPr>
            <a:picLocks/>
          </p:cNvPicPr>
          <p:nvPr/>
        </p:nvPicPr>
        <p:blipFill>
          <a:blip xmlns:r="http://schemas.openxmlformats.org/officeDocument/2006/relationships" r:embed="rId1"/>
          <a:srcRect l="0" t="0" r="0" b="0"/>
          <a:stretch>
            <a:fillRect/>
          </a:stretch>
        </p:blipFill>
        <p:spPr>
          <a:xfrm rot="0">
            <a:off x="2667000" y="2743200"/>
            <a:ext cx="3971925" cy="1371600"/>
          </a:xfrm>
          <a:prstGeom prst="rect"/>
          <a:solidFill>
            <a:srgbClr val="FFCC99"/>
          </a:solidFill>
          <a:ln w="38100" cap="flat" cmpd="sng">
            <a:solidFill>
              <a:srgbClr val="993300">
                <a:alpha val="100000"/>
              </a:srgbClr>
            </a:solidFill>
            <a:prstDash val="solid"/>
            <a:round/>
          </a:ln>
        </p:spPr>
      </p:pic>
      <p:sp>
        <p:nvSpPr>
          <p:cNvPr id="1049909" name=""/>
          <p:cNvSpPr txBox="1"/>
          <p:nvPr/>
        </p:nvSpPr>
        <p:spPr>
          <a:xfrm rot="0">
            <a:off x="152400" y="5429250"/>
            <a:ext cx="88392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ea typeface="Times New Roman" pitchFamily="18" charset="0"/>
              </a:rPr>
              <a:t>Thus, </a:t>
            </a:r>
            <a:r>
              <a:rPr altLang="en-US" b="1" sz="2400" lang="en-US">
                <a:latin typeface="Times New Roman" pitchFamily="18" charset="0"/>
                <a:ea typeface="Times New Roman" pitchFamily="18" charset="0"/>
              </a:rPr>
              <a:t>S</a:t>
            </a:r>
            <a:r>
              <a:rPr altLang="en-US" sz="2400" lang="en-US">
                <a:latin typeface="Times New Roman" pitchFamily="18" charset="0"/>
                <a:ea typeface="Times New Roman" pitchFamily="18" charset="0"/>
              </a:rPr>
              <a:t> represents </a:t>
            </a:r>
            <a:r>
              <a:rPr altLang="en-US" b="1" sz="2400" lang="en-US">
                <a:solidFill>
                  <a:srgbClr val="0000FF"/>
                </a:solidFill>
                <a:latin typeface="Times New Roman" pitchFamily="18" charset="0"/>
                <a:ea typeface="Times New Roman" pitchFamily="18" charset="0"/>
              </a:rPr>
              <a:t>power per unit area</a:t>
            </a:r>
            <a:r>
              <a:rPr altLang="en-US" sz="2400" lang="en-US">
                <a:solidFill>
                  <a:srgbClr val="0000FF"/>
                </a:solidFill>
                <a:latin typeface="Times New Roman" pitchFamily="18" charset="0"/>
                <a:ea typeface="Times New Roman" pitchFamily="18" charset="0"/>
              </a:rPr>
              <a:t>.  </a:t>
            </a:r>
            <a:r>
              <a:rPr altLang="en-US" sz="2400" lang="en-US">
                <a:latin typeface="Times New Roman" pitchFamily="18" charset="0"/>
                <a:ea typeface="Times New Roman" pitchFamily="18" charset="0"/>
              </a:rPr>
              <a:t>The direction of S is along the direction of wave propagation.  The units of S are </a:t>
            </a:r>
            <a:r>
              <a:rPr altLang="en-US" b="1" sz="2400" lang="en-US">
                <a:solidFill>
                  <a:srgbClr val="3333FF"/>
                </a:solidFill>
                <a:latin typeface="Times New Roman" pitchFamily="18" charset="0"/>
                <a:ea typeface="Times New Roman" pitchFamily="18" charset="0"/>
              </a:rPr>
              <a:t>J/(s·m</a:t>
            </a:r>
            <a:r>
              <a:rPr altLang="en-US" baseline="30000" b="1" sz="2400" lang="en-US">
                <a:solidFill>
                  <a:srgbClr val="3333FF"/>
                </a:solidFill>
                <a:latin typeface="Times New Roman" pitchFamily="18" charset="0"/>
                <a:ea typeface="Times New Roman" pitchFamily="18" charset="0"/>
              </a:rPr>
              <a:t>2</a:t>
            </a:r>
            <a:r>
              <a:rPr altLang="en-US" b="1" sz="2400" lang="en-US">
                <a:solidFill>
                  <a:srgbClr val="3333FF"/>
                </a:solidFill>
                <a:latin typeface="Times New Roman" pitchFamily="18" charset="0"/>
                <a:ea typeface="Times New Roman" pitchFamily="18" charset="0"/>
              </a:rPr>
              <a:t>) =W/m</a:t>
            </a:r>
            <a:r>
              <a:rPr altLang="en-US" baseline="30000" b="1" sz="2400" lang="en-US">
                <a:solidFill>
                  <a:srgbClr val="3333FF"/>
                </a:solidFill>
                <a:latin typeface="Times New Roman" pitchFamily="18" charset="0"/>
                <a:ea typeface="Times New Roman" pitchFamily="18" charset="0"/>
              </a:rPr>
              <a:t>2</a:t>
            </a:r>
            <a:r>
              <a:rPr altLang="en-US" sz="2400" lang="en-US">
                <a:latin typeface="Times New Roman" pitchFamily="18" charset="0"/>
                <a:ea typeface="Times New Roman" pitchFamily="18" charset="0"/>
              </a:rPr>
              <a:t>. </a:t>
            </a:r>
          </a:p>
        </p:txBody>
      </p:sp>
      <p:sp>
        <p:nvSpPr>
          <p:cNvPr id="1049910" name=""/>
          <p:cNvSpPr/>
          <p:nvPr/>
        </p:nvSpPr>
        <p:spPr>
          <a:xfrm rot="0">
            <a:off x="7391400" y="6400800"/>
            <a:ext cx="1674812" cy="2746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1200" lang="en-US">
                <a:solidFill>
                  <a:srgbClr val="3366FF"/>
                </a:solidFill>
                <a:latin typeface="Tahoma" pitchFamily="34" charset="0"/>
              </a:rPr>
              <a:t>*J. H. Poynting, 1884.</a:t>
            </a:r>
          </a:p>
        </p:txBody>
      </p:sp>
      <p:sp>
        <p:nvSpPr>
          <p:cNvPr id="1049911" name=""/>
          <p:cNvSpPr/>
          <p:nvPr/>
        </p:nvSpPr>
        <p:spPr>
          <a:xfrm rot="0">
            <a:off x="228600" y="736600"/>
            <a:ext cx="8686800" cy="1570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latin typeface="Times New Roman" pitchFamily="18" charset="0"/>
                <a:ea typeface="Times New Roman" pitchFamily="18" charset="0"/>
              </a:rPr>
              <a:t>Electromagnetic waves carry energy, and as they propagate through space they can transfer energy to objects in their path.  The rate of flow of energy in an electromagnetic wave is described by a vector </a:t>
            </a:r>
            <a:r>
              <a:rPr altLang="en-US" b="1" sz="2400" i="1" lang="en-US">
                <a:latin typeface="Times New Roman" pitchFamily="18" charset="0"/>
                <a:ea typeface="Times New Roman" pitchFamily="18" charset="0"/>
              </a:rPr>
              <a:t>S</a:t>
            </a:r>
            <a:r>
              <a:rPr altLang="en-US" b="1" sz="2400" i="1" lang="en-US">
                <a:solidFill>
                  <a:srgbClr val="3366FF"/>
                </a:solidFill>
                <a:latin typeface="Times New Roman" pitchFamily="18" charset="0"/>
                <a:ea typeface="Times New Roman" pitchFamily="18" charset="0"/>
              </a:rPr>
              <a:t>,</a:t>
            </a:r>
            <a:r>
              <a:rPr altLang="en-US" b="1" sz="2400" i="1" lang="en-US">
                <a:solidFill>
                  <a:srgbClr val="FF0000"/>
                </a:solidFill>
                <a:latin typeface="Times New Roman" pitchFamily="18" charset="0"/>
                <a:ea typeface="Times New Roman" pitchFamily="18" charset="0"/>
              </a:rPr>
              <a:t> </a:t>
            </a:r>
            <a:r>
              <a:rPr altLang="en-US" sz="2400" i="1" lang="en-US">
                <a:latin typeface="Times New Roman" pitchFamily="18" charset="0"/>
                <a:ea typeface="Times New Roman" pitchFamily="18" charset="0"/>
              </a:rPr>
              <a:t>called the </a:t>
            </a:r>
            <a:r>
              <a:rPr altLang="en-US" b="1" sz="2400" i="1" lang="en-US">
                <a:solidFill>
                  <a:srgbClr val="3366FF"/>
                </a:solidFill>
                <a:latin typeface="Times New Roman" pitchFamily="18" charset="0"/>
                <a:ea typeface="Times New Roman" pitchFamily="18" charset="0"/>
              </a:rPr>
              <a:t>Poynting vector</a:t>
            </a:r>
            <a:r>
              <a:rPr altLang="en-US" sz="2400" i="1" lang="en-US">
                <a:solidFill>
                  <a:srgbClr val="3366FF"/>
                </a:solidFill>
                <a:latin typeface="Times New Roman" pitchFamily="18" charset="0"/>
                <a:ea typeface="Times New Roman" pitchFamily="18" charset="0"/>
              </a:rPr>
              <a:t>.</a:t>
            </a:r>
            <a:r>
              <a:rPr altLang="en-US" b="1" sz="2400" i="1" lang="en-US">
                <a:solidFill>
                  <a:srgbClr val="3366FF"/>
                </a:solidFill>
                <a:latin typeface="Times New Roman" pitchFamily="18" charset="0"/>
                <a:ea typeface="Times New Roman" pitchFamily="18" charset="0"/>
              </a:rPr>
              <a:t>*</a:t>
            </a:r>
          </a:p>
        </p:txBody>
      </p:sp>
    </p:spTree>
    <p:custDataLst>
      <p:tags r:id="rId2"/>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907"/>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631"/>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1049909"/>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1049910"/>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1049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07" grpId="0" uiExpand="0" build="whole"/>
      <p:bldP spid="1049909" grpId="0" uiExpand="0" build="whole"/>
      <p:bldP spid="1049910" grpId="0" uiExpand="0" build="whole"/>
      <p:bldP spid="1049911" grpId="0" uiExpand="0" build="whole"/>
    </p:bldLst>
  </p:timing>
</p:sld>
</file>

<file path=ppt/slides/slide126.xml><?xml version="1.0" encoding="utf-8"?>
<p:sld xmlns:a="http://schemas.openxmlformats.org/drawingml/2006/main" xmlns:r="http://schemas.openxmlformats.org/officeDocument/2006/relationships" xmlns:p="http://schemas.openxmlformats.org/presentationml/2006/main" showMasterSp="1">
  <p:cSld>
    <p:spTree>
      <p:nvGrpSpPr>
        <p:cNvPr id="559" name=""/>
        <p:cNvGrpSpPr/>
        <p:nvPr/>
      </p:nvGrpSpPr>
      <p:grpSpPr>
        <a:xfrm rot="0">
          <a:off x="0" y="0"/>
          <a:ext cx="0" cy="0"/>
          <a:chOff x="0" y="0"/>
          <a:chExt cx="0" cy="0"/>
        </a:xfrm>
      </p:grpSpPr>
      <p:sp>
        <p:nvSpPr>
          <p:cNvPr id="1049912" name=""/>
          <p:cNvSpPr/>
          <p:nvPr>
            <p:ph type="title" sz="full" idx="0"/>
          </p:nvPr>
        </p:nvSpPr>
        <p:spPr>
          <a:xfrm rot="0">
            <a:off x="685800" y="304800"/>
            <a:ext cx="7772400" cy="1143000"/>
          </a:xfrm>
          <a:prstGeom prst="rect"/>
          <a:solidFill>
            <a:schemeClr val="accent2">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600" i="1" lang="en-US">
                <a:solidFill>
                  <a:schemeClr val="lt1"/>
                </a:solidFill>
                <a:latin typeface="Perpetua" pitchFamily="18" charset="0"/>
                <a:ea typeface="Calibri" pitchFamily="34" charset="0"/>
              </a:rPr>
              <a:t>Poynting Vector in the Time Domain</a:t>
            </a:r>
          </a:p>
        </p:txBody>
      </p:sp>
      <p:sp>
        <p:nvSpPr>
          <p:cNvPr id="1049913" name=""/>
          <p:cNvSpPr/>
          <p:nvPr>
            <p:ph type="body" sz="full" idx="1"/>
          </p:nvPr>
        </p:nvSpPr>
        <p:spPr>
          <a:xfrm rot="0">
            <a:off x="762000" y="1600200"/>
            <a:ext cx="7772400" cy="41148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eaLnBrk="1" hangingPunct="1" latinLnBrk="1" lvl="0"/>
            <a:r>
              <a:rPr altLang="en-US" sz="2400" lang="en-US"/>
              <a:t>We define a new vector called the (instantaneous) </a:t>
            </a:r>
            <a:r>
              <a:rPr altLang="en-US" b="1" sz="2400" i="1" lang="en-US">
                <a:solidFill>
                  <a:schemeClr val="hlink"/>
                </a:solidFill>
                <a:latin typeface="Times New Roman" pitchFamily="18" charset="0"/>
              </a:rPr>
              <a:t>Poynting vector</a:t>
            </a:r>
            <a:r>
              <a:rPr altLang="en-US" sz="2400" lang="en-US"/>
              <a:t> as</a:t>
            </a:r>
          </a:p>
          <a:p>
            <a:pPr eaLnBrk="1" hangingPunct="1" latinLnBrk="1" lvl="0"/>
            <a:endParaRPr altLang="en-US" sz="2400" lang="en-US"/>
          </a:p>
          <a:p>
            <a:pPr eaLnBrk="1" hangingPunct="1" latinLnBrk="1" lvl="0"/>
            <a:endParaRPr altLang="en-US" sz="2400" lang="en-US"/>
          </a:p>
          <a:p>
            <a:pPr eaLnBrk="1" hangingPunct="1" latinLnBrk="1" lvl="0"/>
            <a:endParaRPr altLang="en-US" sz="2400" lang="en-US"/>
          </a:p>
          <a:p>
            <a:pPr eaLnBrk="1" hangingPunct="1" latinLnBrk="1" lvl="0"/>
            <a:r>
              <a:rPr altLang="en-US" sz="2400" lang="en-US"/>
              <a:t>The Poynting vector has the same direction as the direction of propagation.</a:t>
            </a:r>
          </a:p>
          <a:p>
            <a:pPr eaLnBrk="1" hangingPunct="1" latinLnBrk="1" lvl="0">
              <a:buFontTx/>
              <a:buNone/>
            </a:pPr>
            <a:endParaRPr altLang="en-US" sz="2400" lang="en-US"/>
          </a:p>
          <a:p>
            <a:pPr eaLnBrk="1" hangingPunct="1" latinLnBrk="1" lvl="0"/>
            <a:r>
              <a:rPr altLang="en-US" sz="2400" lang="en-US"/>
              <a:t>The Poynting vector at a point is equivalent to the power density of the wave at that point.</a:t>
            </a:r>
          </a:p>
          <a:p>
            <a:pPr eaLnBrk="1" hangingPunct="1" latinLnBrk="1" lvl="0"/>
            <a:endParaRPr altLang="en-US" sz="2400" lang="en-US"/>
          </a:p>
        </p:txBody>
      </p:sp>
      <p:pic>
        <p:nvPicPr>
          <p:cNvPr id="2097632" name=""/>
          <p:cNvPicPr>
            <a:picLocks/>
          </p:cNvPicPr>
          <p:nvPr/>
        </p:nvPicPr>
        <p:blipFill>
          <a:blip xmlns:r="http://schemas.openxmlformats.org/officeDocument/2006/relationships" r:embed="rId1"/>
          <a:srcRect l="0" t="0" r="0" b="0"/>
          <a:stretch>
            <a:fillRect/>
          </a:stretch>
        </p:blipFill>
        <p:spPr>
          <a:xfrm rot="0">
            <a:off x="1624012" y="2743200"/>
            <a:ext cx="2541587" cy="827087"/>
          </a:xfrm>
          <a:prstGeom prst="rect"/>
          <a:noFill/>
          <a:ln>
            <a:noFill/>
          </a:ln>
        </p:spPr>
      </p:pic>
      <p:sp>
        <p:nvSpPr>
          <p:cNvPr id="1049914" name=""/>
          <p:cNvSpPr txBox="1"/>
          <p:nvPr/>
        </p:nvSpPr>
        <p:spPr>
          <a:xfrm rot="0">
            <a:off x="4800600" y="2514600"/>
            <a:ext cx="2987675" cy="1187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buFontTx/>
              <a:buChar char="•"/>
            </a:pPr>
            <a:r>
              <a:rPr altLang="en-US" b="1" sz="2400" lang="en-US">
                <a:solidFill>
                  <a:schemeClr val="hlink"/>
                </a:solidFill>
                <a:latin typeface="Times New Roman" pitchFamily="18" charset="0"/>
              </a:rPr>
              <a:t> The Poynting vector has units of W/m</a:t>
            </a:r>
            <a:r>
              <a:rPr altLang="en-US" baseline="30000" b="1" sz="2400" lang="en-US">
                <a:solidFill>
                  <a:schemeClr val="hlink"/>
                </a:solidFill>
                <a:latin typeface="Times New Roman" pitchFamily="18" charset="0"/>
              </a:rPr>
              <a:t>2</a:t>
            </a:r>
            <a:r>
              <a:rPr altLang="en-US" b="1" sz="2400" lang="en-US">
                <a:solidFill>
                  <a:schemeClr val="hlink"/>
                </a:solidFill>
                <a:latin typeface="Times New Roman" pitchFamily="18" charset="0"/>
              </a:rPr>
              <a:t>.</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9913">
                                            <p:txEl>
                                              <p:charRg st="72" end="148"/>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1049913">
                                            <p:txEl>
                                              <p:charRg st="149" end="24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1">
  <p:cSld>
    <p:spTree>
      <p:nvGrpSpPr>
        <p:cNvPr id="560" name=""/>
        <p:cNvGrpSpPr/>
        <p:nvPr/>
      </p:nvGrpSpPr>
      <p:grpSpPr>
        <a:xfrm rot="0">
          <a:off x="0" y="0"/>
          <a:ext cx="0" cy="0"/>
          <a:chOff x="0" y="0"/>
          <a:chExt cx="0" cy="0"/>
        </a:xfrm>
      </p:grpSpPr>
      <p:sp>
        <p:nvSpPr>
          <p:cNvPr id="1049915" name=""/>
          <p:cNvSpPr txBox="1"/>
          <p:nvPr/>
        </p:nvSpPr>
        <p:spPr>
          <a:xfrm rot="0">
            <a:off x="609600" y="3429000"/>
            <a:ext cx="296862" cy="396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ahoma" pitchFamily="34" charset="0"/>
              </a:rPr>
              <a:t>z</a:t>
            </a:r>
          </a:p>
        </p:txBody>
      </p:sp>
      <p:sp>
        <p:nvSpPr>
          <p:cNvPr id="1049916" name=""/>
          <p:cNvSpPr txBox="1"/>
          <p:nvPr/>
        </p:nvSpPr>
        <p:spPr>
          <a:xfrm rot="0">
            <a:off x="3581400" y="2133600"/>
            <a:ext cx="564832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imes New Roman" pitchFamily="18" charset="0"/>
                <a:ea typeface="Times New Roman" pitchFamily="18" charset="0"/>
              </a:rPr>
              <a:t>Because B = E/c</a:t>
            </a:r>
            <a:r>
              <a:rPr altLang="en-US" sz="2400" i="1" lang="en-US">
                <a:latin typeface="Times New Roman" pitchFamily="18" charset="0"/>
                <a:ea typeface="Times New Roman" pitchFamily="18" charset="0"/>
              </a:rPr>
              <a:t> for EM waves in free space</a:t>
            </a:r>
          </a:p>
        </p:txBody>
      </p:sp>
      <p:grpSp>
        <p:nvGrpSpPr>
          <p:cNvPr id="561" name=""/>
          <p:cNvGrpSpPr/>
          <p:nvPr/>
        </p:nvGrpSpPr>
        <p:grpSpPr>
          <a:xfrm rot="0">
            <a:off x="428625" y="1066800"/>
            <a:ext cx="3622675" cy="2619375"/>
            <a:chOff x="428625" y="304800"/>
            <a:chExt cx="3622675" cy="2619375"/>
          </a:xfrm>
        </p:grpSpPr>
        <p:sp>
          <p:nvSpPr>
            <p:cNvPr id="1049917" name=""/>
            <p:cNvSpPr/>
            <p:nvPr/>
          </p:nvSpPr>
          <p:spPr>
            <a:xfrm rot="0">
              <a:off x="1343025" y="2009775"/>
              <a:ext cx="2590800" cy="0"/>
            </a:xfrm>
            <a:prstGeom prst="line"/>
            <a:noFill/>
            <a:ln w="9525" cap="flat" cmpd="sng">
              <a:solidFill>
                <a:schemeClr val="dk1">
                  <a:alpha val="100000"/>
                </a:schemeClr>
              </a:solidFill>
              <a:prstDash val="solid"/>
              <a:round/>
              <a:tailEnd type="triangle" w="med" len="med"/>
            </a:ln>
          </p:spPr>
        </p:sp>
        <p:sp>
          <p:nvSpPr>
            <p:cNvPr id="1049918" name=""/>
            <p:cNvSpPr/>
            <p:nvPr/>
          </p:nvSpPr>
          <p:spPr>
            <a:xfrm rot="0" flipV="1">
              <a:off x="1343025" y="485775"/>
              <a:ext cx="0" cy="1524000"/>
            </a:xfrm>
            <a:prstGeom prst="line"/>
            <a:noFill/>
            <a:ln w="9525" cap="flat" cmpd="sng">
              <a:solidFill>
                <a:schemeClr val="dk1">
                  <a:alpha val="100000"/>
                </a:schemeClr>
              </a:solidFill>
              <a:prstDash val="solid"/>
              <a:round/>
              <a:tailEnd type="triangle" w="med" len="med"/>
            </a:ln>
          </p:spPr>
        </p:sp>
        <p:sp>
          <p:nvSpPr>
            <p:cNvPr id="1049919" name=""/>
            <p:cNvSpPr/>
            <p:nvPr/>
          </p:nvSpPr>
          <p:spPr>
            <a:xfrm rot="0" flipH="1">
              <a:off x="428625" y="2009775"/>
              <a:ext cx="914400" cy="914400"/>
            </a:xfrm>
            <a:prstGeom prst="line"/>
            <a:noFill/>
            <a:ln w="9525" cap="flat" cmpd="sng">
              <a:solidFill>
                <a:schemeClr val="dk1">
                  <a:alpha val="100000"/>
                </a:schemeClr>
              </a:solidFill>
              <a:prstDash val="solid"/>
              <a:round/>
              <a:tailEnd type="triangle" w="med" len="med"/>
            </a:ln>
          </p:spPr>
        </p:sp>
        <p:sp>
          <p:nvSpPr>
            <p:cNvPr id="1049920" name=""/>
            <p:cNvSpPr txBox="1"/>
            <p:nvPr/>
          </p:nvSpPr>
          <p:spPr>
            <a:xfrm rot="0">
              <a:off x="3741738" y="1962150"/>
              <a:ext cx="309562" cy="396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ahoma" pitchFamily="34" charset="0"/>
                </a:rPr>
                <a:t>x</a:t>
              </a:r>
            </a:p>
          </p:txBody>
        </p:sp>
        <p:sp>
          <p:nvSpPr>
            <p:cNvPr id="1049921" name=""/>
            <p:cNvSpPr txBox="1"/>
            <p:nvPr/>
          </p:nvSpPr>
          <p:spPr>
            <a:xfrm rot="0">
              <a:off x="1033463" y="304800"/>
              <a:ext cx="309562" cy="396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ahoma" pitchFamily="34" charset="0"/>
                </a:rPr>
                <a:t>y</a:t>
              </a:r>
            </a:p>
          </p:txBody>
        </p:sp>
        <p:sp>
          <p:nvSpPr>
            <p:cNvPr id="1049922" name=""/>
            <p:cNvSpPr/>
            <p:nvPr/>
          </p:nvSpPr>
          <p:spPr>
            <a:xfrm rot="0" flipV="1">
              <a:off x="1343025" y="1171575"/>
              <a:ext cx="0" cy="838200"/>
            </a:xfrm>
            <a:prstGeom prst="line"/>
            <a:noFill/>
            <a:ln w="38100" cap="flat" cmpd="sng">
              <a:solidFill>
                <a:srgbClr val="FF0000">
                  <a:alpha val="100000"/>
                </a:srgbClr>
              </a:solidFill>
              <a:prstDash val="solid"/>
              <a:round/>
              <a:tailEnd type="triangle" w="med" len="med"/>
            </a:ln>
          </p:spPr>
        </p:sp>
        <p:sp>
          <p:nvSpPr>
            <p:cNvPr id="1049923" name=""/>
            <p:cNvSpPr/>
            <p:nvPr/>
          </p:nvSpPr>
          <p:spPr>
            <a:xfrm rot="0" flipH="1">
              <a:off x="733425" y="2009775"/>
              <a:ext cx="609600" cy="609600"/>
            </a:xfrm>
            <a:prstGeom prst="line"/>
            <a:noFill/>
            <a:ln w="38100" cap="flat" cmpd="sng">
              <a:solidFill>
                <a:srgbClr val="0000FF">
                  <a:alpha val="100000"/>
                </a:srgbClr>
              </a:solidFill>
              <a:prstDash val="solid"/>
              <a:round/>
              <a:tailEnd type="triangle" w="med" len="med"/>
            </a:ln>
          </p:spPr>
        </p:sp>
        <p:sp>
          <p:nvSpPr>
            <p:cNvPr id="1049924" name=""/>
            <p:cNvSpPr/>
            <p:nvPr/>
          </p:nvSpPr>
          <p:spPr>
            <a:xfrm rot="0">
              <a:off x="1343025" y="2009775"/>
              <a:ext cx="1219200" cy="0"/>
            </a:xfrm>
            <a:prstGeom prst="line"/>
            <a:noFill/>
            <a:ln w="38100" cap="flat" cmpd="sng">
              <a:solidFill>
                <a:srgbClr val="800080">
                  <a:alpha val="100000"/>
                </a:srgbClr>
              </a:solidFill>
              <a:prstDash val="solid"/>
              <a:round/>
              <a:tailEnd type="triangle" w="med" len="med"/>
            </a:ln>
          </p:spPr>
        </p:sp>
        <p:sp>
          <p:nvSpPr>
            <p:cNvPr id="1049925" name=""/>
            <p:cNvSpPr/>
            <p:nvPr/>
          </p:nvSpPr>
          <p:spPr>
            <a:xfrm rot="0">
              <a:off x="1800225" y="2238375"/>
              <a:ext cx="533400" cy="0"/>
            </a:xfrm>
            <a:prstGeom prst="line"/>
            <a:noFill/>
            <a:ln w="25400" cap="flat" cmpd="sng">
              <a:solidFill>
                <a:schemeClr val="dk1">
                  <a:alpha val="100000"/>
                </a:schemeClr>
              </a:solidFill>
              <a:prstDash val="solid"/>
              <a:round/>
              <a:tailEnd type="triangle" w="med" len="med"/>
            </a:ln>
          </p:spPr>
        </p:sp>
        <p:sp>
          <p:nvSpPr>
            <p:cNvPr id="1049926" name=""/>
            <p:cNvSpPr txBox="1"/>
            <p:nvPr/>
          </p:nvSpPr>
          <p:spPr>
            <a:xfrm rot="0">
              <a:off x="1876425" y="2154238"/>
              <a:ext cx="325438"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ahoma" pitchFamily="34" charset="0"/>
                </a:rPr>
                <a:t>c</a:t>
              </a:r>
            </a:p>
          </p:txBody>
        </p:sp>
        <p:sp>
          <p:nvSpPr>
            <p:cNvPr id="1049927" name=""/>
            <p:cNvSpPr txBox="1"/>
            <p:nvPr/>
          </p:nvSpPr>
          <p:spPr>
            <a:xfrm rot="0">
              <a:off x="1751013" y="1585913"/>
              <a:ext cx="35401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CC00FF"/>
                  </a:solidFill>
                  <a:latin typeface="Tahoma" pitchFamily="34" charset="0"/>
                </a:rPr>
                <a:t>S</a:t>
              </a:r>
            </a:p>
          </p:txBody>
        </p:sp>
        <p:sp>
          <p:nvSpPr>
            <p:cNvPr id="1049928" name=""/>
            <p:cNvSpPr txBox="1"/>
            <p:nvPr/>
          </p:nvSpPr>
          <p:spPr>
            <a:xfrm rot="0">
              <a:off x="1022350" y="1333500"/>
              <a:ext cx="387350"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FF0000"/>
                  </a:solidFill>
                  <a:latin typeface="Tahoma" pitchFamily="34" charset="0"/>
                </a:rPr>
                <a:t>E</a:t>
              </a:r>
            </a:p>
          </p:txBody>
        </p:sp>
        <p:sp>
          <p:nvSpPr>
            <p:cNvPr id="1049929" name=""/>
            <p:cNvSpPr txBox="1"/>
            <p:nvPr/>
          </p:nvSpPr>
          <p:spPr>
            <a:xfrm rot="0">
              <a:off x="979488" y="2238375"/>
              <a:ext cx="36353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0000FF"/>
                  </a:solidFill>
                  <a:latin typeface="Tahoma" pitchFamily="34" charset="0"/>
                </a:rPr>
                <a:t>B</a:t>
              </a:r>
            </a:p>
          </p:txBody>
        </p:sp>
        <p:pic>
          <p:nvPicPr>
            <p:cNvPr id="2097633" name=""/>
            <p:cNvPicPr>
              <a:picLocks/>
            </p:cNvPicPr>
            <p:nvPr/>
          </p:nvPicPr>
          <p:blipFill>
            <a:blip xmlns:r="http://schemas.openxmlformats.org/officeDocument/2006/relationships" r:embed="rId1"/>
            <a:srcRect l="0" t="0" r="0" b="0"/>
            <a:stretch>
              <a:fillRect/>
            </a:stretch>
          </p:blipFill>
          <p:spPr>
            <a:xfrm rot="0">
              <a:off x="2105025" y="384175"/>
              <a:ext cx="1539875" cy="863600"/>
            </a:xfrm>
            <a:prstGeom prst="rect"/>
            <a:noFill/>
            <a:ln>
              <a:noFill/>
            </a:ln>
          </p:spPr>
        </p:pic>
      </p:grpSp>
      <p:grpSp>
        <p:nvGrpSpPr>
          <p:cNvPr id="562" name=""/>
          <p:cNvGrpSpPr/>
          <p:nvPr/>
        </p:nvGrpSpPr>
        <p:grpSpPr>
          <a:xfrm rot="0">
            <a:off x="4038600" y="1143000"/>
            <a:ext cx="1466850" cy="863600"/>
            <a:chOff x="3072" y="812"/>
            <a:chExt cx="924" cy="544"/>
          </a:xfrm>
        </p:grpSpPr>
        <p:sp>
          <p:nvSpPr>
            <p:cNvPr id="1049930" name=""/>
            <p:cNvSpPr txBox="1"/>
            <p:nvPr/>
          </p:nvSpPr>
          <p:spPr>
            <a:xfrm rot="0">
              <a:off x="3072" y="885"/>
              <a:ext cx="291" cy="29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ahoma" pitchFamily="34" charset="0"/>
                </a:rPr>
                <a:t>or</a:t>
              </a:r>
            </a:p>
          </p:txBody>
        </p:sp>
        <p:pic>
          <p:nvPicPr>
            <p:cNvPr id="2097634" name=""/>
            <p:cNvPicPr>
              <a:picLocks/>
            </p:cNvPicPr>
            <p:nvPr/>
          </p:nvPicPr>
          <p:blipFill>
            <a:blip xmlns:r="http://schemas.openxmlformats.org/officeDocument/2006/relationships" r:embed="rId2"/>
            <a:srcRect l="0" t="0" r="0" b="0"/>
            <a:stretch>
              <a:fillRect/>
            </a:stretch>
          </p:blipFill>
          <p:spPr>
            <a:xfrm rot="0">
              <a:off x="3393" y="812"/>
              <a:ext cx="603" cy="544"/>
            </a:xfrm>
            <a:prstGeom prst="rect"/>
            <a:noFill/>
            <a:ln>
              <a:noFill/>
            </a:ln>
          </p:spPr>
        </p:pic>
      </p:grpSp>
      <p:pic>
        <p:nvPicPr>
          <p:cNvPr id="2097635" name=""/>
          <p:cNvPicPr>
            <a:picLocks/>
          </p:cNvPicPr>
          <p:nvPr/>
        </p:nvPicPr>
        <p:blipFill>
          <a:blip xmlns:r="http://schemas.openxmlformats.org/officeDocument/2006/relationships" r:embed="rId3"/>
          <a:srcRect l="0" t="0" r="0" b="0"/>
          <a:stretch>
            <a:fillRect/>
          </a:stretch>
        </p:blipFill>
        <p:spPr>
          <a:xfrm rot="0">
            <a:off x="6489700" y="1066800"/>
            <a:ext cx="1968500" cy="914400"/>
          </a:xfrm>
          <a:prstGeom prst="rect"/>
          <a:solidFill>
            <a:srgbClr val="99CCFF"/>
          </a:solidFill>
          <a:ln w="19050" cap="flat" cmpd="sng">
            <a:solidFill>
              <a:schemeClr val="dk1">
                <a:alpha val="100000"/>
              </a:schemeClr>
            </a:solidFill>
            <a:prstDash val="solid"/>
            <a:round/>
          </a:ln>
        </p:spPr>
      </p:pic>
      <p:sp>
        <p:nvSpPr>
          <p:cNvPr id="1049931" name=""/>
          <p:cNvSpPr txBox="1"/>
          <p:nvPr/>
        </p:nvSpPr>
        <p:spPr>
          <a:xfrm rot="0">
            <a:off x="5791200" y="1371600"/>
            <a:ext cx="39052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or</a:t>
            </a:r>
          </a:p>
        </p:txBody>
      </p:sp>
      <p:pic>
        <p:nvPicPr>
          <p:cNvPr id="2097636" name=""/>
          <p:cNvPicPr>
            <a:picLocks/>
          </p:cNvPicPr>
          <p:nvPr/>
        </p:nvPicPr>
        <p:blipFill>
          <a:blip xmlns:r="http://schemas.openxmlformats.org/officeDocument/2006/relationships" r:embed="rId4"/>
          <a:srcRect l="0" t="0" r="0" b="0"/>
          <a:stretch>
            <a:fillRect/>
          </a:stretch>
        </p:blipFill>
        <p:spPr>
          <a:xfrm rot="0">
            <a:off x="4267200" y="2743200"/>
            <a:ext cx="3505200" cy="1479550"/>
          </a:xfrm>
          <a:prstGeom prst="rect"/>
          <a:noFill/>
          <a:ln>
            <a:noFill/>
          </a:ln>
        </p:spPr>
      </p:pic>
      <p:sp>
        <p:nvSpPr>
          <p:cNvPr id="1049932" name=""/>
          <p:cNvSpPr txBox="1"/>
          <p:nvPr/>
        </p:nvSpPr>
        <p:spPr>
          <a:xfrm rot="0">
            <a:off x="0" y="4114800"/>
            <a:ext cx="90678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imes New Roman" pitchFamily="18" charset="0"/>
                <a:ea typeface="Times New Roman" pitchFamily="18" charset="0"/>
              </a:rPr>
              <a:t>The average of S over one or more cycles is called the </a:t>
            </a:r>
            <a:r>
              <a:rPr altLang="en-US" b="1" sz="2400" lang="en-US">
                <a:solidFill>
                  <a:srgbClr val="3333FF"/>
                </a:solidFill>
                <a:latin typeface="Times New Roman" pitchFamily="18" charset="0"/>
                <a:ea typeface="Times New Roman" pitchFamily="18" charset="0"/>
              </a:rPr>
              <a:t>wave intensity I</a:t>
            </a:r>
            <a:r>
              <a:rPr altLang="en-US" sz="2400" lang="en-US">
                <a:latin typeface="Times New Roman" pitchFamily="18" charset="0"/>
                <a:ea typeface="Times New Roman" pitchFamily="18" charset="0"/>
              </a:rPr>
              <a:t>.</a:t>
            </a:r>
          </a:p>
        </p:txBody>
      </p:sp>
      <p:sp>
        <p:nvSpPr>
          <p:cNvPr id="1049933" name=""/>
          <p:cNvSpPr/>
          <p:nvPr/>
        </p:nvSpPr>
        <p:spPr>
          <a:xfrm rot="0">
            <a:off x="0" y="485616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934" name=""/>
          <p:cNvSpPr/>
          <p:nvPr/>
        </p:nvSpPr>
        <p:spPr>
          <a:xfrm rot="0">
            <a:off x="0" y="484663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pic>
        <p:nvPicPr>
          <p:cNvPr id="2097637" name=""/>
          <p:cNvPicPr>
            <a:picLocks/>
          </p:cNvPicPr>
          <p:nvPr/>
        </p:nvPicPr>
        <p:blipFill>
          <a:blip xmlns:r="http://schemas.openxmlformats.org/officeDocument/2006/relationships" r:embed="rId5"/>
          <a:srcRect l="0" t="0" r="0" b="0"/>
          <a:stretch>
            <a:fillRect/>
          </a:stretch>
        </p:blipFill>
        <p:spPr>
          <a:xfrm rot="0">
            <a:off x="304800" y="5237162"/>
            <a:ext cx="8289925" cy="1087437"/>
          </a:xfrm>
          <a:prstGeom prst="rect"/>
          <a:solidFill>
            <a:srgbClr val="99CCFF"/>
          </a:solidFill>
          <a:ln>
            <a:noFill/>
          </a:ln>
        </p:spPr>
      </p:pic>
      <p:sp>
        <p:nvSpPr>
          <p:cNvPr id="1049935" name=""/>
          <p:cNvSpPr txBox="1"/>
          <p:nvPr/>
        </p:nvSpPr>
        <p:spPr>
          <a:xfrm rot="0">
            <a:off x="228600" y="76200"/>
            <a:ext cx="8686800" cy="584200"/>
          </a:xfrm>
          <a:prstGeom prst="rect"/>
          <a:solidFill>
            <a:schemeClr val="accen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Energy Carried by Electromagnetic Waves</a:t>
            </a:r>
          </a:p>
        </p:txBody>
      </p:sp>
      <p:pic>
        <p:nvPicPr>
          <p:cNvPr id="2097638" name=""/>
          <p:cNvPicPr>
            <a:picLocks/>
          </p:cNvPicPr>
          <p:nvPr/>
        </p:nvPicPr>
        <p:blipFill>
          <a:blip xmlns:r="http://schemas.openxmlformats.org/officeDocument/2006/relationships" r:embed="rId6"/>
          <a:srcRect l="0" t="0" r="0" b="0"/>
          <a:stretch>
            <a:fillRect/>
          </a:stretch>
        </p:blipFill>
        <p:spPr>
          <a:xfrm rot="0">
            <a:off x="304800" y="4495800"/>
            <a:ext cx="2438400" cy="722312"/>
          </a:xfrm>
          <a:prstGeom prst="rect"/>
          <a:noFill/>
          <a:ln>
            <a:noFill/>
          </a:ln>
        </p:spPr>
      </p:pic>
    </p:spTree>
    <p:custDataLst>
      <p:tags r:id="rId7"/>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561"/>
                                        </p:tgtEl>
                                        <p:attrNameLst>
                                          <p:attrName>style.visibility</p:attrName>
                                        </p:attrNameLst>
                                      </p:cBhvr>
                                      <p:to>
                                        <p:strVal val="visible"/>
                                      </p:to>
                                    </p:set>
                                    <p:animEffect transition="in" filter="blinds(horizontal)">
                                      <p:cBhvr>
                                        <p:cTn dur="500" id="7"/>
                                        <p:tgtEl>
                                          <p:spTgt spid="561"/>
                                        </p:tgtEl>
                                      </p:cBhvr>
                                    </p:animEffect>
                                  </p:childTnLst>
                                </p:cTn>
                              </p:par>
                              <p:par>
                                <p:cTn fill="hold" id="8" nodeType="withEffect" presetClass="entr" presetID="3" presetSubtype="10">
                                  <p:stCondLst>
                                    <p:cond delay="0"/>
                                  </p:stCondLst>
                                  <p:childTnLst>
                                    <p:set>
                                      <p:cBhvr>
                                        <p:cTn dur="1" fill="hold" id="9">
                                          <p:stCondLst>
                                            <p:cond delay="0"/>
                                          </p:stCondLst>
                                        </p:cTn>
                                        <p:tgtEl>
                                          <p:spTgt spid="562"/>
                                        </p:tgtEl>
                                        <p:attrNameLst>
                                          <p:attrName>style.visibility</p:attrName>
                                        </p:attrNameLst>
                                      </p:cBhvr>
                                      <p:to>
                                        <p:strVal val="visible"/>
                                      </p:to>
                                    </p:set>
                                    <p:animEffect transition="in" filter="blinds(horizontal)">
                                      <p:cBhvr>
                                        <p:cTn dur="500" id="10"/>
                                        <p:tgtEl>
                                          <p:spTgt spid="562"/>
                                        </p:tgtEl>
                                      </p:cBhvr>
                                    </p:animEffect>
                                  </p:childTnLst>
                                </p:cTn>
                              </p:par>
                              <p:par>
                                <p:cTn fill="hold" id="11" nodeType="withEffect" presetClass="entr" presetID="3" presetSubtype="10">
                                  <p:stCondLst>
                                    <p:cond delay="0"/>
                                  </p:stCondLst>
                                  <p:childTnLst>
                                    <p:set>
                                      <p:cBhvr>
                                        <p:cTn dur="1" fill="hold" id="12">
                                          <p:stCondLst>
                                            <p:cond delay="0"/>
                                          </p:stCondLst>
                                        </p:cTn>
                                        <p:tgtEl>
                                          <p:spTgt spid="2097635"/>
                                        </p:tgtEl>
                                        <p:attrNameLst>
                                          <p:attrName>style.visibility</p:attrName>
                                        </p:attrNameLst>
                                      </p:cBhvr>
                                      <p:to>
                                        <p:strVal val="visible"/>
                                      </p:to>
                                    </p:set>
                                    <p:animEffect transition="in" filter="blinds(horizontal)">
                                      <p:cBhvr>
                                        <p:cTn dur="500" id="13"/>
                                        <p:tgtEl>
                                          <p:spTgt spid="2097635"/>
                                        </p:tgtEl>
                                      </p:cBhvr>
                                    </p:animEffect>
                                  </p:childTnLst>
                                </p:cTn>
                              </p:par>
                              <p:par>
                                <p:cTn fill="hold" id="14" nodeType="withEffect" presetClass="entr" presetID="3" presetSubtype="10">
                                  <p:stCondLst>
                                    <p:cond delay="0"/>
                                  </p:stCondLst>
                                  <p:childTnLst>
                                    <p:set>
                                      <p:cBhvr>
                                        <p:cTn dur="1" fill="hold" id="15">
                                          <p:stCondLst>
                                            <p:cond delay="0"/>
                                          </p:stCondLst>
                                        </p:cTn>
                                        <p:tgtEl>
                                          <p:spTgt spid="2097636"/>
                                        </p:tgtEl>
                                        <p:attrNameLst>
                                          <p:attrName>style.visibility</p:attrName>
                                        </p:attrNameLst>
                                      </p:cBhvr>
                                      <p:to>
                                        <p:strVal val="visible"/>
                                      </p:to>
                                    </p:set>
                                    <p:animEffect transition="in" filter="blinds(horizontal)">
                                      <p:cBhvr>
                                        <p:cTn dur="500" id="16"/>
                                        <p:tgtEl>
                                          <p:spTgt spid="2097636"/>
                                        </p:tgtEl>
                                      </p:cBhvr>
                                    </p:animEffect>
                                  </p:childTnLst>
                                </p:cTn>
                              </p:par>
                              <p:par>
                                <p:cTn fill="hold" grpId="0" id="17" nodeType="withEffect" presetClass="entr" presetID="3" presetSubtype="10">
                                  <p:stCondLst>
                                    <p:cond delay="0"/>
                                  </p:stCondLst>
                                  <p:childTnLst>
                                    <p:set>
                                      <p:cBhvr>
                                        <p:cTn dur="1" fill="hold" id="18">
                                          <p:stCondLst>
                                            <p:cond delay="0"/>
                                          </p:stCondLst>
                                        </p:cTn>
                                        <p:tgtEl>
                                          <p:spTgt spid="1049915"/>
                                        </p:tgtEl>
                                        <p:attrNameLst>
                                          <p:attrName>style.visibility</p:attrName>
                                        </p:attrNameLst>
                                      </p:cBhvr>
                                      <p:to>
                                        <p:strVal val="visible"/>
                                      </p:to>
                                    </p:set>
                                    <p:animEffect transition="in" filter="blinds(horizontal)">
                                      <p:cBhvr>
                                        <p:cTn dur="500" id="19"/>
                                        <p:tgtEl>
                                          <p:spTgt spid="1049915"/>
                                        </p:tgtEl>
                                      </p:cBhvr>
                                    </p:animEffect>
                                  </p:childTnLst>
                                </p:cTn>
                              </p:par>
                              <p:par>
                                <p:cTn fill="hold" grpId="0" id="20" nodeType="withEffect" presetClass="entr" presetID="3" presetSubtype="10">
                                  <p:stCondLst>
                                    <p:cond delay="0"/>
                                  </p:stCondLst>
                                  <p:childTnLst>
                                    <p:set>
                                      <p:cBhvr>
                                        <p:cTn dur="1" fill="hold" id="21">
                                          <p:stCondLst>
                                            <p:cond delay="0"/>
                                          </p:stCondLst>
                                        </p:cTn>
                                        <p:tgtEl>
                                          <p:spTgt spid="1049931"/>
                                        </p:tgtEl>
                                        <p:attrNameLst>
                                          <p:attrName>style.visibility</p:attrName>
                                        </p:attrNameLst>
                                      </p:cBhvr>
                                      <p:to>
                                        <p:strVal val="visible"/>
                                      </p:to>
                                    </p:set>
                                    <p:animEffect transition="in" filter="blinds(horizontal)">
                                      <p:cBhvr>
                                        <p:cTn dur="500" id="22"/>
                                        <p:tgtEl>
                                          <p:spTgt spid="1049931"/>
                                        </p:tgtEl>
                                      </p:cBhvr>
                                    </p:animEffect>
                                  </p:childTnLst>
                                </p:cTn>
                              </p:par>
                              <p:par>
                                <p:cTn fill="hold" grpId="0" id="23" nodeType="withEffect" presetClass="entr" presetID="3" presetSubtype="10">
                                  <p:stCondLst>
                                    <p:cond delay="0"/>
                                  </p:stCondLst>
                                  <p:childTnLst>
                                    <p:set>
                                      <p:cBhvr>
                                        <p:cTn dur="1" fill="hold" id="24">
                                          <p:stCondLst>
                                            <p:cond delay="0"/>
                                          </p:stCondLst>
                                        </p:cTn>
                                        <p:tgtEl>
                                          <p:spTgt spid="1049916"/>
                                        </p:tgtEl>
                                        <p:attrNameLst>
                                          <p:attrName>style.visibility</p:attrName>
                                        </p:attrNameLst>
                                      </p:cBhvr>
                                      <p:to>
                                        <p:strVal val="visible"/>
                                      </p:to>
                                    </p:set>
                                    <p:animEffect transition="in" filter="blinds(horizontal)">
                                      <p:cBhvr>
                                        <p:cTn dur="500" id="25"/>
                                        <p:tgtEl>
                                          <p:spTgt spid="1049916"/>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3" presetSubtype="10">
                                  <p:stCondLst>
                                    <p:cond delay="0"/>
                                  </p:stCondLst>
                                  <p:childTnLst>
                                    <p:set>
                                      <p:cBhvr>
                                        <p:cTn dur="1" fill="hold" id="29">
                                          <p:stCondLst>
                                            <p:cond delay="0"/>
                                          </p:stCondLst>
                                        </p:cTn>
                                        <p:tgtEl>
                                          <p:spTgt spid="1049932"/>
                                        </p:tgtEl>
                                        <p:attrNameLst>
                                          <p:attrName>style.visibility</p:attrName>
                                        </p:attrNameLst>
                                      </p:cBhvr>
                                      <p:to>
                                        <p:strVal val="visible"/>
                                      </p:to>
                                    </p:set>
                                    <p:animEffect transition="in" filter="blinds(horizontal)">
                                      <p:cBhvr>
                                        <p:cTn dur="500" id="30"/>
                                        <p:tgtEl>
                                          <p:spTgt spid="1049932"/>
                                        </p:tgtEl>
                                      </p:cBhvr>
                                    </p:animEffect>
                                  </p:childTnLst>
                                </p:cTn>
                              </p:par>
                              <p:par>
                                <p:cTn fill="hold" id="31" nodeType="withEffect" presetClass="entr" presetID="3" presetSubtype="10">
                                  <p:stCondLst>
                                    <p:cond delay="0"/>
                                  </p:stCondLst>
                                  <p:childTnLst>
                                    <p:set>
                                      <p:cBhvr>
                                        <p:cTn dur="1" fill="hold" id="32">
                                          <p:stCondLst>
                                            <p:cond delay="0"/>
                                          </p:stCondLst>
                                        </p:cTn>
                                        <p:tgtEl>
                                          <p:spTgt spid="2097638"/>
                                        </p:tgtEl>
                                        <p:attrNameLst>
                                          <p:attrName>style.visibility</p:attrName>
                                        </p:attrNameLst>
                                      </p:cBhvr>
                                      <p:to>
                                        <p:strVal val="visible"/>
                                      </p:to>
                                    </p:set>
                                    <p:animEffect transition="in" filter="blinds(horizontal)">
                                      <p:cBhvr>
                                        <p:cTn dur="500" id="33"/>
                                        <p:tgtEl>
                                          <p:spTgt spid="2097638"/>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3" presetSubtype="10">
                                  <p:stCondLst>
                                    <p:cond delay="0"/>
                                  </p:stCondLst>
                                  <p:childTnLst>
                                    <p:set>
                                      <p:cBhvr>
                                        <p:cTn dur="1" fill="hold" id="37">
                                          <p:stCondLst>
                                            <p:cond delay="0"/>
                                          </p:stCondLst>
                                        </p:cTn>
                                        <p:tgtEl>
                                          <p:spTgt spid="2097637"/>
                                        </p:tgtEl>
                                        <p:attrNameLst>
                                          <p:attrName>style.visibility</p:attrName>
                                        </p:attrNameLst>
                                      </p:cBhvr>
                                      <p:to>
                                        <p:strVal val="visible"/>
                                      </p:to>
                                    </p:set>
                                    <p:animEffect transition="in" filter="blinds(horizontal)">
                                      <p:cBhvr>
                                        <p:cTn dur="500" id="38"/>
                                        <p:tgtEl>
                                          <p:spTgt spid="20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15" grpId="0" uiExpand="0" build="whole"/>
      <p:bldP spid="1049916" grpId="0" uiExpand="0" build="whole"/>
      <p:bldP spid="1049931" grpId="0" uiExpand="0" build="whole"/>
      <p:bldP spid="1049932" grpId="0" uiExpand="0" build="whole"/>
    </p:bldLst>
  </p:timing>
</p:sld>
</file>

<file path=ppt/slides/slide128.xml><?xml version="1.0" encoding="utf-8"?>
<p:sld xmlns:a="http://schemas.openxmlformats.org/drawingml/2006/main" xmlns:r="http://schemas.openxmlformats.org/officeDocument/2006/relationships" xmlns:p="http://schemas.openxmlformats.org/presentationml/2006/main" showMasterSp="1">
  <p:cSld>
    <p:spTree>
      <p:nvGrpSpPr>
        <p:cNvPr id="563" name=""/>
        <p:cNvGrpSpPr/>
        <p:nvPr/>
      </p:nvGrpSpPr>
      <p:grpSpPr>
        <a:xfrm rot="0">
          <a:off x="0" y="0"/>
          <a:ext cx="0" cy="0"/>
          <a:chOff x="0" y="0"/>
          <a:chExt cx="0" cy="0"/>
        </a:xfrm>
      </p:grpSpPr>
      <p:sp>
        <p:nvSpPr>
          <p:cNvPr id="1049936" name=""/>
          <p:cNvSpPr txBox="1"/>
          <p:nvPr/>
        </p:nvSpPr>
        <p:spPr>
          <a:xfrm rot="0">
            <a:off x="76200" y="625475"/>
            <a:ext cx="8855075"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imes New Roman" pitchFamily="18" charset="0"/>
                <a:ea typeface="Times New Roman" pitchFamily="18" charset="0"/>
              </a:rPr>
              <a:t>The </a:t>
            </a:r>
            <a:r>
              <a:rPr altLang="en-US" b="1" sz="2400" lang="en-US">
                <a:solidFill>
                  <a:srgbClr val="3333FF"/>
                </a:solidFill>
                <a:latin typeface="Times New Roman" pitchFamily="18" charset="0"/>
                <a:ea typeface="Times New Roman" pitchFamily="18" charset="0"/>
              </a:rPr>
              <a:t>energy densities</a:t>
            </a:r>
            <a:r>
              <a:rPr altLang="en-US" sz="2400" lang="en-US">
                <a:latin typeface="Times New Roman" pitchFamily="18" charset="0"/>
                <a:ea typeface="Times New Roman" pitchFamily="18" charset="0"/>
              </a:rPr>
              <a:t> (energy per unit volume) associated with electric field and magnetic fields are:</a:t>
            </a:r>
          </a:p>
        </p:txBody>
      </p:sp>
      <p:sp>
        <p:nvSpPr>
          <p:cNvPr id="1049937" name=""/>
          <p:cNvSpPr txBox="1"/>
          <p:nvPr/>
        </p:nvSpPr>
        <p:spPr>
          <a:xfrm rot="0">
            <a:off x="152400" y="1809750"/>
            <a:ext cx="5840412"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imes New Roman" pitchFamily="18" charset="0"/>
                <a:ea typeface="Times New Roman" pitchFamily="18" charset="0"/>
              </a:rPr>
              <a:t>Using B = E/c and c = 1/(</a:t>
            </a:r>
            <a:r>
              <a:rPr altLang="en-US" sz="2400" lang="en-US">
                <a:latin typeface="Times New Roman" pitchFamily="18" charset="0"/>
                <a:ea typeface="Times New Roman" pitchFamily="18" charset="0"/>
                <a:sym typeface="Symbol" pitchFamily="18" charset="2"/>
              </a:rPr>
              <a:t></a:t>
            </a:r>
            <a:r>
              <a:rPr altLang="en-US" baseline="-25000" sz="2400" lang="en-US">
                <a:latin typeface="Times New Roman" pitchFamily="18" charset="0"/>
                <a:ea typeface="Times New Roman" pitchFamily="18" charset="0"/>
                <a:sym typeface="Symbol" pitchFamily="18" charset="2"/>
              </a:rPr>
              <a:t>0</a:t>
            </a:r>
            <a:r>
              <a:rPr altLang="en-US" sz="2400" lang="en-US">
                <a:latin typeface="Times New Roman" pitchFamily="18" charset="0"/>
                <a:ea typeface="Times New Roman" pitchFamily="18" charset="0"/>
                <a:sym typeface="Symbol" pitchFamily="18" charset="2"/>
              </a:rPr>
              <a:t></a:t>
            </a:r>
            <a:r>
              <a:rPr altLang="en-US" baseline="-25000" sz="2400" lang="en-US">
                <a:latin typeface="Times New Roman" pitchFamily="18" charset="0"/>
                <a:ea typeface="Times New Roman" pitchFamily="18" charset="0"/>
                <a:sym typeface="Symbol" pitchFamily="18" charset="2"/>
              </a:rPr>
              <a:t>0</a:t>
            </a:r>
            <a:r>
              <a:rPr altLang="en-US" sz="2400" lang="en-US">
                <a:latin typeface="Times New Roman" pitchFamily="18" charset="0"/>
                <a:ea typeface="Times New Roman" pitchFamily="18" charset="0"/>
                <a:sym typeface="Symbol" pitchFamily="18" charset="2"/>
              </a:rPr>
              <a:t>)</a:t>
            </a:r>
            <a:r>
              <a:rPr altLang="en-US" baseline="30000" sz="2400" lang="en-US">
                <a:latin typeface="Times New Roman" pitchFamily="18" charset="0"/>
                <a:ea typeface="Times New Roman" pitchFamily="18" charset="0"/>
                <a:sym typeface="Symbol" pitchFamily="18" charset="2"/>
              </a:rPr>
              <a:t>½</a:t>
            </a:r>
            <a:r>
              <a:rPr altLang="en-US" sz="2400" lang="en-US">
                <a:latin typeface="Times New Roman" pitchFamily="18" charset="0"/>
                <a:ea typeface="Times New Roman" pitchFamily="18" charset="0"/>
                <a:sym typeface="Symbol" pitchFamily="18" charset="2"/>
              </a:rPr>
              <a:t> we can write</a:t>
            </a:r>
            <a:r>
              <a:rPr altLang="en-US" sz="2400" lang="en-US">
                <a:latin typeface="Times New Roman" pitchFamily="18" charset="0"/>
                <a:ea typeface="Times New Roman" pitchFamily="18" charset="0"/>
              </a:rPr>
              <a:t> </a:t>
            </a:r>
          </a:p>
        </p:txBody>
      </p:sp>
      <p:sp>
        <p:nvSpPr>
          <p:cNvPr id="1049938" name=""/>
          <p:cNvSpPr txBox="1"/>
          <p:nvPr/>
        </p:nvSpPr>
        <p:spPr>
          <a:xfrm rot="0">
            <a:off x="228600" y="0"/>
            <a:ext cx="8686800" cy="584200"/>
          </a:xfrm>
          <a:prstGeom prst="rect"/>
          <a:solidFill>
            <a:schemeClr val="accen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Energy Density</a:t>
            </a:r>
          </a:p>
        </p:txBody>
      </p:sp>
      <p:pic>
        <p:nvPicPr>
          <p:cNvPr id="2097639" name=""/>
          <p:cNvPicPr>
            <a:picLocks/>
          </p:cNvPicPr>
          <p:nvPr/>
        </p:nvPicPr>
        <p:blipFill>
          <a:blip xmlns:r="http://schemas.openxmlformats.org/officeDocument/2006/relationships" r:embed="rId1"/>
          <a:srcRect l="0" t="0" r="0" b="0"/>
          <a:stretch>
            <a:fillRect/>
          </a:stretch>
        </p:blipFill>
        <p:spPr>
          <a:xfrm rot="0">
            <a:off x="4202112" y="1041400"/>
            <a:ext cx="1436687" cy="787400"/>
          </a:xfrm>
          <a:prstGeom prst="rect"/>
          <a:noFill/>
          <a:ln>
            <a:noFill/>
          </a:ln>
        </p:spPr>
      </p:pic>
      <p:pic>
        <p:nvPicPr>
          <p:cNvPr id="2097640" name=""/>
          <p:cNvPicPr>
            <a:picLocks/>
          </p:cNvPicPr>
          <p:nvPr/>
        </p:nvPicPr>
        <p:blipFill>
          <a:blip xmlns:r="http://schemas.openxmlformats.org/officeDocument/2006/relationships" r:embed="rId2"/>
          <a:srcRect l="0" t="0" r="0" b="0"/>
          <a:stretch>
            <a:fillRect/>
          </a:stretch>
        </p:blipFill>
        <p:spPr>
          <a:xfrm rot="0">
            <a:off x="6705600" y="1066800"/>
            <a:ext cx="1285875" cy="914400"/>
          </a:xfrm>
          <a:prstGeom prst="rect"/>
          <a:noFill/>
          <a:ln>
            <a:noFill/>
          </a:ln>
        </p:spPr>
      </p:pic>
      <p:pic>
        <p:nvPicPr>
          <p:cNvPr id="2097641" name=""/>
          <p:cNvPicPr>
            <a:picLocks/>
          </p:cNvPicPr>
          <p:nvPr/>
        </p:nvPicPr>
        <p:blipFill>
          <a:blip xmlns:r="http://schemas.openxmlformats.org/officeDocument/2006/relationships" r:embed="rId3"/>
          <a:srcRect l="0" t="0" r="0" b="0"/>
          <a:stretch>
            <a:fillRect/>
          </a:stretch>
        </p:blipFill>
        <p:spPr>
          <a:xfrm rot="0">
            <a:off x="2132012" y="2217737"/>
            <a:ext cx="5268912" cy="1157287"/>
          </a:xfrm>
          <a:prstGeom prst="rect"/>
          <a:noFill/>
          <a:ln>
            <a:noFill/>
          </a:ln>
        </p:spPr>
      </p:pic>
      <p:sp>
        <p:nvSpPr>
          <p:cNvPr id="1049939" name=""/>
          <p:cNvSpPr txBox="1"/>
          <p:nvPr/>
        </p:nvSpPr>
        <p:spPr>
          <a:xfrm rot="0">
            <a:off x="152400" y="3352800"/>
            <a:ext cx="88392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solidFill>
                  <a:srgbClr val="FF0000"/>
                </a:solidFill>
                <a:latin typeface="Times New Roman" pitchFamily="18" charset="0"/>
                <a:ea typeface="Times New Roman" pitchFamily="18" charset="0"/>
              </a:rPr>
              <a:t>Conclusion: </a:t>
            </a:r>
            <a:r>
              <a:rPr altLang="en-US" sz="2400" lang="en-US">
                <a:solidFill>
                  <a:srgbClr val="3333FF"/>
                </a:solidFill>
                <a:latin typeface="Times New Roman" pitchFamily="18" charset="0"/>
                <a:ea typeface="Times New Roman" pitchFamily="18" charset="0"/>
              </a:rPr>
              <a:t>For an electromagnetic wave, the instantaneous energy density associated with the magnetic field equals the instantaneous energy density associated with the electric field.</a:t>
            </a:r>
          </a:p>
        </p:txBody>
      </p:sp>
      <p:pic>
        <p:nvPicPr>
          <p:cNvPr id="2097642" name=""/>
          <p:cNvPicPr>
            <a:picLocks/>
          </p:cNvPicPr>
          <p:nvPr/>
        </p:nvPicPr>
        <p:blipFill>
          <a:blip xmlns:r="http://schemas.openxmlformats.org/officeDocument/2006/relationships" r:embed="rId4"/>
          <a:srcRect l="0" t="0" r="0" b="0"/>
          <a:stretch>
            <a:fillRect/>
          </a:stretch>
        </p:blipFill>
        <p:spPr>
          <a:xfrm rot="0">
            <a:off x="6096000" y="5791200"/>
            <a:ext cx="2949575" cy="914400"/>
          </a:xfrm>
          <a:prstGeom prst="rect"/>
          <a:noFill/>
          <a:ln>
            <a:noFill/>
          </a:ln>
        </p:spPr>
      </p:pic>
      <p:sp>
        <p:nvSpPr>
          <p:cNvPr id="1049940" name=""/>
          <p:cNvSpPr txBox="1"/>
          <p:nvPr/>
        </p:nvSpPr>
        <p:spPr>
          <a:xfrm rot="0">
            <a:off x="152400" y="4602162"/>
            <a:ext cx="8839200" cy="1570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ea typeface="Times New Roman" pitchFamily="18" charset="0"/>
              </a:rPr>
              <a:t>Hence, in a given volume the energy is equally shared by the two fields. </a:t>
            </a:r>
          </a:p>
          <a:p>
            <a:pPr algn="just" lvl="0"/>
            <a:r>
              <a:rPr altLang="en-US" sz="2400" lang="en-US">
                <a:solidFill>
                  <a:srgbClr val="FF0000"/>
                </a:solidFill>
                <a:latin typeface="Times New Roman" pitchFamily="18" charset="0"/>
                <a:ea typeface="Times New Roman" pitchFamily="18" charset="0"/>
              </a:rPr>
              <a:t>The </a:t>
            </a:r>
            <a:r>
              <a:rPr altLang="en-US" b="1" sz="2400" lang="en-US">
                <a:solidFill>
                  <a:srgbClr val="FF0000"/>
                </a:solidFill>
                <a:latin typeface="Times New Roman" pitchFamily="18" charset="0"/>
                <a:ea typeface="Times New Roman" pitchFamily="18" charset="0"/>
              </a:rPr>
              <a:t>total energy density </a:t>
            </a:r>
            <a:r>
              <a:rPr altLang="en-US" sz="2400" lang="en-US">
                <a:solidFill>
                  <a:srgbClr val="FF0000"/>
                </a:solidFill>
                <a:latin typeface="Times New Roman" pitchFamily="18" charset="0"/>
                <a:ea typeface="Times New Roman" pitchFamily="18" charset="0"/>
              </a:rPr>
              <a:t>is equal to the sum of the energy densities associated with the electric and magnetic fields:</a:t>
            </a:r>
          </a:p>
        </p:txBody>
      </p:sp>
    </p:spTree>
    <p:custDataLst>
      <p:tags r:id="rId5"/>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938"/>
                                        </p:tgtEl>
                                        <p:attrNameLst>
                                          <p:attrName>style.visibility</p:attrName>
                                        </p:attrNameLst>
                                      </p:cBhvr>
                                      <p:to>
                                        <p:strVal val="visible"/>
                                      </p:to>
                                    </p:set>
                                    <p:animEffect transition="in" filter="blinds(horizontal)">
                                      <p:cBhvr>
                                        <p:cTn dur="500" id="7"/>
                                        <p:tgtEl>
                                          <p:spTgt spid="1049938"/>
                                        </p:tgtEl>
                                      </p:cBhvr>
                                    </p:animEffect>
                                  </p:childTnLst>
                                </p:cTn>
                              </p:par>
                              <p:par>
                                <p:cTn fill="hold" id="8" nodeType="withEffect" presetClass="entr" presetID="3" presetSubtype="10">
                                  <p:stCondLst>
                                    <p:cond delay="0"/>
                                  </p:stCondLst>
                                  <p:childTnLst>
                                    <p:set>
                                      <p:cBhvr>
                                        <p:cTn dur="1" fill="hold" id="9">
                                          <p:stCondLst>
                                            <p:cond delay="0"/>
                                          </p:stCondLst>
                                        </p:cTn>
                                        <p:tgtEl>
                                          <p:spTgt spid="2097639"/>
                                        </p:tgtEl>
                                        <p:attrNameLst>
                                          <p:attrName>style.visibility</p:attrName>
                                        </p:attrNameLst>
                                      </p:cBhvr>
                                      <p:to>
                                        <p:strVal val="visible"/>
                                      </p:to>
                                    </p:set>
                                    <p:animEffect transition="in" filter="blinds(horizontal)">
                                      <p:cBhvr>
                                        <p:cTn dur="500" id="10"/>
                                        <p:tgtEl>
                                          <p:spTgt spid="2097639"/>
                                        </p:tgtEl>
                                      </p:cBhvr>
                                    </p:animEffect>
                                  </p:childTnLst>
                                </p:cTn>
                              </p:par>
                              <p:par>
                                <p:cTn fill="hold" id="11" nodeType="withEffect" presetClass="entr" presetID="3" presetSubtype="10">
                                  <p:stCondLst>
                                    <p:cond delay="0"/>
                                  </p:stCondLst>
                                  <p:childTnLst>
                                    <p:set>
                                      <p:cBhvr>
                                        <p:cTn dur="1" fill="hold" id="12">
                                          <p:stCondLst>
                                            <p:cond delay="0"/>
                                          </p:stCondLst>
                                        </p:cTn>
                                        <p:tgtEl>
                                          <p:spTgt spid="2097640"/>
                                        </p:tgtEl>
                                        <p:attrNameLst>
                                          <p:attrName>style.visibility</p:attrName>
                                        </p:attrNameLst>
                                      </p:cBhvr>
                                      <p:to>
                                        <p:strVal val="visible"/>
                                      </p:to>
                                    </p:set>
                                    <p:animEffect transition="in" filter="blinds(horizontal)">
                                      <p:cBhvr>
                                        <p:cTn dur="500" id="13"/>
                                        <p:tgtEl>
                                          <p:spTgt spid="2097640"/>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9936"/>
                                        </p:tgtEl>
                                        <p:attrNameLst>
                                          <p:attrName>style.visibility</p:attrName>
                                        </p:attrNameLst>
                                      </p:cBhvr>
                                      <p:to>
                                        <p:strVal val="visible"/>
                                      </p:to>
                                    </p:set>
                                    <p:animEffect transition="in" filter="blinds(horizontal)">
                                      <p:cBhvr>
                                        <p:cTn dur="500" id="16"/>
                                        <p:tgtEl>
                                          <p:spTgt spid="1049936"/>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3" presetSubtype="10">
                                  <p:stCondLst>
                                    <p:cond delay="0"/>
                                  </p:stCondLst>
                                  <p:childTnLst>
                                    <p:set>
                                      <p:cBhvr>
                                        <p:cTn dur="1" fill="hold" id="20">
                                          <p:stCondLst>
                                            <p:cond delay="0"/>
                                          </p:stCondLst>
                                        </p:cTn>
                                        <p:tgtEl>
                                          <p:spTgt spid="1049937"/>
                                        </p:tgtEl>
                                        <p:attrNameLst>
                                          <p:attrName>style.visibility</p:attrName>
                                        </p:attrNameLst>
                                      </p:cBhvr>
                                      <p:to>
                                        <p:strVal val="visible"/>
                                      </p:to>
                                    </p:set>
                                    <p:animEffect transition="in" filter="blinds(horizontal)">
                                      <p:cBhvr>
                                        <p:cTn dur="500" id="21"/>
                                        <p:tgtEl>
                                          <p:spTgt spid="1049937"/>
                                        </p:tgtEl>
                                      </p:cBhvr>
                                    </p:animEffect>
                                  </p:childTnLst>
                                </p:cTn>
                              </p:par>
                              <p:par>
                                <p:cTn fill="hold" id="22" nodeType="withEffect" presetClass="entr" presetID="3" presetSubtype="10">
                                  <p:stCondLst>
                                    <p:cond delay="0"/>
                                  </p:stCondLst>
                                  <p:childTnLst>
                                    <p:set>
                                      <p:cBhvr>
                                        <p:cTn dur="1" fill="hold" id="23">
                                          <p:stCondLst>
                                            <p:cond delay="0"/>
                                          </p:stCondLst>
                                        </p:cTn>
                                        <p:tgtEl>
                                          <p:spTgt spid="2097641"/>
                                        </p:tgtEl>
                                        <p:attrNameLst>
                                          <p:attrName>style.visibility</p:attrName>
                                        </p:attrNameLst>
                                      </p:cBhvr>
                                      <p:to>
                                        <p:strVal val="visible"/>
                                      </p:to>
                                    </p:set>
                                    <p:animEffect transition="in" filter="blinds(horizontal)">
                                      <p:cBhvr>
                                        <p:cTn dur="500" id="24"/>
                                        <p:tgtEl>
                                          <p:spTgt spid="2097641"/>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3" presetSubtype="10">
                                  <p:stCondLst>
                                    <p:cond delay="0"/>
                                  </p:stCondLst>
                                  <p:childTnLst>
                                    <p:set>
                                      <p:cBhvr>
                                        <p:cTn dur="1" fill="hold" id="28">
                                          <p:stCondLst>
                                            <p:cond delay="0"/>
                                          </p:stCondLst>
                                        </p:cTn>
                                        <p:tgtEl>
                                          <p:spTgt spid="1049939"/>
                                        </p:tgtEl>
                                        <p:attrNameLst>
                                          <p:attrName>style.visibility</p:attrName>
                                        </p:attrNameLst>
                                      </p:cBhvr>
                                      <p:to>
                                        <p:strVal val="visible"/>
                                      </p:to>
                                    </p:set>
                                    <p:animEffect transition="in" filter="blinds(horizontal)">
                                      <p:cBhvr>
                                        <p:cTn dur="500" id="29"/>
                                        <p:tgtEl>
                                          <p:spTgt spid="104993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3" presetSubtype="10">
                                  <p:stCondLst>
                                    <p:cond delay="0"/>
                                  </p:stCondLst>
                                  <p:childTnLst>
                                    <p:set>
                                      <p:cBhvr>
                                        <p:cTn dur="1" fill="hold" id="33">
                                          <p:stCondLst>
                                            <p:cond delay="0"/>
                                          </p:stCondLst>
                                        </p:cTn>
                                        <p:tgtEl>
                                          <p:spTgt spid="1049940"/>
                                        </p:tgtEl>
                                        <p:attrNameLst>
                                          <p:attrName>style.visibility</p:attrName>
                                        </p:attrNameLst>
                                      </p:cBhvr>
                                      <p:to>
                                        <p:strVal val="visible"/>
                                      </p:to>
                                    </p:set>
                                    <p:animEffect transition="in" filter="blinds(horizontal)">
                                      <p:cBhvr>
                                        <p:cTn dur="500" id="34"/>
                                        <p:tgtEl>
                                          <p:spTgt spid="1049940"/>
                                        </p:tgtEl>
                                      </p:cBhvr>
                                    </p:animEffect>
                                  </p:childTnLst>
                                </p:cTn>
                              </p:par>
                              <p:par>
                                <p:cTn fill="hold" id="35" nodeType="withEffect" presetClass="entr" presetID="3" presetSubtype="10">
                                  <p:stCondLst>
                                    <p:cond delay="0"/>
                                  </p:stCondLst>
                                  <p:childTnLst>
                                    <p:set>
                                      <p:cBhvr>
                                        <p:cTn dur="1" fill="hold" id="36">
                                          <p:stCondLst>
                                            <p:cond delay="0"/>
                                          </p:stCondLst>
                                        </p:cTn>
                                        <p:tgtEl>
                                          <p:spTgt spid="2097642"/>
                                        </p:tgtEl>
                                        <p:attrNameLst>
                                          <p:attrName>style.visibility</p:attrName>
                                        </p:attrNameLst>
                                      </p:cBhvr>
                                      <p:to>
                                        <p:strVal val="visible"/>
                                      </p:to>
                                    </p:set>
                                    <p:animEffect transition="in" filter="blinds(horizontal)">
                                      <p:cBhvr>
                                        <p:cTn dur="500" id="37"/>
                                        <p:tgtEl>
                                          <p:spTgt spid="2097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36" grpId="0" uiExpand="0" build="whole"/>
      <p:bldP spid="1049937" grpId="0" uiExpand="0" build="whole"/>
      <p:bldP spid="1049938" grpId="0" uiExpand="0" build="whole" animBg="1"/>
      <p:bldP spid="1049939" grpId="0" uiExpand="0" build="whole"/>
      <p:bldP spid="1049940" grpId="0" uiExpand="0" build="whole"/>
    </p:bldLst>
  </p:timing>
</p:sld>
</file>

<file path=ppt/slides/slide129.xml><?xml version="1.0" encoding="utf-8"?>
<p:sld xmlns:a="http://schemas.openxmlformats.org/drawingml/2006/main" xmlns:r="http://schemas.openxmlformats.org/officeDocument/2006/relationships" xmlns:p="http://schemas.openxmlformats.org/presentationml/2006/main" showMasterSp="1">
  <p:cSld>
    <p:spTree>
      <p:nvGrpSpPr>
        <p:cNvPr id="564" name=""/>
        <p:cNvGrpSpPr/>
        <p:nvPr/>
      </p:nvGrpSpPr>
      <p:grpSpPr>
        <a:xfrm rot="0">
          <a:off x="0" y="0"/>
          <a:ext cx="0" cy="0"/>
          <a:chOff x="0" y="0"/>
          <a:chExt cx="0" cy="0"/>
        </a:xfrm>
      </p:grpSpPr>
      <p:sp>
        <p:nvSpPr>
          <p:cNvPr id="1049941" name=""/>
          <p:cNvSpPr txBox="1"/>
          <p:nvPr/>
        </p:nvSpPr>
        <p:spPr>
          <a:xfrm rot="0">
            <a:off x="152400" y="609600"/>
            <a:ext cx="87630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ea typeface="Times New Roman" pitchFamily="18" charset="0"/>
              </a:rPr>
              <a:t>When we average this instantaneous energy density over one or more cycles of an electromagnetic wave, we again get a factor of ½ from the time average of </a:t>
            </a:r>
            <a:r>
              <a:rPr altLang="en-US" sz="2400" i="1" lang="en-US">
                <a:latin typeface="Times New Roman" pitchFamily="18" charset="0"/>
                <a:ea typeface="Times New Roman" pitchFamily="18" charset="0"/>
              </a:rPr>
              <a:t>cos</a:t>
            </a:r>
            <a:r>
              <a:rPr altLang="en-US" baseline="30000" sz="2400" i="1" lang="en-US">
                <a:latin typeface="Times New Roman" pitchFamily="18" charset="0"/>
                <a:ea typeface="Times New Roman" pitchFamily="18" charset="0"/>
              </a:rPr>
              <a:t>2</a:t>
            </a:r>
            <a:r>
              <a:rPr altLang="en-US" sz="2400" i="1" lang="en-US">
                <a:latin typeface="Times New Roman" pitchFamily="18" charset="0"/>
                <a:ea typeface="Times New Roman" pitchFamily="18" charset="0"/>
              </a:rPr>
              <a:t>(kx - </a:t>
            </a:r>
            <a:r>
              <a:rPr altLang="en-US" sz="2400" i="1" lang="en-US">
                <a:latin typeface="Times New Roman" pitchFamily="18" charset="0"/>
                <a:ea typeface="Times New Roman" pitchFamily="18" charset="0"/>
                <a:sym typeface="Symbol" pitchFamily="18" charset="2"/>
              </a:rPr>
              <a:t>t).</a:t>
            </a:r>
          </a:p>
        </p:txBody>
      </p:sp>
      <p:sp>
        <p:nvSpPr>
          <p:cNvPr id="1049942" name=""/>
          <p:cNvSpPr txBox="1"/>
          <p:nvPr/>
        </p:nvSpPr>
        <p:spPr>
          <a:xfrm rot="0">
            <a:off x="152400" y="3200400"/>
            <a:ext cx="974725"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Tahoma" pitchFamily="34" charset="0"/>
              </a:rPr>
              <a:t>Recall</a:t>
            </a:r>
          </a:p>
        </p:txBody>
      </p:sp>
      <p:sp>
        <p:nvSpPr>
          <p:cNvPr id="1049943" name=""/>
          <p:cNvSpPr txBox="1"/>
          <p:nvPr/>
        </p:nvSpPr>
        <p:spPr>
          <a:xfrm rot="0">
            <a:off x="152400" y="4691062"/>
            <a:ext cx="8991600" cy="954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800" i="1" lang="en-US">
                <a:solidFill>
                  <a:srgbClr val="FF0000"/>
                </a:solidFill>
                <a:latin typeface="Times New Roman" pitchFamily="18" charset="0"/>
                <a:ea typeface="Times New Roman" pitchFamily="18" charset="0"/>
              </a:rPr>
              <a:t>The intensity of an electromagnetic wave equals the average energy density multiplied by the speed of light.</a:t>
            </a:r>
          </a:p>
        </p:txBody>
      </p:sp>
      <p:pic>
        <p:nvPicPr>
          <p:cNvPr id="2097643" name=""/>
          <p:cNvPicPr>
            <a:picLocks/>
          </p:cNvPicPr>
          <p:nvPr/>
        </p:nvPicPr>
        <p:blipFill>
          <a:blip xmlns:r="http://schemas.openxmlformats.org/officeDocument/2006/relationships" r:embed="rId1"/>
          <a:srcRect l="0" t="0" r="0" b="0"/>
          <a:stretch>
            <a:fillRect/>
          </a:stretch>
        </p:blipFill>
        <p:spPr>
          <a:xfrm rot="0">
            <a:off x="5399087" y="1828800"/>
            <a:ext cx="2949575" cy="914400"/>
          </a:xfrm>
          <a:prstGeom prst="rect"/>
          <a:noFill/>
          <a:ln w="38100" cap="flat" cmpd="sng">
            <a:solidFill>
              <a:schemeClr val="dk1">
                <a:alpha val="100000"/>
              </a:schemeClr>
            </a:solidFill>
            <a:prstDash val="solid"/>
            <a:round/>
          </a:ln>
        </p:spPr>
      </p:pic>
      <p:pic>
        <p:nvPicPr>
          <p:cNvPr id="2097644" name=""/>
          <p:cNvPicPr>
            <a:picLocks/>
          </p:cNvPicPr>
          <p:nvPr/>
        </p:nvPicPr>
        <p:blipFill>
          <a:blip xmlns:r="http://schemas.openxmlformats.org/officeDocument/2006/relationships" r:embed="rId2"/>
          <a:srcRect l="0" t="0" r="0" b="0"/>
          <a:stretch>
            <a:fillRect/>
          </a:stretch>
        </p:blipFill>
        <p:spPr>
          <a:xfrm rot="0">
            <a:off x="1295400" y="3048000"/>
            <a:ext cx="4891087" cy="914400"/>
          </a:xfrm>
          <a:prstGeom prst="rect"/>
          <a:noFill/>
          <a:ln>
            <a:noFill/>
          </a:ln>
        </p:spPr>
      </p:pic>
      <p:pic>
        <p:nvPicPr>
          <p:cNvPr id="2097645" name=""/>
          <p:cNvPicPr>
            <a:picLocks/>
          </p:cNvPicPr>
          <p:nvPr/>
        </p:nvPicPr>
        <p:blipFill>
          <a:blip xmlns:r="http://schemas.openxmlformats.org/officeDocument/2006/relationships" r:embed="rId3"/>
          <a:srcRect l="0" t="0" r="0" b="0"/>
          <a:stretch>
            <a:fillRect/>
          </a:stretch>
        </p:blipFill>
        <p:spPr>
          <a:xfrm rot="0">
            <a:off x="6311900" y="3200400"/>
            <a:ext cx="1462087" cy="508000"/>
          </a:xfrm>
          <a:prstGeom prst="rect"/>
          <a:solidFill>
            <a:srgbClr val="99CCFF"/>
          </a:solidFill>
          <a:ln w="19050" cap="flat" cmpd="sng">
            <a:solidFill>
              <a:schemeClr val="dk1">
                <a:alpha val="100000"/>
              </a:schemeClr>
            </a:solidFill>
            <a:prstDash val="solid"/>
            <a:round/>
          </a:ln>
        </p:spPr>
      </p:pic>
      <p:pic>
        <p:nvPicPr>
          <p:cNvPr id="2097646" name=""/>
          <p:cNvPicPr>
            <a:picLocks/>
          </p:cNvPicPr>
          <p:nvPr/>
        </p:nvPicPr>
        <p:blipFill>
          <a:blip xmlns:r="http://schemas.openxmlformats.org/officeDocument/2006/relationships" r:embed="rId4"/>
          <a:srcRect l="0" t="0" r="0" b="0"/>
          <a:stretch>
            <a:fillRect/>
          </a:stretch>
        </p:blipFill>
        <p:spPr>
          <a:xfrm rot="0">
            <a:off x="244475" y="1905000"/>
            <a:ext cx="2114550" cy="787400"/>
          </a:xfrm>
          <a:prstGeom prst="rect"/>
          <a:noFill/>
          <a:ln>
            <a:noFill/>
          </a:ln>
        </p:spPr>
      </p:pic>
      <p:pic>
        <p:nvPicPr>
          <p:cNvPr id="2097647" name=""/>
          <p:cNvPicPr>
            <a:picLocks/>
          </p:cNvPicPr>
          <p:nvPr/>
        </p:nvPicPr>
        <p:blipFill>
          <a:blip xmlns:r="http://schemas.openxmlformats.org/officeDocument/2006/relationships" r:embed="rId5"/>
          <a:srcRect l="0" t="0" r="0" b="0"/>
          <a:stretch>
            <a:fillRect/>
          </a:stretch>
        </p:blipFill>
        <p:spPr>
          <a:xfrm rot="0">
            <a:off x="2476500" y="1905000"/>
            <a:ext cx="1866900" cy="914400"/>
          </a:xfrm>
          <a:prstGeom prst="rect"/>
          <a:noFill/>
          <a:ln>
            <a:noFill/>
          </a:ln>
        </p:spPr>
      </p:pic>
      <p:sp>
        <p:nvSpPr>
          <p:cNvPr id="1049944" name=""/>
          <p:cNvSpPr/>
          <p:nvPr/>
        </p:nvSpPr>
        <p:spPr>
          <a:xfrm rot="0">
            <a:off x="4422775" y="2133600"/>
            <a:ext cx="682625"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400" lang="en-US">
                <a:latin typeface="Tahoma" pitchFamily="34" charset="0"/>
              </a:rPr>
              <a:t>and</a:t>
            </a:r>
          </a:p>
        </p:txBody>
      </p:sp>
      <p:sp>
        <p:nvSpPr>
          <p:cNvPr id="1049945" name=""/>
          <p:cNvSpPr txBox="1"/>
          <p:nvPr/>
        </p:nvSpPr>
        <p:spPr>
          <a:xfrm rot="0">
            <a:off x="2082800" y="4038600"/>
            <a:ext cx="4668837" cy="523875"/>
          </a:xfrm>
          <a:prstGeom prst="rect"/>
          <a:solidFill>
            <a:schemeClr val="dk2"/>
          </a:solidFill>
          <a:ln w="28575" cap="flat" cmpd="sng">
            <a:solidFill>
              <a:schemeClr val="dk1">
                <a:alpha val="100000"/>
              </a:schemeClr>
            </a:solidFill>
            <a:prstDash val="solid"/>
            <a:round/>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800" i="1" lang="en-US">
                <a:latin typeface="Times New Roman" pitchFamily="18" charset="0"/>
                <a:ea typeface="Times New Roman" pitchFamily="18" charset="0"/>
              </a:rPr>
              <a:t>Energy flux=energy density </a:t>
            </a:r>
            <a:r>
              <a:rPr altLang="en-US" sz="2800" i="1" lang="en-US">
                <a:latin typeface="Times New Roman" pitchFamily="18" charset="0"/>
                <a:ea typeface="Times New Roman" pitchFamily="18" charset="0"/>
                <a:sym typeface="Symbol" pitchFamily="18" charset="2"/>
              </a:rPr>
              <a:t> </a:t>
            </a:r>
            <a:r>
              <a:rPr altLang="en-US" sz="2800" i="1" lang="en-US">
                <a:latin typeface="Times New Roman" pitchFamily="18" charset="0"/>
                <a:ea typeface="Times New Roman" pitchFamily="18" charset="0"/>
              </a:rPr>
              <a:t>c</a:t>
            </a:r>
          </a:p>
        </p:txBody>
      </p:sp>
      <p:sp>
        <p:nvSpPr>
          <p:cNvPr id="1049946" name=""/>
          <p:cNvSpPr txBox="1"/>
          <p:nvPr/>
        </p:nvSpPr>
        <p:spPr>
          <a:xfrm rot="0">
            <a:off x="228600" y="0"/>
            <a:ext cx="8686800" cy="584200"/>
          </a:xfrm>
          <a:prstGeom prst="rect"/>
          <a:solidFill>
            <a:schemeClr val="accen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Relation between S and U</a:t>
            </a:r>
          </a:p>
        </p:txBody>
      </p:sp>
      <p:sp>
        <p:nvSpPr>
          <p:cNvPr id="1049947" name=""/>
          <p:cNvSpPr txBox="1"/>
          <p:nvPr/>
        </p:nvSpPr>
        <p:spPr>
          <a:xfrm rot="0">
            <a:off x="1066800" y="4157662"/>
            <a:ext cx="839787"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ea typeface="Times New Roman" pitchFamily="18" charset="0"/>
              </a:rPr>
              <a:t>Hence</a:t>
            </a:r>
          </a:p>
        </p:txBody>
      </p:sp>
    </p:spTree>
    <p:custDataLst>
      <p:tags r:id="rId6"/>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946"/>
                                        </p:tgtEl>
                                        <p:attrNameLst>
                                          <p:attrName>style.visibility</p:attrName>
                                        </p:attrNameLst>
                                      </p:cBhvr>
                                      <p:to>
                                        <p:strVal val="visible"/>
                                      </p:to>
                                    </p:set>
                                    <p:animEffect transition="in" filter="blinds(horizontal)">
                                      <p:cBhvr>
                                        <p:cTn dur="500" id="7"/>
                                        <p:tgtEl>
                                          <p:spTgt spid="104994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941"/>
                                        </p:tgtEl>
                                        <p:attrNameLst>
                                          <p:attrName>style.visibility</p:attrName>
                                        </p:attrNameLst>
                                      </p:cBhvr>
                                      <p:to>
                                        <p:strVal val="visible"/>
                                      </p:to>
                                    </p:set>
                                    <p:animEffect transition="in" filter="blinds(horizontal)">
                                      <p:cBhvr>
                                        <p:cTn dur="500" id="12"/>
                                        <p:tgtEl>
                                          <p:spTgt spid="1049941"/>
                                        </p:tgtEl>
                                      </p:cBhvr>
                                    </p:animEffect>
                                  </p:childTnLst>
                                </p:cTn>
                              </p:par>
                              <p:par>
                                <p:cTn fill="hold" id="13" nodeType="withEffect" presetClass="entr" presetID="3" presetSubtype="10">
                                  <p:stCondLst>
                                    <p:cond delay="0"/>
                                  </p:stCondLst>
                                  <p:childTnLst>
                                    <p:set>
                                      <p:cBhvr>
                                        <p:cTn dur="1" fill="hold" id="14">
                                          <p:stCondLst>
                                            <p:cond delay="0"/>
                                          </p:stCondLst>
                                        </p:cTn>
                                        <p:tgtEl>
                                          <p:spTgt spid="2097646"/>
                                        </p:tgtEl>
                                        <p:attrNameLst>
                                          <p:attrName>style.visibility</p:attrName>
                                        </p:attrNameLst>
                                      </p:cBhvr>
                                      <p:to>
                                        <p:strVal val="visible"/>
                                      </p:to>
                                    </p:set>
                                    <p:animEffect transition="in" filter="blinds(horizontal)">
                                      <p:cBhvr>
                                        <p:cTn dur="500" id="15"/>
                                        <p:tgtEl>
                                          <p:spTgt spid="2097646"/>
                                        </p:tgtEl>
                                      </p:cBhvr>
                                    </p:animEffect>
                                  </p:childTnLst>
                                </p:cTn>
                              </p:par>
                              <p:par>
                                <p:cTn fill="hold" id="16" nodeType="withEffect" presetClass="entr" presetID="3" presetSubtype="10">
                                  <p:stCondLst>
                                    <p:cond delay="0"/>
                                  </p:stCondLst>
                                  <p:childTnLst>
                                    <p:set>
                                      <p:cBhvr>
                                        <p:cTn dur="1" fill="hold" id="17">
                                          <p:stCondLst>
                                            <p:cond delay="0"/>
                                          </p:stCondLst>
                                        </p:cTn>
                                        <p:tgtEl>
                                          <p:spTgt spid="2097647"/>
                                        </p:tgtEl>
                                        <p:attrNameLst>
                                          <p:attrName>style.visibility</p:attrName>
                                        </p:attrNameLst>
                                      </p:cBhvr>
                                      <p:to>
                                        <p:strVal val="visible"/>
                                      </p:to>
                                    </p:set>
                                    <p:animEffect transition="in" filter="blinds(horizontal)">
                                      <p:cBhvr>
                                        <p:cTn dur="500" id="18"/>
                                        <p:tgtEl>
                                          <p:spTgt spid="2097647"/>
                                        </p:tgtEl>
                                      </p:cBhvr>
                                    </p:animEffect>
                                  </p:childTnLst>
                                </p:cTn>
                              </p:par>
                              <p:par>
                                <p:cTn fill="hold" id="19" nodeType="withEffect" presetClass="entr" presetID="3" presetSubtype="10">
                                  <p:stCondLst>
                                    <p:cond delay="0"/>
                                  </p:stCondLst>
                                  <p:childTnLst>
                                    <p:set>
                                      <p:cBhvr>
                                        <p:cTn dur="1" fill="hold" id="20">
                                          <p:stCondLst>
                                            <p:cond delay="0"/>
                                          </p:stCondLst>
                                        </p:cTn>
                                        <p:tgtEl>
                                          <p:spTgt spid="2097643"/>
                                        </p:tgtEl>
                                        <p:attrNameLst>
                                          <p:attrName>style.visibility</p:attrName>
                                        </p:attrNameLst>
                                      </p:cBhvr>
                                      <p:to>
                                        <p:strVal val="visible"/>
                                      </p:to>
                                    </p:set>
                                    <p:animEffect transition="in" filter="blinds(horizontal)">
                                      <p:cBhvr>
                                        <p:cTn dur="500" id="21"/>
                                        <p:tgtEl>
                                          <p:spTgt spid="2097643"/>
                                        </p:tgtEl>
                                      </p:cBhvr>
                                    </p:animEffect>
                                  </p:childTnLst>
                                </p:cTn>
                              </p:par>
                              <p:par>
                                <p:cTn fill="hold" grpId="0" id="22" nodeType="withEffect" presetClass="entr" presetID="3" presetSubtype="10">
                                  <p:stCondLst>
                                    <p:cond delay="0"/>
                                  </p:stCondLst>
                                  <p:childTnLst>
                                    <p:set>
                                      <p:cBhvr>
                                        <p:cTn dur="1" fill="hold" id="23">
                                          <p:stCondLst>
                                            <p:cond delay="0"/>
                                          </p:stCondLst>
                                        </p:cTn>
                                        <p:tgtEl>
                                          <p:spTgt spid="1049944"/>
                                        </p:tgtEl>
                                        <p:attrNameLst>
                                          <p:attrName>style.visibility</p:attrName>
                                        </p:attrNameLst>
                                      </p:cBhvr>
                                      <p:to>
                                        <p:strVal val="visible"/>
                                      </p:to>
                                    </p:set>
                                    <p:animEffect transition="in" filter="blinds(horizontal)">
                                      <p:cBhvr>
                                        <p:cTn dur="500" id="24"/>
                                        <p:tgtEl>
                                          <p:spTgt spid="1049944"/>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3" presetSubtype="10">
                                  <p:stCondLst>
                                    <p:cond delay="0"/>
                                  </p:stCondLst>
                                  <p:childTnLst>
                                    <p:set>
                                      <p:cBhvr>
                                        <p:cTn dur="1" fill="hold" id="28">
                                          <p:stCondLst>
                                            <p:cond delay="0"/>
                                          </p:stCondLst>
                                        </p:cTn>
                                        <p:tgtEl>
                                          <p:spTgt spid="1049942"/>
                                        </p:tgtEl>
                                        <p:attrNameLst>
                                          <p:attrName>style.visibility</p:attrName>
                                        </p:attrNameLst>
                                      </p:cBhvr>
                                      <p:to>
                                        <p:strVal val="visible"/>
                                      </p:to>
                                    </p:set>
                                    <p:animEffect transition="in" filter="blinds(horizontal)">
                                      <p:cBhvr>
                                        <p:cTn dur="500" id="29"/>
                                        <p:tgtEl>
                                          <p:spTgt spid="1049942"/>
                                        </p:tgtEl>
                                      </p:cBhvr>
                                    </p:animEffect>
                                  </p:childTnLst>
                                </p:cTn>
                              </p:par>
                              <p:par>
                                <p:cTn fill="hold" id="30" nodeType="withEffect" presetClass="entr" presetID="3" presetSubtype="10">
                                  <p:stCondLst>
                                    <p:cond delay="0"/>
                                  </p:stCondLst>
                                  <p:childTnLst>
                                    <p:set>
                                      <p:cBhvr>
                                        <p:cTn dur="1" fill="hold" id="31">
                                          <p:stCondLst>
                                            <p:cond delay="0"/>
                                          </p:stCondLst>
                                        </p:cTn>
                                        <p:tgtEl>
                                          <p:spTgt spid="2097644"/>
                                        </p:tgtEl>
                                        <p:attrNameLst>
                                          <p:attrName>style.visibility</p:attrName>
                                        </p:attrNameLst>
                                      </p:cBhvr>
                                      <p:to>
                                        <p:strVal val="visible"/>
                                      </p:to>
                                    </p:set>
                                    <p:animEffect transition="in" filter="blinds(horizontal)">
                                      <p:cBhvr>
                                        <p:cTn dur="500" id="32"/>
                                        <p:tgtEl>
                                          <p:spTgt spid="2097644"/>
                                        </p:tgtEl>
                                      </p:cBhvr>
                                    </p:animEffect>
                                  </p:childTnLst>
                                </p:cTn>
                              </p:par>
                              <p:par>
                                <p:cTn fill="hold" id="33" nodeType="withEffect" presetClass="entr" presetID="3" presetSubtype="10">
                                  <p:stCondLst>
                                    <p:cond delay="0"/>
                                  </p:stCondLst>
                                  <p:childTnLst>
                                    <p:set>
                                      <p:cBhvr>
                                        <p:cTn dur="1" fill="hold" id="34">
                                          <p:stCondLst>
                                            <p:cond delay="0"/>
                                          </p:stCondLst>
                                        </p:cTn>
                                        <p:tgtEl>
                                          <p:spTgt spid="2097645"/>
                                        </p:tgtEl>
                                        <p:attrNameLst>
                                          <p:attrName>style.visibility</p:attrName>
                                        </p:attrNameLst>
                                      </p:cBhvr>
                                      <p:to>
                                        <p:strVal val="visible"/>
                                      </p:to>
                                    </p:set>
                                    <p:animEffect transition="in" filter="blinds(horizontal)">
                                      <p:cBhvr>
                                        <p:cTn dur="500" id="35"/>
                                        <p:tgtEl>
                                          <p:spTgt spid="2097645"/>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3" presetSubtype="10">
                                  <p:stCondLst>
                                    <p:cond delay="0"/>
                                  </p:stCondLst>
                                  <p:childTnLst>
                                    <p:set>
                                      <p:cBhvr>
                                        <p:cTn dur="1" fill="hold" id="39">
                                          <p:stCondLst>
                                            <p:cond delay="0"/>
                                          </p:stCondLst>
                                        </p:cTn>
                                        <p:tgtEl>
                                          <p:spTgt spid="1049947"/>
                                        </p:tgtEl>
                                        <p:attrNameLst>
                                          <p:attrName>style.visibility</p:attrName>
                                        </p:attrNameLst>
                                      </p:cBhvr>
                                      <p:to>
                                        <p:strVal val="visible"/>
                                      </p:to>
                                    </p:set>
                                    <p:animEffect transition="in" filter="blinds(horizontal)">
                                      <p:cBhvr>
                                        <p:cTn dur="500" id="40"/>
                                        <p:tgtEl>
                                          <p:spTgt spid="1049947"/>
                                        </p:tgtEl>
                                      </p:cBhvr>
                                    </p:animEffect>
                                  </p:childTnLst>
                                </p:cTn>
                              </p:par>
                              <p:par>
                                <p:cTn fill="hold" grpId="0" id="41" nodeType="withEffect" presetClass="entr" presetID="3" presetSubtype="10">
                                  <p:stCondLst>
                                    <p:cond delay="0"/>
                                  </p:stCondLst>
                                  <p:childTnLst>
                                    <p:set>
                                      <p:cBhvr>
                                        <p:cTn dur="1" fill="hold" id="42">
                                          <p:stCondLst>
                                            <p:cond delay="0"/>
                                          </p:stCondLst>
                                        </p:cTn>
                                        <p:tgtEl>
                                          <p:spTgt spid="1049945"/>
                                        </p:tgtEl>
                                        <p:attrNameLst>
                                          <p:attrName>style.visibility</p:attrName>
                                        </p:attrNameLst>
                                      </p:cBhvr>
                                      <p:to>
                                        <p:strVal val="visible"/>
                                      </p:to>
                                    </p:set>
                                    <p:animEffect transition="in" filter="blinds(horizontal)">
                                      <p:cBhvr>
                                        <p:cTn dur="500" id="43"/>
                                        <p:tgtEl>
                                          <p:spTgt spid="1049945"/>
                                        </p:tgtEl>
                                      </p:cBhvr>
                                    </p:animEffect>
                                  </p:childTnLst>
                                </p:cTn>
                              </p:par>
                              <p:par>
                                <p:cTn fill="hold" grpId="0" id="44" nodeType="withEffect" presetClass="entr" presetID="3" presetSubtype="10">
                                  <p:stCondLst>
                                    <p:cond delay="0"/>
                                  </p:stCondLst>
                                  <p:childTnLst>
                                    <p:set>
                                      <p:cBhvr>
                                        <p:cTn dur="1" fill="hold" id="45">
                                          <p:stCondLst>
                                            <p:cond delay="0"/>
                                          </p:stCondLst>
                                        </p:cTn>
                                        <p:tgtEl>
                                          <p:spTgt spid="1049943"/>
                                        </p:tgtEl>
                                        <p:attrNameLst>
                                          <p:attrName>style.visibility</p:attrName>
                                        </p:attrNameLst>
                                      </p:cBhvr>
                                      <p:to>
                                        <p:strVal val="visible"/>
                                      </p:to>
                                    </p:set>
                                    <p:animEffect transition="in" filter="blinds(horizontal)">
                                      <p:cBhvr>
                                        <p:cTn dur="500" id="46"/>
                                        <p:tgtEl>
                                          <p:spTgt spid="104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41" grpId="0" uiExpand="0" build="whole"/>
      <p:bldP spid="1049942" grpId="0" uiExpand="0" build="whole"/>
      <p:bldP spid="1049943" grpId="0" uiExpand="0" build="whole"/>
      <p:bldP spid="1049944" grpId="0" uiExpand="0" build="whole"/>
      <p:bldP spid="1049945" grpId="0" uiExpand="0" build="whole" animBg="1"/>
      <p:bldP spid="1049946" grpId="0" uiExpand="0" build="whole" animBg="1"/>
      <p:bldP spid="1049947" grpId="0" uiExpand="0" build="whole"/>
    </p:bldLst>
  </p:timing>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296" name=""/>
        <p:cNvGrpSpPr/>
        <p:nvPr/>
      </p:nvGrpSpPr>
      <p:grpSpPr>
        <a:xfrm rot="0">
          <a:off x="0" y="0"/>
          <a:ext cx="0" cy="0"/>
          <a:chOff x="0" y="0"/>
          <a:chExt cx="0" cy="0"/>
        </a:xfrm>
      </p:grpSpPr>
      <p:sp>
        <p:nvSpPr>
          <p:cNvPr id="1049002" name=""/>
          <p:cNvSpPr/>
          <p:nvPr/>
        </p:nvSpPr>
        <p:spPr>
          <a:xfrm rot="0">
            <a:off x="3621087" y="4173537"/>
            <a:ext cx="2497137" cy="0"/>
          </a:xfrm>
          <a:prstGeom prst="line"/>
          <a:noFill/>
          <a:ln w="9525" cap="flat" cmpd="sng">
            <a:solidFill>
              <a:schemeClr val="dk1">
                <a:alpha val="100000"/>
              </a:schemeClr>
            </a:solidFill>
            <a:prstDash val="solid"/>
            <a:round/>
            <a:tailEnd type="triangle" w="med" len="med"/>
          </a:ln>
        </p:spPr>
      </p:sp>
      <p:sp>
        <p:nvSpPr>
          <p:cNvPr id="1049003" name=""/>
          <p:cNvSpPr/>
          <p:nvPr/>
        </p:nvSpPr>
        <p:spPr>
          <a:xfrm rot="0" flipH="1">
            <a:off x="2740025" y="4173537"/>
            <a:ext cx="881062" cy="1177925"/>
          </a:xfrm>
          <a:prstGeom prst="line"/>
          <a:noFill/>
          <a:ln w="9525" cap="flat" cmpd="sng">
            <a:solidFill>
              <a:schemeClr val="dk1">
                <a:alpha val="100000"/>
              </a:schemeClr>
            </a:solidFill>
            <a:prstDash val="solid"/>
            <a:round/>
            <a:tailEnd type="triangle" w="med" len="med"/>
          </a:ln>
        </p:spPr>
      </p:sp>
      <p:sp>
        <p:nvSpPr>
          <p:cNvPr id="1049004" name=""/>
          <p:cNvSpPr/>
          <p:nvPr/>
        </p:nvSpPr>
        <p:spPr>
          <a:xfrm rot="0" flipV="1">
            <a:off x="3621087" y="2351087"/>
            <a:ext cx="0" cy="1822450"/>
          </a:xfrm>
          <a:prstGeom prst="line"/>
          <a:noFill/>
          <a:ln w="9525" cap="flat" cmpd="sng">
            <a:solidFill>
              <a:schemeClr val="dk1">
                <a:alpha val="100000"/>
              </a:schemeClr>
            </a:solidFill>
            <a:prstDash val="solid"/>
            <a:round/>
            <a:tailEnd type="triangle" w="med" len="med"/>
          </a:ln>
        </p:spPr>
      </p:sp>
      <p:sp>
        <p:nvSpPr>
          <p:cNvPr id="1049005" name=""/>
          <p:cNvSpPr/>
          <p:nvPr/>
        </p:nvSpPr>
        <p:spPr>
          <a:xfrm rot="0">
            <a:off x="5165725" y="3124200"/>
            <a:ext cx="165100" cy="152400"/>
          </a:xfrm>
          <a:prstGeom prst="flowChartConnector"/>
          <a:solidFill>
            <a:schemeClr val="hlink"/>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006" name=""/>
          <p:cNvSpPr txBox="1"/>
          <p:nvPr/>
        </p:nvSpPr>
        <p:spPr>
          <a:xfrm rot="0">
            <a:off x="4568825" y="1981200"/>
            <a:ext cx="13985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P(r, </a:t>
            </a:r>
            <a:r>
              <a:rPr altLang="en-US" sz="2400" lang="el-GR">
                <a:ea typeface="Arial" pitchFamily="34" charset="0"/>
              </a:rPr>
              <a:t>θ</a:t>
            </a:r>
            <a:r>
              <a:rPr altLang="en-US" sz="2400" lang="zh-CN">
                <a:ea typeface="Arial" pitchFamily="34" charset="0"/>
              </a:rPr>
              <a:t>, </a:t>
            </a:r>
            <a:r>
              <a:rPr altLang="en-US" sz="2400" lang="el-GR">
                <a:ea typeface="Arial" pitchFamily="34" charset="0"/>
              </a:rPr>
              <a:t>φ</a:t>
            </a:r>
            <a:r>
              <a:rPr altLang="en-US" sz="2400" lang="en-US"/>
              <a:t>)</a:t>
            </a:r>
          </a:p>
        </p:txBody>
      </p:sp>
      <p:sp>
        <p:nvSpPr>
          <p:cNvPr id="1049007" name=""/>
          <p:cNvSpPr/>
          <p:nvPr/>
        </p:nvSpPr>
        <p:spPr>
          <a:xfrm rot="0">
            <a:off x="5237162" y="3208337"/>
            <a:ext cx="0" cy="1500187"/>
          </a:xfrm>
          <a:prstGeom prst="line"/>
          <a:noFill/>
          <a:ln w="9525" cap="flat" cmpd="sng">
            <a:solidFill>
              <a:schemeClr val="dk1">
                <a:alpha val="100000"/>
              </a:schemeClr>
            </a:solidFill>
            <a:prstDash val="dash"/>
            <a:round/>
          </a:ln>
        </p:spPr>
      </p:sp>
      <p:sp>
        <p:nvSpPr>
          <p:cNvPr id="1049008" name=""/>
          <p:cNvSpPr txBox="1"/>
          <p:nvPr/>
        </p:nvSpPr>
        <p:spPr>
          <a:xfrm rot="0">
            <a:off x="2855912" y="5008562"/>
            <a:ext cx="38576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X</a:t>
            </a:r>
          </a:p>
        </p:txBody>
      </p:sp>
      <p:sp>
        <p:nvSpPr>
          <p:cNvPr id="1049009" name=""/>
          <p:cNvSpPr txBox="1"/>
          <p:nvPr/>
        </p:nvSpPr>
        <p:spPr>
          <a:xfrm rot="0">
            <a:off x="6088062" y="3724275"/>
            <a:ext cx="388937" cy="4556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Y</a:t>
            </a:r>
          </a:p>
        </p:txBody>
      </p:sp>
      <p:sp>
        <p:nvSpPr>
          <p:cNvPr id="1049010" name=""/>
          <p:cNvSpPr txBox="1"/>
          <p:nvPr/>
        </p:nvSpPr>
        <p:spPr>
          <a:xfrm rot="0">
            <a:off x="3621087" y="2286000"/>
            <a:ext cx="3698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Z</a:t>
            </a:r>
          </a:p>
        </p:txBody>
      </p:sp>
      <p:sp>
        <p:nvSpPr>
          <p:cNvPr id="1049011" name=""/>
          <p:cNvSpPr/>
          <p:nvPr/>
        </p:nvSpPr>
        <p:spPr>
          <a:xfrm rot="0" flipV="1">
            <a:off x="3621087" y="3208337"/>
            <a:ext cx="1616075" cy="965200"/>
          </a:xfrm>
          <a:prstGeom prst="line"/>
          <a:noFill/>
          <a:ln w="25400" cap="flat" cmpd="sng">
            <a:solidFill>
              <a:schemeClr val="dk1">
                <a:alpha val="100000"/>
              </a:schemeClr>
            </a:solidFill>
            <a:prstDash val="solid"/>
            <a:round/>
            <a:tailEnd type="triangle" w="med" len="med"/>
          </a:ln>
          <a:effectLst>
            <a:outerShdw algn="b" dir="5400000" dist="20000" kx="0" sx="100000" sy="100000">
              <a:srgbClr val="000000">
                <a:alpha val="37999"/>
              </a:srgbClr>
            </a:outerShdw>
          </a:effectLst>
        </p:spPr>
      </p:sp>
      <p:sp>
        <p:nvSpPr>
          <p:cNvPr id="1049012" name=""/>
          <p:cNvSpPr/>
          <p:nvPr/>
        </p:nvSpPr>
        <p:spPr>
          <a:xfrm rot="0">
            <a:off x="3621087" y="4173537"/>
            <a:ext cx="1616075" cy="534987"/>
          </a:xfrm>
          <a:prstGeom prst="line"/>
          <a:noFill/>
          <a:ln w="9525" cap="flat" cmpd="sng">
            <a:solidFill>
              <a:schemeClr val="dk1">
                <a:alpha val="100000"/>
              </a:schemeClr>
            </a:solidFill>
            <a:prstDash val="dash"/>
            <a:round/>
          </a:ln>
        </p:spPr>
      </p:sp>
      <p:sp>
        <p:nvSpPr>
          <p:cNvPr id="1049013" name=""/>
          <p:cNvSpPr txBox="1"/>
          <p:nvPr/>
        </p:nvSpPr>
        <p:spPr>
          <a:xfrm rot="0">
            <a:off x="4283075" y="3276600"/>
            <a:ext cx="2857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r</a:t>
            </a:r>
          </a:p>
        </p:txBody>
      </p:sp>
      <p:sp>
        <p:nvSpPr>
          <p:cNvPr id="1049014" name=""/>
          <p:cNvSpPr/>
          <p:nvPr/>
        </p:nvSpPr>
        <p:spPr>
          <a:xfrm rot="0">
            <a:off x="3654425" y="3733800"/>
            <a:ext cx="304800" cy="228600"/>
          </a:xfrm>
          <a:custGeom>
            <a:avLst/>
            <a:gdLst>
              <a:gd name="l" fmla="*/ 0 w 144"/>
              <a:gd name="t" fmla="*/ 0 h 112"/>
              <a:gd name="r" fmla="*/ 144 w 144"/>
              <a:gd name="b" fmla="*/ 112 h 112"/>
            </a:gdLst>
            <a:ahLst/>
            <a:rect l="l" t="t" r="r" b="b"/>
            <a:pathLst>
              <a:path w="144" h="112">
                <a:moveTo>
                  <a:pt x="0" y="16"/>
                </a:moveTo>
                <a:cubicBezTo>
                  <a:pt x="36" y="8"/>
                  <a:pt x="72" y="0"/>
                  <a:pt x="96" y="16"/>
                </a:cubicBezTo>
                <a:cubicBezTo>
                  <a:pt x="120" y="32"/>
                  <a:pt x="136" y="96"/>
                  <a:pt x="144" y="112"/>
                </a:cubicBezTo>
              </a:path>
            </a:pathLst>
          </a:custGeom>
          <a:noFill/>
          <a:ln w="9525" cap="flat" cmpd="sng">
            <a:solidFill>
              <a:schemeClr val="dk1">
                <a:alpha val="100000"/>
              </a:schemeClr>
            </a:solidFill>
            <a:prstDash val="solid"/>
            <a:roun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015" name=""/>
          <p:cNvSpPr/>
          <p:nvPr/>
        </p:nvSpPr>
        <p:spPr>
          <a:xfrm rot="0">
            <a:off x="3425825" y="4343400"/>
            <a:ext cx="533400" cy="177800"/>
          </a:xfrm>
          <a:custGeom>
            <a:avLst/>
            <a:gdLst>
              <a:gd name="l" fmla="*/ 0 w 336"/>
              <a:gd name="t" fmla="*/ 0 h 112"/>
              <a:gd name="r" fmla="*/ 336 w 336"/>
              <a:gd name="b" fmla="*/ 112 h 112"/>
            </a:gdLst>
            <a:ahLst/>
            <a:rect l="l" t="t" r="r" b="b"/>
            <a:pathLst>
              <a:path w="336" h="112">
                <a:moveTo>
                  <a:pt x="0" y="96"/>
                </a:moveTo>
                <a:cubicBezTo>
                  <a:pt x="92" y="104"/>
                  <a:pt x="184" y="112"/>
                  <a:pt x="240" y="96"/>
                </a:cubicBezTo>
                <a:cubicBezTo>
                  <a:pt x="296" y="80"/>
                  <a:pt x="316" y="40"/>
                  <a:pt x="336" y="0"/>
                </a:cubicBezTo>
              </a:path>
            </a:pathLst>
          </a:custGeom>
          <a:noFill/>
          <a:ln w="9525" cap="flat" cmpd="sng">
            <a:solidFill>
              <a:schemeClr val="dk1">
                <a:alpha val="100000"/>
              </a:schemeClr>
            </a:solidFill>
            <a:prstDash val="solid"/>
            <a:roun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016" name=""/>
          <p:cNvSpPr txBox="1"/>
          <p:nvPr/>
        </p:nvSpPr>
        <p:spPr>
          <a:xfrm rot="0">
            <a:off x="3486150" y="4459287"/>
            <a:ext cx="3825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l-GR">
                <a:ea typeface="Arial" pitchFamily="34" charset="0"/>
              </a:rPr>
              <a:t>φ</a:t>
            </a:r>
          </a:p>
        </p:txBody>
      </p:sp>
      <p:sp>
        <p:nvSpPr>
          <p:cNvPr id="1049017" name=""/>
          <p:cNvSpPr txBox="1"/>
          <p:nvPr/>
        </p:nvSpPr>
        <p:spPr>
          <a:xfrm rot="0">
            <a:off x="3790950" y="3240087"/>
            <a:ext cx="35401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l-GR">
                <a:ea typeface="Arial" pitchFamily="34" charset="0"/>
              </a:rPr>
              <a:t>θ</a:t>
            </a:r>
          </a:p>
        </p:txBody>
      </p:sp>
      <p:sp>
        <p:nvSpPr>
          <p:cNvPr id="1049018" name=""/>
          <p:cNvSpPr/>
          <p:nvPr/>
        </p:nvSpPr>
        <p:spPr>
          <a:xfrm rot="0" flipV="1">
            <a:off x="5254625" y="2971800"/>
            <a:ext cx="381000" cy="228600"/>
          </a:xfrm>
          <a:prstGeom prst="line"/>
          <a:noFill/>
          <a:ln w="9525" cap="flat" cmpd="sng">
            <a:solidFill>
              <a:srgbClr val="CC3300">
                <a:alpha val="100000"/>
              </a:srgbClr>
            </a:solidFill>
            <a:prstDash val="solid"/>
            <a:round/>
            <a:tailEnd type="triangle" w="med" len="med"/>
          </a:ln>
        </p:spPr>
      </p:sp>
      <p:sp>
        <p:nvSpPr>
          <p:cNvPr id="1049019" name=""/>
          <p:cNvSpPr txBox="1"/>
          <p:nvPr/>
        </p:nvSpPr>
        <p:spPr>
          <a:xfrm rot="0">
            <a:off x="5172075" y="2757487"/>
            <a:ext cx="3873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dr</a:t>
            </a:r>
          </a:p>
        </p:txBody>
      </p:sp>
      <p:sp>
        <p:nvSpPr>
          <p:cNvPr id="1049020" name=""/>
          <p:cNvSpPr/>
          <p:nvPr/>
        </p:nvSpPr>
        <p:spPr>
          <a:xfrm rot="0" flipV="1">
            <a:off x="3578225" y="3581400"/>
            <a:ext cx="1828800" cy="609600"/>
          </a:xfrm>
          <a:prstGeom prst="line"/>
          <a:noFill/>
          <a:ln w="9525" cap="flat" cmpd="sng">
            <a:solidFill>
              <a:srgbClr val="CC3300">
                <a:alpha val="100000"/>
              </a:srgbClr>
            </a:solidFill>
            <a:prstDash val="dash"/>
            <a:round/>
          </a:ln>
        </p:spPr>
      </p:sp>
      <p:sp>
        <p:nvSpPr>
          <p:cNvPr id="1049021" name=""/>
          <p:cNvSpPr/>
          <p:nvPr/>
        </p:nvSpPr>
        <p:spPr>
          <a:xfrm rot="0">
            <a:off x="4264025" y="3810000"/>
            <a:ext cx="76200" cy="152400"/>
          </a:xfrm>
          <a:custGeom>
            <a:avLst/>
            <a:gdLst>
              <a:gd name="l" fmla="*/ 0 w 48"/>
              <a:gd name="t" fmla="*/ 0 h 96"/>
              <a:gd name="r" fmla="*/ 48 w 48"/>
              <a:gd name="b" fmla="*/ 96 h 96"/>
            </a:gdLst>
            <a:ahLst/>
            <a:rect l="l" t="t" r="r" b="b"/>
            <a:pathLst>
              <a:path w="48" h="96">
                <a:moveTo>
                  <a:pt x="0" y="0"/>
                </a:moveTo>
                <a:cubicBezTo>
                  <a:pt x="0" y="0"/>
                  <a:pt x="24" y="48"/>
                  <a:pt x="48" y="96"/>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022" name=""/>
          <p:cNvSpPr/>
          <p:nvPr/>
        </p:nvSpPr>
        <p:spPr>
          <a:xfrm rot="0">
            <a:off x="5254625" y="3200400"/>
            <a:ext cx="228600" cy="381000"/>
          </a:xfrm>
          <a:prstGeom prst="line"/>
          <a:noFill/>
          <a:ln w="9525" cap="flat" cmpd="sng">
            <a:solidFill>
              <a:srgbClr val="CC3300">
                <a:alpha val="100000"/>
              </a:srgbClr>
            </a:solidFill>
            <a:prstDash val="solid"/>
            <a:round/>
            <a:tailEnd type="triangle" w="med" len="med"/>
          </a:ln>
        </p:spPr>
      </p:sp>
      <p:sp>
        <p:nvSpPr>
          <p:cNvPr id="1049023" name=""/>
          <p:cNvSpPr txBox="1"/>
          <p:nvPr/>
        </p:nvSpPr>
        <p:spPr>
          <a:xfrm rot="0">
            <a:off x="4918075" y="2932112"/>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024" name=""/>
          <p:cNvSpPr txBox="1"/>
          <p:nvPr/>
        </p:nvSpPr>
        <p:spPr>
          <a:xfrm rot="0">
            <a:off x="5467350" y="3160712"/>
            <a:ext cx="5778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 d</a:t>
            </a:r>
            <a:r>
              <a:rPr altLang="en-US" lang="el-GR">
                <a:ea typeface="Arial" pitchFamily="34" charset="0"/>
              </a:rPr>
              <a:t>θ</a:t>
            </a:r>
          </a:p>
        </p:txBody>
      </p:sp>
      <p:sp>
        <p:nvSpPr>
          <p:cNvPr id="1049025" name=""/>
          <p:cNvSpPr/>
          <p:nvPr/>
        </p:nvSpPr>
        <p:spPr>
          <a:xfrm rot="0">
            <a:off x="3654425" y="4171950"/>
            <a:ext cx="1828800" cy="304800"/>
          </a:xfrm>
          <a:prstGeom prst="line"/>
          <a:noFill/>
          <a:ln w="9525" cap="flat" cmpd="sng">
            <a:solidFill>
              <a:srgbClr val="CC3300">
                <a:alpha val="100000"/>
              </a:srgbClr>
            </a:solidFill>
            <a:prstDash val="dash"/>
            <a:round/>
          </a:ln>
        </p:spPr>
      </p:sp>
      <p:sp>
        <p:nvSpPr>
          <p:cNvPr id="1049026" name=""/>
          <p:cNvSpPr/>
          <p:nvPr/>
        </p:nvSpPr>
        <p:spPr>
          <a:xfrm rot="0" flipV="1">
            <a:off x="5216525" y="4419600"/>
            <a:ext cx="304800" cy="304800"/>
          </a:xfrm>
          <a:prstGeom prst="line"/>
          <a:noFill/>
          <a:ln w="9525" cap="flat" cmpd="sng">
            <a:solidFill>
              <a:srgbClr val="CC3300">
                <a:alpha val="100000"/>
              </a:srgbClr>
            </a:solidFill>
            <a:prstDash val="solid"/>
            <a:round/>
            <a:tailEnd type="triangle" w="med" len="med"/>
          </a:ln>
        </p:spPr>
      </p:sp>
      <p:sp>
        <p:nvSpPr>
          <p:cNvPr id="1049027" name=""/>
          <p:cNvSpPr txBox="1"/>
          <p:nvPr/>
        </p:nvSpPr>
        <p:spPr>
          <a:xfrm rot="0">
            <a:off x="5391150" y="4532312"/>
            <a:ext cx="1081087"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 sin</a:t>
            </a:r>
            <a:r>
              <a:rPr altLang="en-US" lang="el-GR">
                <a:ea typeface="Arial" pitchFamily="34" charset="0"/>
              </a:rPr>
              <a:t>θ</a:t>
            </a:r>
            <a:r>
              <a:rPr altLang="en-US" lang="zh-CN">
                <a:ea typeface="Arial" pitchFamily="34" charset="0"/>
              </a:rPr>
              <a:t> d</a:t>
            </a:r>
            <a:r>
              <a:rPr altLang="en-US" lang="el-GR">
                <a:ea typeface="Arial" pitchFamily="34" charset="0"/>
              </a:rPr>
              <a:t>φ</a:t>
            </a:r>
          </a:p>
        </p:txBody>
      </p:sp>
      <p:sp>
        <p:nvSpPr>
          <p:cNvPr id="1049028" name=""/>
          <p:cNvSpPr/>
          <p:nvPr/>
        </p:nvSpPr>
        <p:spPr>
          <a:xfrm rot="0" flipV="1">
            <a:off x="4340225" y="4343400"/>
            <a:ext cx="76200" cy="76200"/>
          </a:xfrm>
          <a:prstGeom prst="line"/>
          <a:noFill/>
          <a:ln w="9525" cap="flat" cmpd="sng">
            <a:solidFill>
              <a:schemeClr val="dk1">
                <a:alpha val="100000"/>
              </a:schemeClr>
            </a:solidFill>
            <a:prstDash val="solid"/>
            <a:round/>
          </a:ln>
        </p:spPr>
      </p:sp>
      <p:sp>
        <p:nvSpPr>
          <p:cNvPr id="1049029" name=""/>
          <p:cNvSpPr txBox="1"/>
          <p:nvPr/>
        </p:nvSpPr>
        <p:spPr>
          <a:xfrm rot="0">
            <a:off x="2740025" y="2971800"/>
            <a:ext cx="941387"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 cos </a:t>
            </a:r>
            <a:r>
              <a:rPr altLang="en-US" lang="el-GR">
                <a:ea typeface="Arial" pitchFamily="34" charset="0"/>
              </a:rPr>
              <a:t>θ</a:t>
            </a:r>
            <a:r>
              <a:rPr altLang="en-US" lang="en-US"/>
              <a:t> </a:t>
            </a:r>
          </a:p>
        </p:txBody>
      </p:sp>
      <p:sp>
        <p:nvSpPr>
          <p:cNvPr id="1049030" name=""/>
          <p:cNvSpPr txBox="1"/>
          <p:nvPr/>
        </p:nvSpPr>
        <p:spPr>
          <a:xfrm rot="0">
            <a:off x="4187825" y="4572000"/>
            <a:ext cx="81280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 sin</a:t>
            </a:r>
            <a:r>
              <a:rPr altLang="en-US" lang="el-GR">
                <a:ea typeface="Arial" pitchFamily="34" charset="0"/>
              </a:rPr>
              <a:t>θ</a:t>
            </a:r>
            <a:r>
              <a:rPr altLang="en-US" lang="zh-CN">
                <a:ea typeface="Arial" pitchFamily="34" charset="0"/>
              </a:rPr>
              <a:t> </a:t>
            </a:r>
          </a:p>
        </p:txBody>
      </p:sp>
      <p:sp>
        <p:nvSpPr>
          <p:cNvPr id="1049031" name=""/>
          <p:cNvSpPr/>
          <p:nvPr/>
        </p:nvSpPr>
        <p:spPr>
          <a:xfrm rot="0">
            <a:off x="4721225" y="4298950"/>
            <a:ext cx="461962"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zh-CN">
                <a:ea typeface="Arial" pitchFamily="34" charset="0"/>
              </a:rPr>
              <a:t>d</a:t>
            </a:r>
            <a:r>
              <a:rPr altLang="en-US" lang="el-GR">
                <a:ea typeface="Arial" pitchFamily="34" charset="0"/>
              </a:rPr>
              <a:t>φ</a:t>
            </a:r>
          </a:p>
        </p:txBody>
      </p:sp>
      <p:sp>
        <p:nvSpPr>
          <p:cNvPr id="1049032" name=""/>
          <p:cNvSpPr/>
          <p:nvPr/>
        </p:nvSpPr>
        <p:spPr>
          <a:xfrm rot="0">
            <a:off x="4797425" y="3352800"/>
            <a:ext cx="44132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d</a:t>
            </a:r>
            <a:r>
              <a:rPr altLang="en-US" lang="el-GR">
                <a:ea typeface="Arial" pitchFamily="34" charset="0"/>
              </a:rPr>
              <a:t>θ</a:t>
            </a:r>
          </a:p>
        </p:txBody>
      </p:sp>
      <p:sp>
        <p:nvSpPr>
          <p:cNvPr id="1049033" name=""/>
          <p:cNvSpPr txBox="1"/>
          <p:nvPr/>
        </p:nvSpPr>
        <p:spPr>
          <a:xfrm rot="0">
            <a:off x="2590800" y="0"/>
            <a:ext cx="4533900" cy="584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lang="en-US" u="sng">
                <a:solidFill>
                  <a:srgbClr val="FF0000"/>
                </a:solidFill>
              </a:rPr>
              <a:t>Spherical Coordinates</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049004"/>
                                        </p:tgtEl>
                                        <p:attrNameLst>
                                          <p:attrName>style.visibility</p:attrName>
                                        </p:attrNameLst>
                                      </p:cBhvr>
                                      <p:to>
                                        <p:strVal val="visible"/>
                                      </p:to>
                                    </p:set>
                                    <p:animEffect transition="in" filter="blinds(horizontal)">
                                      <p:cBhvr>
                                        <p:cTn dur="500" id="7"/>
                                        <p:tgtEl>
                                          <p:spTgt spid="1049004"/>
                                        </p:tgtEl>
                                      </p:cBhvr>
                                    </p:animEffect>
                                  </p:childTnLst>
                                </p:cTn>
                              </p:par>
                              <p:par>
                                <p:cTn fill="hold" id="8" nodeType="withEffect" presetClass="entr" presetID="3" presetSubtype="10">
                                  <p:stCondLst>
                                    <p:cond delay="0"/>
                                  </p:stCondLst>
                                  <p:childTnLst>
                                    <p:set>
                                      <p:cBhvr>
                                        <p:cTn dur="1" fill="hold" id="9">
                                          <p:stCondLst>
                                            <p:cond delay="0"/>
                                          </p:stCondLst>
                                        </p:cTn>
                                        <p:tgtEl>
                                          <p:spTgt spid="1049003"/>
                                        </p:tgtEl>
                                        <p:attrNameLst>
                                          <p:attrName>style.visibility</p:attrName>
                                        </p:attrNameLst>
                                      </p:cBhvr>
                                      <p:to>
                                        <p:strVal val="visible"/>
                                      </p:to>
                                    </p:set>
                                    <p:animEffect transition="in" filter="blinds(horizontal)">
                                      <p:cBhvr>
                                        <p:cTn dur="500" id="10"/>
                                        <p:tgtEl>
                                          <p:spTgt spid="1049003"/>
                                        </p:tgtEl>
                                      </p:cBhvr>
                                    </p:animEffect>
                                  </p:childTnLst>
                                </p:cTn>
                              </p:par>
                              <p:par>
                                <p:cTn fill="hold" id="11" nodeType="withEffect" presetClass="entr" presetID="3" presetSubtype="10">
                                  <p:stCondLst>
                                    <p:cond delay="0"/>
                                  </p:stCondLst>
                                  <p:childTnLst>
                                    <p:set>
                                      <p:cBhvr>
                                        <p:cTn dur="1" fill="hold" id="12">
                                          <p:stCondLst>
                                            <p:cond delay="0"/>
                                          </p:stCondLst>
                                        </p:cTn>
                                        <p:tgtEl>
                                          <p:spTgt spid="1049002"/>
                                        </p:tgtEl>
                                        <p:attrNameLst>
                                          <p:attrName>style.visibility</p:attrName>
                                        </p:attrNameLst>
                                      </p:cBhvr>
                                      <p:to>
                                        <p:strVal val="visible"/>
                                      </p:to>
                                    </p:set>
                                    <p:animEffect transition="in" filter="blinds(horizontal)">
                                      <p:cBhvr>
                                        <p:cTn dur="500" id="13"/>
                                        <p:tgtEl>
                                          <p:spTgt spid="1049002"/>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9008"/>
                                        </p:tgtEl>
                                        <p:attrNameLst>
                                          <p:attrName>style.visibility</p:attrName>
                                        </p:attrNameLst>
                                      </p:cBhvr>
                                      <p:to>
                                        <p:strVal val="visible"/>
                                      </p:to>
                                    </p:set>
                                    <p:animEffect transition="in" filter="blinds(horizontal)">
                                      <p:cBhvr>
                                        <p:cTn dur="500" id="16"/>
                                        <p:tgtEl>
                                          <p:spTgt spid="1049008"/>
                                        </p:tgtEl>
                                      </p:cBhvr>
                                    </p:animEffect>
                                  </p:childTnLst>
                                </p:cTn>
                              </p:par>
                              <p:par>
                                <p:cTn fill="hold" grpId="0" id="17" nodeType="withEffect" presetClass="entr" presetID="3" presetSubtype="10">
                                  <p:stCondLst>
                                    <p:cond delay="0"/>
                                  </p:stCondLst>
                                  <p:childTnLst>
                                    <p:set>
                                      <p:cBhvr>
                                        <p:cTn dur="1" fill="hold" id="18">
                                          <p:stCondLst>
                                            <p:cond delay="0"/>
                                          </p:stCondLst>
                                        </p:cTn>
                                        <p:tgtEl>
                                          <p:spTgt spid="1049009"/>
                                        </p:tgtEl>
                                        <p:attrNameLst>
                                          <p:attrName>style.visibility</p:attrName>
                                        </p:attrNameLst>
                                      </p:cBhvr>
                                      <p:to>
                                        <p:strVal val="visible"/>
                                      </p:to>
                                    </p:set>
                                    <p:animEffect transition="in" filter="blinds(horizontal)">
                                      <p:cBhvr>
                                        <p:cTn dur="500" id="19"/>
                                        <p:tgtEl>
                                          <p:spTgt spid="1049009"/>
                                        </p:tgtEl>
                                      </p:cBhvr>
                                    </p:animEffect>
                                  </p:childTnLst>
                                </p:cTn>
                              </p:par>
                              <p:par>
                                <p:cTn fill="hold" grpId="0" id="20" nodeType="withEffect" presetClass="entr" presetID="3" presetSubtype="10">
                                  <p:stCondLst>
                                    <p:cond delay="0"/>
                                  </p:stCondLst>
                                  <p:childTnLst>
                                    <p:set>
                                      <p:cBhvr>
                                        <p:cTn dur="1" fill="hold" id="21">
                                          <p:stCondLst>
                                            <p:cond delay="0"/>
                                          </p:stCondLst>
                                        </p:cTn>
                                        <p:tgtEl>
                                          <p:spTgt spid="1049010"/>
                                        </p:tgtEl>
                                        <p:attrNameLst>
                                          <p:attrName>style.visibility</p:attrName>
                                        </p:attrNameLst>
                                      </p:cBhvr>
                                      <p:to>
                                        <p:strVal val="visible"/>
                                      </p:to>
                                    </p:set>
                                    <p:animEffect transition="in" filter="blinds(horizontal)">
                                      <p:cBhvr>
                                        <p:cTn dur="500" id="22"/>
                                        <p:tgtEl>
                                          <p:spTgt spid="10490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49005"/>
                                        </p:tgtEl>
                                        <p:attrNameLst>
                                          <p:attrName>style.visibility</p:attrName>
                                        </p:attrNameLst>
                                      </p:cBhvr>
                                      <p:to>
                                        <p:strVal val="visible"/>
                                      </p:to>
                                    </p:set>
                                    <p:animEffect transition="in" filter="blinds(horizontal)">
                                      <p:cBhvr>
                                        <p:cTn dur="500" id="27"/>
                                        <p:tgtEl>
                                          <p:spTgt spid="104900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49023"/>
                                        </p:tgtEl>
                                        <p:attrNameLst>
                                          <p:attrName>style.visibility</p:attrName>
                                        </p:attrNameLst>
                                      </p:cBhvr>
                                      <p:to>
                                        <p:strVal val="visible"/>
                                      </p:to>
                                    </p:set>
                                    <p:animEffect transition="in" filter="blinds(horizontal)">
                                      <p:cBhvr>
                                        <p:cTn dur="500" id="32"/>
                                        <p:tgtEl>
                                          <p:spTgt spid="1049023"/>
                                        </p:tgtEl>
                                      </p:cBhvr>
                                    </p:animEffect>
                                  </p:childTnLst>
                                </p:cTn>
                              </p:par>
                              <p:par>
                                <p:cTn fill="hold" grpId="0" id="33" nodeType="withEffect" presetClass="entr" presetID="3" presetSubtype="10">
                                  <p:stCondLst>
                                    <p:cond delay="0"/>
                                  </p:stCondLst>
                                  <p:childTnLst>
                                    <p:set>
                                      <p:cBhvr>
                                        <p:cTn dur="1" fill="hold" id="34">
                                          <p:stCondLst>
                                            <p:cond delay="0"/>
                                          </p:stCondLst>
                                        </p:cTn>
                                        <p:tgtEl>
                                          <p:spTgt spid="1049013"/>
                                        </p:tgtEl>
                                        <p:attrNameLst>
                                          <p:attrName>style.visibility</p:attrName>
                                        </p:attrNameLst>
                                      </p:cBhvr>
                                      <p:to>
                                        <p:strVal val="visible"/>
                                      </p:to>
                                    </p:set>
                                    <p:animEffect transition="in" filter="blinds(horizontal)">
                                      <p:cBhvr>
                                        <p:cTn dur="500" id="35"/>
                                        <p:tgtEl>
                                          <p:spTgt spid="1049013"/>
                                        </p:tgtEl>
                                      </p:cBhvr>
                                    </p:animEffect>
                                  </p:childTnLst>
                                </p:cTn>
                              </p:par>
                              <p:par>
                                <p:cTn fill="hold" id="36" nodeType="withEffect" presetClass="entr" presetID="3" presetSubtype="10">
                                  <p:stCondLst>
                                    <p:cond delay="0"/>
                                  </p:stCondLst>
                                  <p:childTnLst>
                                    <p:set>
                                      <p:cBhvr>
                                        <p:cTn dur="1" fill="hold" id="37">
                                          <p:stCondLst>
                                            <p:cond delay="0"/>
                                          </p:stCondLst>
                                        </p:cTn>
                                        <p:tgtEl>
                                          <p:spTgt spid="1049011"/>
                                        </p:tgtEl>
                                        <p:attrNameLst>
                                          <p:attrName>style.visibility</p:attrName>
                                        </p:attrNameLst>
                                      </p:cBhvr>
                                      <p:to>
                                        <p:strVal val="visible"/>
                                      </p:to>
                                    </p:set>
                                    <p:animEffect transition="in" filter="blinds(horizontal)">
                                      <p:cBhvr>
                                        <p:cTn dur="500" id="38"/>
                                        <p:tgtEl>
                                          <p:spTgt spid="1049011"/>
                                        </p:tgtEl>
                                      </p:cBhvr>
                                    </p:animEffect>
                                  </p:childTnLst>
                                </p:cTn>
                              </p:par>
                              <p:par>
                                <p:cTn fill="hold" grpId="0" id="39" nodeType="withEffect" presetClass="entr" presetID="3" presetSubtype="10">
                                  <p:stCondLst>
                                    <p:cond delay="0"/>
                                  </p:stCondLst>
                                  <p:childTnLst>
                                    <p:set>
                                      <p:cBhvr>
                                        <p:cTn dur="1" fill="hold" id="40">
                                          <p:stCondLst>
                                            <p:cond delay="0"/>
                                          </p:stCondLst>
                                        </p:cTn>
                                        <p:tgtEl>
                                          <p:spTgt spid="1049014"/>
                                        </p:tgtEl>
                                        <p:attrNameLst>
                                          <p:attrName>style.visibility</p:attrName>
                                        </p:attrNameLst>
                                      </p:cBhvr>
                                      <p:to>
                                        <p:strVal val="visible"/>
                                      </p:to>
                                    </p:set>
                                    <p:animEffect transition="in" filter="blinds(horizontal)">
                                      <p:cBhvr>
                                        <p:cTn dur="500" id="41"/>
                                        <p:tgtEl>
                                          <p:spTgt spid="1049014"/>
                                        </p:tgtEl>
                                      </p:cBhvr>
                                    </p:animEffect>
                                  </p:childTnLst>
                                </p:cTn>
                              </p:par>
                              <p:par>
                                <p:cTn fill="hold" grpId="0" id="42" nodeType="withEffect" presetClass="entr" presetID="3" presetSubtype="10">
                                  <p:stCondLst>
                                    <p:cond delay="0"/>
                                  </p:stCondLst>
                                  <p:childTnLst>
                                    <p:set>
                                      <p:cBhvr>
                                        <p:cTn dur="1" fill="hold" id="43">
                                          <p:stCondLst>
                                            <p:cond delay="0"/>
                                          </p:stCondLst>
                                        </p:cTn>
                                        <p:tgtEl>
                                          <p:spTgt spid="1049017"/>
                                        </p:tgtEl>
                                        <p:attrNameLst>
                                          <p:attrName>style.visibility</p:attrName>
                                        </p:attrNameLst>
                                      </p:cBhvr>
                                      <p:to>
                                        <p:strVal val="visible"/>
                                      </p:to>
                                    </p:set>
                                    <p:animEffect transition="in" filter="blinds(horizontal)">
                                      <p:cBhvr>
                                        <p:cTn dur="500" id="44"/>
                                        <p:tgtEl>
                                          <p:spTgt spid="1049017"/>
                                        </p:tgtEl>
                                      </p:cBhvr>
                                    </p:animEffect>
                                  </p:childTnLst>
                                </p:cTn>
                              </p:par>
                              <p:par>
                                <p:cTn fill="hold" id="45" nodeType="withEffect" presetClass="entr" presetID="3" presetSubtype="10">
                                  <p:stCondLst>
                                    <p:cond delay="0"/>
                                  </p:stCondLst>
                                  <p:childTnLst>
                                    <p:set>
                                      <p:cBhvr>
                                        <p:cTn dur="1" fill="hold" id="46">
                                          <p:stCondLst>
                                            <p:cond delay="0"/>
                                          </p:stCondLst>
                                        </p:cTn>
                                        <p:tgtEl>
                                          <p:spTgt spid="1049007"/>
                                        </p:tgtEl>
                                        <p:attrNameLst>
                                          <p:attrName>style.visibility</p:attrName>
                                        </p:attrNameLst>
                                      </p:cBhvr>
                                      <p:to>
                                        <p:strVal val="visible"/>
                                      </p:to>
                                    </p:set>
                                    <p:animEffect transition="in" filter="blinds(horizontal)">
                                      <p:cBhvr>
                                        <p:cTn dur="500" id="47"/>
                                        <p:tgtEl>
                                          <p:spTgt spid="1049007"/>
                                        </p:tgtEl>
                                      </p:cBhvr>
                                    </p:animEffect>
                                  </p:childTnLst>
                                </p:cTn>
                              </p:par>
                              <p:par>
                                <p:cTn fill="hold" id="48" nodeType="withEffect" presetClass="entr" presetID="3" presetSubtype="10">
                                  <p:stCondLst>
                                    <p:cond delay="0"/>
                                  </p:stCondLst>
                                  <p:childTnLst>
                                    <p:set>
                                      <p:cBhvr>
                                        <p:cTn dur="1" fill="hold" id="49">
                                          <p:stCondLst>
                                            <p:cond delay="0"/>
                                          </p:stCondLst>
                                        </p:cTn>
                                        <p:tgtEl>
                                          <p:spTgt spid="1049012"/>
                                        </p:tgtEl>
                                        <p:attrNameLst>
                                          <p:attrName>style.visibility</p:attrName>
                                        </p:attrNameLst>
                                      </p:cBhvr>
                                      <p:to>
                                        <p:strVal val="visible"/>
                                      </p:to>
                                    </p:set>
                                    <p:animEffect transition="in" filter="blinds(horizontal)">
                                      <p:cBhvr>
                                        <p:cTn dur="500" id="50"/>
                                        <p:tgtEl>
                                          <p:spTgt spid="1049012"/>
                                        </p:tgtEl>
                                      </p:cBhvr>
                                    </p:animEffect>
                                  </p:childTnLst>
                                </p:cTn>
                              </p:par>
                              <p:par>
                                <p:cTn fill="hold" grpId="0" id="51" nodeType="withEffect" presetClass="entr" presetID="3" presetSubtype="10">
                                  <p:stCondLst>
                                    <p:cond delay="0"/>
                                  </p:stCondLst>
                                  <p:childTnLst>
                                    <p:set>
                                      <p:cBhvr>
                                        <p:cTn dur="1" fill="hold" id="52">
                                          <p:stCondLst>
                                            <p:cond delay="0"/>
                                          </p:stCondLst>
                                        </p:cTn>
                                        <p:tgtEl>
                                          <p:spTgt spid="1049016"/>
                                        </p:tgtEl>
                                        <p:attrNameLst>
                                          <p:attrName>style.visibility</p:attrName>
                                        </p:attrNameLst>
                                      </p:cBhvr>
                                      <p:to>
                                        <p:strVal val="visible"/>
                                      </p:to>
                                    </p:set>
                                    <p:animEffect transition="in" filter="blinds(horizontal)">
                                      <p:cBhvr>
                                        <p:cTn dur="500" id="53"/>
                                        <p:tgtEl>
                                          <p:spTgt spid="1049016"/>
                                        </p:tgtEl>
                                      </p:cBhvr>
                                    </p:animEffect>
                                  </p:childTnLst>
                                </p:cTn>
                              </p:par>
                              <p:par>
                                <p:cTn fill="hold" grpId="0" id="54" nodeType="withEffect" presetClass="entr" presetID="3" presetSubtype="10">
                                  <p:stCondLst>
                                    <p:cond delay="0"/>
                                  </p:stCondLst>
                                  <p:childTnLst>
                                    <p:set>
                                      <p:cBhvr>
                                        <p:cTn dur="1" fill="hold" id="55">
                                          <p:stCondLst>
                                            <p:cond delay="0"/>
                                          </p:stCondLst>
                                        </p:cTn>
                                        <p:tgtEl>
                                          <p:spTgt spid="1049015"/>
                                        </p:tgtEl>
                                        <p:attrNameLst>
                                          <p:attrName>style.visibility</p:attrName>
                                        </p:attrNameLst>
                                      </p:cBhvr>
                                      <p:to>
                                        <p:strVal val="visible"/>
                                      </p:to>
                                    </p:set>
                                    <p:animEffect transition="in" filter="blinds(horizontal)">
                                      <p:cBhvr>
                                        <p:cTn dur="500" id="56"/>
                                        <p:tgtEl>
                                          <p:spTgt spid="1049015"/>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3" presetSubtype="10">
                                  <p:stCondLst>
                                    <p:cond delay="0"/>
                                  </p:stCondLst>
                                  <p:childTnLst>
                                    <p:set>
                                      <p:cBhvr>
                                        <p:cTn dur="1" fill="hold" id="60">
                                          <p:stCondLst>
                                            <p:cond delay="0"/>
                                          </p:stCondLst>
                                        </p:cTn>
                                        <p:tgtEl>
                                          <p:spTgt spid="1049006"/>
                                        </p:tgtEl>
                                        <p:attrNameLst>
                                          <p:attrName>style.visibility</p:attrName>
                                        </p:attrNameLst>
                                      </p:cBhvr>
                                      <p:to>
                                        <p:strVal val="visible"/>
                                      </p:to>
                                    </p:set>
                                    <p:animEffect transition="in" filter="blinds(horizontal)">
                                      <p:cBhvr>
                                        <p:cTn dur="500" id="61"/>
                                        <p:tgtEl>
                                          <p:spTgt spid="1049006"/>
                                        </p:tgtEl>
                                      </p:cBhvr>
                                    </p:animEffect>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3" presetSubtype="10">
                                  <p:stCondLst>
                                    <p:cond delay="0"/>
                                  </p:stCondLst>
                                  <p:childTnLst>
                                    <p:set>
                                      <p:cBhvr>
                                        <p:cTn dur="1" fill="hold" id="65">
                                          <p:stCondLst>
                                            <p:cond delay="0"/>
                                          </p:stCondLst>
                                        </p:cTn>
                                        <p:tgtEl>
                                          <p:spTgt spid="1049018"/>
                                        </p:tgtEl>
                                        <p:attrNameLst>
                                          <p:attrName>style.visibility</p:attrName>
                                        </p:attrNameLst>
                                      </p:cBhvr>
                                      <p:to>
                                        <p:strVal val="visible"/>
                                      </p:to>
                                    </p:set>
                                    <p:animEffect transition="in" filter="blinds(horizontal)">
                                      <p:cBhvr>
                                        <p:cTn dur="500" id="66"/>
                                        <p:tgtEl>
                                          <p:spTgt spid="1049018"/>
                                        </p:tgtEl>
                                      </p:cBhvr>
                                    </p:animEffect>
                                  </p:childTnLst>
                                </p:cTn>
                              </p:par>
                              <p:par>
                                <p:cTn fill="hold" grpId="0" id="67" nodeType="withEffect" presetClass="entr" presetID="3" presetSubtype="10">
                                  <p:stCondLst>
                                    <p:cond delay="0"/>
                                  </p:stCondLst>
                                  <p:childTnLst>
                                    <p:set>
                                      <p:cBhvr>
                                        <p:cTn dur="1" fill="hold" id="68">
                                          <p:stCondLst>
                                            <p:cond delay="0"/>
                                          </p:stCondLst>
                                        </p:cTn>
                                        <p:tgtEl>
                                          <p:spTgt spid="1049019"/>
                                        </p:tgtEl>
                                        <p:attrNameLst>
                                          <p:attrName>style.visibility</p:attrName>
                                        </p:attrNameLst>
                                      </p:cBhvr>
                                      <p:to>
                                        <p:strVal val="visible"/>
                                      </p:to>
                                    </p:set>
                                    <p:animEffect transition="in" filter="blinds(horizontal)">
                                      <p:cBhvr>
                                        <p:cTn dur="500" id="69"/>
                                        <p:tgtEl>
                                          <p:spTgt spid="1049019"/>
                                        </p:tgtEl>
                                      </p:cBhvr>
                                    </p:animEffect>
                                  </p:childTnLst>
                                </p:cTn>
                              </p:par>
                            </p:childTnLst>
                          </p:cTn>
                        </p:par>
                      </p:childTnLst>
                    </p:cTn>
                  </p:par>
                  <p:par>
                    <p:cTn fill="hold" id="70">
                      <p:stCondLst>
                        <p:cond delay="indefinite"/>
                      </p:stCondLst>
                      <p:childTnLst>
                        <p:par>
                          <p:cTn fill="hold" id="71">
                            <p:stCondLst>
                              <p:cond delay="0"/>
                            </p:stCondLst>
                            <p:childTnLst>
                              <p:par>
                                <p:cTn fill="hold" id="72" nodeType="clickEffect" presetClass="entr" presetID="3" presetSubtype="10">
                                  <p:stCondLst>
                                    <p:cond delay="0"/>
                                  </p:stCondLst>
                                  <p:childTnLst>
                                    <p:set>
                                      <p:cBhvr>
                                        <p:cTn dur="1" fill="hold" id="73">
                                          <p:stCondLst>
                                            <p:cond delay="0"/>
                                          </p:stCondLst>
                                        </p:cTn>
                                        <p:tgtEl>
                                          <p:spTgt spid="1049020"/>
                                        </p:tgtEl>
                                        <p:attrNameLst>
                                          <p:attrName>style.visibility</p:attrName>
                                        </p:attrNameLst>
                                      </p:cBhvr>
                                      <p:to>
                                        <p:strVal val="visible"/>
                                      </p:to>
                                    </p:set>
                                    <p:animEffect transition="in" filter="blinds(horizontal)">
                                      <p:cBhvr>
                                        <p:cTn dur="500" id="74"/>
                                        <p:tgtEl>
                                          <p:spTgt spid="1049020"/>
                                        </p:tgtEl>
                                      </p:cBhvr>
                                    </p:animEffect>
                                  </p:childTnLst>
                                </p:cTn>
                              </p:par>
                              <p:par>
                                <p:cTn fill="hold" id="75" nodeType="withEffect" presetClass="entr" presetID="3" presetSubtype="10">
                                  <p:stCondLst>
                                    <p:cond delay="0"/>
                                  </p:stCondLst>
                                  <p:childTnLst>
                                    <p:set>
                                      <p:cBhvr>
                                        <p:cTn dur="1" fill="hold" id="76">
                                          <p:stCondLst>
                                            <p:cond delay="0"/>
                                          </p:stCondLst>
                                        </p:cTn>
                                        <p:tgtEl>
                                          <p:spTgt spid="1049022"/>
                                        </p:tgtEl>
                                        <p:attrNameLst>
                                          <p:attrName>style.visibility</p:attrName>
                                        </p:attrNameLst>
                                      </p:cBhvr>
                                      <p:to>
                                        <p:strVal val="visible"/>
                                      </p:to>
                                    </p:set>
                                    <p:animEffect transition="in" filter="blinds(horizontal)">
                                      <p:cBhvr>
                                        <p:cTn dur="500" id="77"/>
                                        <p:tgtEl>
                                          <p:spTgt spid="1049022"/>
                                        </p:tgtEl>
                                      </p:cBhvr>
                                    </p:animEffect>
                                  </p:childTnLst>
                                </p:cTn>
                              </p:par>
                              <p:par>
                                <p:cTn fill="hold" grpId="0" id="78" nodeType="withEffect" presetClass="entr" presetID="3" presetSubtype="10">
                                  <p:stCondLst>
                                    <p:cond delay="0"/>
                                  </p:stCondLst>
                                  <p:childTnLst>
                                    <p:set>
                                      <p:cBhvr>
                                        <p:cTn dur="1" fill="hold" id="79">
                                          <p:stCondLst>
                                            <p:cond delay="0"/>
                                          </p:stCondLst>
                                        </p:cTn>
                                        <p:tgtEl>
                                          <p:spTgt spid="1049024"/>
                                        </p:tgtEl>
                                        <p:attrNameLst>
                                          <p:attrName>style.visibility</p:attrName>
                                        </p:attrNameLst>
                                      </p:cBhvr>
                                      <p:to>
                                        <p:strVal val="visible"/>
                                      </p:to>
                                    </p:set>
                                    <p:animEffect transition="in" filter="blinds(horizontal)">
                                      <p:cBhvr>
                                        <p:cTn dur="500" id="80"/>
                                        <p:tgtEl>
                                          <p:spTgt spid="1049024"/>
                                        </p:tgtEl>
                                      </p:cBhvr>
                                    </p:animEffect>
                                  </p:childTnLst>
                                </p:cTn>
                              </p:par>
                              <p:par>
                                <p:cTn fill="hold" grpId="0" id="81" nodeType="withEffect" presetClass="entr" presetID="3" presetSubtype="10">
                                  <p:stCondLst>
                                    <p:cond delay="0"/>
                                  </p:stCondLst>
                                  <p:childTnLst>
                                    <p:set>
                                      <p:cBhvr>
                                        <p:cTn dur="1" fill="hold" id="82">
                                          <p:stCondLst>
                                            <p:cond delay="0"/>
                                          </p:stCondLst>
                                        </p:cTn>
                                        <p:tgtEl>
                                          <p:spTgt spid="1049032"/>
                                        </p:tgtEl>
                                        <p:attrNameLst>
                                          <p:attrName>style.visibility</p:attrName>
                                        </p:attrNameLst>
                                      </p:cBhvr>
                                      <p:to>
                                        <p:strVal val="visible"/>
                                      </p:to>
                                    </p:set>
                                    <p:animEffect transition="in" filter="blinds(horizontal)">
                                      <p:cBhvr>
                                        <p:cTn dur="500" id="83"/>
                                        <p:tgtEl>
                                          <p:spTgt spid="1049032"/>
                                        </p:tgtEl>
                                      </p:cBhvr>
                                    </p:animEffect>
                                  </p:childTnLst>
                                </p:cTn>
                              </p:par>
                              <p:par>
                                <p:cTn fill="hold" grpId="0" id="84" nodeType="withEffect" presetClass="entr" presetID="3" presetSubtype="10">
                                  <p:stCondLst>
                                    <p:cond delay="0"/>
                                  </p:stCondLst>
                                  <p:childTnLst>
                                    <p:set>
                                      <p:cBhvr>
                                        <p:cTn dur="1" fill="hold" id="85">
                                          <p:stCondLst>
                                            <p:cond delay="0"/>
                                          </p:stCondLst>
                                        </p:cTn>
                                        <p:tgtEl>
                                          <p:spTgt spid="1049021"/>
                                        </p:tgtEl>
                                        <p:attrNameLst>
                                          <p:attrName>style.visibility</p:attrName>
                                        </p:attrNameLst>
                                      </p:cBhvr>
                                      <p:to>
                                        <p:strVal val="visible"/>
                                      </p:to>
                                    </p:set>
                                    <p:animEffect transition="in" filter="blinds(horizontal)">
                                      <p:cBhvr>
                                        <p:cTn dur="500" id="86"/>
                                        <p:tgtEl>
                                          <p:spTgt spid="1049021"/>
                                        </p:tgtEl>
                                      </p:cBhvr>
                                    </p:animEffect>
                                  </p:childTnLst>
                                </p:cTn>
                              </p:par>
                            </p:childTnLst>
                          </p:cTn>
                        </p:par>
                      </p:childTnLst>
                    </p:cTn>
                  </p:par>
                  <p:par>
                    <p:cTn fill="hold" id="87">
                      <p:stCondLst>
                        <p:cond delay="indefinite"/>
                      </p:stCondLst>
                      <p:childTnLst>
                        <p:par>
                          <p:cTn fill="hold" id="88">
                            <p:stCondLst>
                              <p:cond delay="0"/>
                            </p:stCondLst>
                            <p:childTnLst>
                              <p:par>
                                <p:cTn fill="hold" grpId="0" id="89" nodeType="clickEffect" presetClass="entr" presetID="3" presetSubtype="10">
                                  <p:stCondLst>
                                    <p:cond delay="0"/>
                                  </p:stCondLst>
                                  <p:childTnLst>
                                    <p:set>
                                      <p:cBhvr>
                                        <p:cTn dur="1" fill="hold" id="90">
                                          <p:stCondLst>
                                            <p:cond delay="0"/>
                                          </p:stCondLst>
                                        </p:cTn>
                                        <p:tgtEl>
                                          <p:spTgt spid="1049029"/>
                                        </p:tgtEl>
                                        <p:attrNameLst>
                                          <p:attrName>style.visibility</p:attrName>
                                        </p:attrNameLst>
                                      </p:cBhvr>
                                      <p:to>
                                        <p:strVal val="visible"/>
                                      </p:to>
                                    </p:set>
                                    <p:animEffect transition="in" filter="blinds(horizontal)">
                                      <p:cBhvr>
                                        <p:cTn dur="500" id="91"/>
                                        <p:tgtEl>
                                          <p:spTgt spid="1049029"/>
                                        </p:tgtEl>
                                      </p:cBhvr>
                                    </p:animEffect>
                                  </p:childTnLst>
                                </p:cTn>
                              </p:par>
                              <p:par>
                                <p:cTn fill="hold" grpId="0" id="92" nodeType="withEffect" presetClass="entr" presetID="3" presetSubtype="10">
                                  <p:stCondLst>
                                    <p:cond delay="0"/>
                                  </p:stCondLst>
                                  <p:childTnLst>
                                    <p:set>
                                      <p:cBhvr>
                                        <p:cTn dur="1" fill="hold" id="93">
                                          <p:stCondLst>
                                            <p:cond delay="0"/>
                                          </p:stCondLst>
                                        </p:cTn>
                                        <p:tgtEl>
                                          <p:spTgt spid="1049030"/>
                                        </p:tgtEl>
                                        <p:attrNameLst>
                                          <p:attrName>style.visibility</p:attrName>
                                        </p:attrNameLst>
                                      </p:cBhvr>
                                      <p:to>
                                        <p:strVal val="visible"/>
                                      </p:to>
                                    </p:set>
                                    <p:animEffect transition="in" filter="blinds(horizontal)">
                                      <p:cBhvr>
                                        <p:cTn dur="500" id="94"/>
                                        <p:tgtEl>
                                          <p:spTgt spid="1049030"/>
                                        </p:tgtEl>
                                      </p:cBhvr>
                                    </p:animEffect>
                                  </p:childTnLst>
                                </p:cTn>
                              </p:par>
                            </p:childTnLst>
                          </p:cTn>
                        </p:par>
                      </p:childTnLst>
                    </p:cTn>
                  </p:par>
                  <p:par>
                    <p:cTn fill="hold" id="95">
                      <p:stCondLst>
                        <p:cond delay="indefinite"/>
                      </p:stCondLst>
                      <p:childTnLst>
                        <p:par>
                          <p:cTn fill="hold" id="96">
                            <p:stCondLst>
                              <p:cond delay="0"/>
                            </p:stCondLst>
                            <p:childTnLst>
                              <p:par>
                                <p:cTn fill="hold" id="97" nodeType="clickEffect" presetClass="entr" presetID="3" presetSubtype="10">
                                  <p:stCondLst>
                                    <p:cond delay="0"/>
                                  </p:stCondLst>
                                  <p:childTnLst>
                                    <p:set>
                                      <p:cBhvr>
                                        <p:cTn dur="1" fill="hold" id="98">
                                          <p:stCondLst>
                                            <p:cond delay="0"/>
                                          </p:stCondLst>
                                        </p:cTn>
                                        <p:tgtEl>
                                          <p:spTgt spid="1049025"/>
                                        </p:tgtEl>
                                        <p:attrNameLst>
                                          <p:attrName>style.visibility</p:attrName>
                                        </p:attrNameLst>
                                      </p:cBhvr>
                                      <p:to>
                                        <p:strVal val="visible"/>
                                      </p:to>
                                    </p:set>
                                    <p:animEffect transition="in" filter="blinds(horizontal)">
                                      <p:cBhvr>
                                        <p:cTn dur="500" id="99"/>
                                        <p:tgtEl>
                                          <p:spTgt spid="1049025"/>
                                        </p:tgtEl>
                                      </p:cBhvr>
                                    </p:animEffect>
                                  </p:childTnLst>
                                </p:cTn>
                              </p:par>
                              <p:par>
                                <p:cTn fill="hold" id="100" nodeType="withEffect" presetClass="entr" presetID="3" presetSubtype="10">
                                  <p:stCondLst>
                                    <p:cond delay="0"/>
                                  </p:stCondLst>
                                  <p:childTnLst>
                                    <p:set>
                                      <p:cBhvr>
                                        <p:cTn dur="1" fill="hold" id="101">
                                          <p:stCondLst>
                                            <p:cond delay="0"/>
                                          </p:stCondLst>
                                        </p:cTn>
                                        <p:tgtEl>
                                          <p:spTgt spid="1049028"/>
                                        </p:tgtEl>
                                        <p:attrNameLst>
                                          <p:attrName>style.visibility</p:attrName>
                                        </p:attrNameLst>
                                      </p:cBhvr>
                                      <p:to>
                                        <p:strVal val="visible"/>
                                      </p:to>
                                    </p:set>
                                    <p:animEffect transition="in" filter="blinds(horizontal)">
                                      <p:cBhvr>
                                        <p:cTn dur="500" id="102"/>
                                        <p:tgtEl>
                                          <p:spTgt spid="1049028"/>
                                        </p:tgtEl>
                                      </p:cBhvr>
                                    </p:animEffect>
                                  </p:childTnLst>
                                </p:cTn>
                              </p:par>
                              <p:par>
                                <p:cTn fill="hold" grpId="0" id="103" nodeType="withEffect" presetClass="entr" presetID="3" presetSubtype="10">
                                  <p:stCondLst>
                                    <p:cond delay="0"/>
                                  </p:stCondLst>
                                  <p:childTnLst>
                                    <p:set>
                                      <p:cBhvr>
                                        <p:cTn dur="1" fill="hold" id="104">
                                          <p:stCondLst>
                                            <p:cond delay="0"/>
                                          </p:stCondLst>
                                        </p:cTn>
                                        <p:tgtEl>
                                          <p:spTgt spid="1049031"/>
                                        </p:tgtEl>
                                        <p:attrNameLst>
                                          <p:attrName>style.visibility</p:attrName>
                                        </p:attrNameLst>
                                      </p:cBhvr>
                                      <p:to>
                                        <p:strVal val="visible"/>
                                      </p:to>
                                    </p:set>
                                    <p:animEffect transition="in" filter="blinds(horizontal)">
                                      <p:cBhvr>
                                        <p:cTn dur="500" id="105"/>
                                        <p:tgtEl>
                                          <p:spTgt spid="1049031"/>
                                        </p:tgtEl>
                                      </p:cBhvr>
                                    </p:animEffect>
                                  </p:childTnLst>
                                </p:cTn>
                              </p:par>
                            </p:childTnLst>
                          </p:cTn>
                        </p:par>
                      </p:childTnLst>
                    </p:cTn>
                  </p:par>
                  <p:par>
                    <p:cTn fill="hold" id="106">
                      <p:stCondLst>
                        <p:cond delay="indefinite"/>
                      </p:stCondLst>
                      <p:childTnLst>
                        <p:par>
                          <p:cTn fill="hold" id="107">
                            <p:stCondLst>
                              <p:cond delay="0"/>
                            </p:stCondLst>
                            <p:childTnLst>
                              <p:par>
                                <p:cTn fill="hold" grpId="0" id="108" nodeType="clickEffect" presetClass="entr" presetID="3" presetSubtype="10">
                                  <p:stCondLst>
                                    <p:cond delay="0"/>
                                  </p:stCondLst>
                                  <p:childTnLst>
                                    <p:set>
                                      <p:cBhvr>
                                        <p:cTn dur="1" fill="hold" id="109">
                                          <p:stCondLst>
                                            <p:cond delay="0"/>
                                          </p:stCondLst>
                                        </p:cTn>
                                        <p:tgtEl>
                                          <p:spTgt spid="1049027"/>
                                        </p:tgtEl>
                                        <p:attrNameLst>
                                          <p:attrName>style.visibility</p:attrName>
                                        </p:attrNameLst>
                                      </p:cBhvr>
                                      <p:to>
                                        <p:strVal val="visible"/>
                                      </p:to>
                                    </p:set>
                                    <p:animEffect transition="in" filter="blinds(horizontal)">
                                      <p:cBhvr>
                                        <p:cTn dur="500" id="110"/>
                                        <p:tgtEl>
                                          <p:spTgt spid="1049027"/>
                                        </p:tgtEl>
                                      </p:cBhvr>
                                    </p:animEffect>
                                  </p:childTnLst>
                                </p:cTn>
                              </p:par>
                              <p:par>
                                <p:cTn fill="hold" id="111" nodeType="withEffect" presetClass="entr" presetID="3" presetSubtype="10">
                                  <p:stCondLst>
                                    <p:cond delay="0"/>
                                  </p:stCondLst>
                                  <p:childTnLst>
                                    <p:set>
                                      <p:cBhvr>
                                        <p:cTn dur="1" fill="hold" id="112">
                                          <p:stCondLst>
                                            <p:cond delay="0"/>
                                          </p:stCondLst>
                                        </p:cTn>
                                        <p:tgtEl>
                                          <p:spTgt spid="1049026"/>
                                        </p:tgtEl>
                                        <p:attrNameLst>
                                          <p:attrName>style.visibility</p:attrName>
                                        </p:attrNameLst>
                                      </p:cBhvr>
                                      <p:to>
                                        <p:strVal val="visible"/>
                                      </p:to>
                                    </p:set>
                                    <p:animEffect transition="in" filter="blinds(horizontal)">
                                      <p:cBhvr>
                                        <p:cTn dur="500" id="113"/>
                                        <p:tgtEl>
                                          <p:spTgt spid="1049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5" grpId="0" uiExpand="0" build="whole" animBg="1"/>
      <p:bldP spid="1049006" grpId="0" uiExpand="0" build="whole"/>
      <p:bldP spid="1049008" grpId="0" uiExpand="0" build="whole"/>
      <p:bldP spid="1049009" grpId="0" uiExpand="0" build="whole"/>
      <p:bldP spid="1049010" grpId="0" uiExpand="0" build="whole"/>
      <p:bldP spid="1049013" grpId="0" uiExpand="0" build="whole"/>
      <p:bldP spid="1049014" grpId="0" uiExpand="0" build="whole" animBg="1"/>
      <p:bldP spid="1049015" grpId="0" uiExpand="0" build="whole" animBg="1"/>
      <p:bldP spid="1049016" grpId="0" uiExpand="0" build="whole"/>
      <p:bldP spid="1049017" grpId="0" uiExpand="0" build="whole"/>
      <p:bldP spid="1049019" grpId="0" uiExpand="0" build="whole"/>
      <p:bldP spid="1049021" grpId="0" uiExpand="0" build="whole" animBg="1"/>
      <p:bldP spid="1049023" grpId="0" uiExpand="0" build="whole"/>
      <p:bldP spid="1049024" grpId="0" uiExpand="0" build="whole"/>
      <p:bldP spid="1049027" grpId="0" uiExpand="0" build="whole"/>
      <p:bldP spid="1049029" grpId="0" uiExpand="0" build="whole"/>
      <p:bldP spid="1049030" grpId="0" uiExpand="0" build="whole"/>
      <p:bldP spid="1049031" grpId="0" uiExpand="0" build="whole"/>
      <p:bldP spid="1049032" grpId="0" uiExpand="0" build="whole"/>
    </p:bldLst>
  </p:timing>
</p:sld>
</file>

<file path=ppt/slides/slide130.xml><?xml version="1.0" encoding="utf-8"?>
<p:sld xmlns:a="http://schemas.openxmlformats.org/drawingml/2006/main" xmlns:r="http://schemas.openxmlformats.org/officeDocument/2006/relationships" xmlns:p="http://schemas.openxmlformats.org/presentationml/2006/main" showMasterSp="1">
  <p:cSld>
    <p:spTree>
      <p:nvGrpSpPr>
        <p:cNvPr id="565" name=""/>
        <p:cNvGrpSpPr/>
        <p:nvPr/>
      </p:nvGrpSpPr>
      <p:grpSpPr>
        <a:xfrm rot="0">
          <a:off x="0" y="0"/>
          <a:ext cx="0" cy="0"/>
          <a:chOff x="0" y="0"/>
          <a:chExt cx="0" cy="0"/>
        </a:xfrm>
      </p:grpSpPr>
      <p:pic>
        <p:nvPicPr>
          <p:cNvPr id="2097648" name=""/>
          <p:cNvPicPr>
            <a:picLocks/>
          </p:cNvPicPr>
          <p:nvPr/>
        </p:nvPicPr>
        <p:blipFill>
          <a:blip xmlns:r="http://schemas.openxmlformats.org/officeDocument/2006/relationships" r:embed="rId1"/>
          <a:srcRect l="0" t="0" r="0" b="0"/>
          <a:stretch>
            <a:fillRect/>
          </a:stretch>
        </p:blipFill>
        <p:spPr>
          <a:xfrm rot="0">
            <a:off x="838200" y="131762"/>
            <a:ext cx="6884987" cy="6573837"/>
          </a:xfrm>
          <a:prstGeom prst="rect"/>
          <a:noFill/>
          <a:ln>
            <a:noFill/>
          </a:ln>
        </p:spPr>
      </p:pic>
      <p:cxnSp>
        <p:nvCxnSpPr>
          <p:cNvPr id="3145806" name=""/>
          <p:cNvCxnSpPr>
            <a:cxnSpLocks/>
          </p:cNvCxnSpPr>
          <p:nvPr/>
        </p:nvCxnSpPr>
        <p:spPr>
          <a:xfrm rot="5400000" flipH="1" flipV="1">
            <a:off x="2743200" y="2133600"/>
            <a:ext cx="228600" cy="228600"/>
          </a:xfrm>
          <a:prstGeom prst="straightConnector1"/>
          <a:noFill/>
          <a:ln w="28575" cap="flat" cmpd="sng">
            <a:solidFill>
              <a:schemeClr val="lt2">
                <a:alpha val="100000"/>
              </a:schemeClr>
            </a:solidFill>
            <a:prstDash val="solid"/>
            <a:round/>
            <a:tailEnd type="arrow" w="med" len="med"/>
          </a:ln>
        </p:spPr>
      </p:cxnSp>
      <p:cxnSp>
        <p:nvCxnSpPr>
          <p:cNvPr id="3145807" name=""/>
          <p:cNvCxnSpPr>
            <a:cxnSpLocks/>
          </p:cNvCxnSpPr>
          <p:nvPr/>
        </p:nvCxnSpPr>
        <p:spPr>
          <a:xfrm rot="5400000" flipH="1" flipV="1">
            <a:off x="4038600" y="2133600"/>
            <a:ext cx="228600" cy="228600"/>
          </a:xfrm>
          <a:prstGeom prst="straightConnector1"/>
          <a:noFill/>
          <a:ln w="28575" cap="flat" cmpd="sng">
            <a:solidFill>
              <a:schemeClr val="lt2">
                <a:alpha val="100000"/>
              </a:schemeClr>
            </a:solidFill>
            <a:prstDash val="solid"/>
            <a:round/>
            <a:tailEnd type="arrow" w="med" len="med"/>
          </a:ln>
        </p:spPr>
      </p:cxnSp>
      <p:cxnSp>
        <p:nvCxnSpPr>
          <p:cNvPr id="3145808" name=""/>
          <p:cNvCxnSpPr>
            <a:cxnSpLocks/>
          </p:cNvCxnSpPr>
          <p:nvPr/>
        </p:nvCxnSpPr>
        <p:spPr>
          <a:xfrm rot="5400000" flipH="1" flipV="1">
            <a:off x="5486400" y="2133600"/>
            <a:ext cx="228600" cy="228600"/>
          </a:xfrm>
          <a:prstGeom prst="straightConnector1"/>
          <a:noFill/>
          <a:ln w="28575" cap="flat" cmpd="sng">
            <a:solidFill>
              <a:schemeClr val="lt2">
                <a:alpha val="100000"/>
              </a:schemeClr>
            </a:solidFill>
            <a:prstDash val="solid"/>
            <a:round/>
            <a:tailEnd type="arrow" w="med" len="med"/>
          </a:ln>
        </p:spPr>
      </p:cxnSp>
      <p:pic>
        <p:nvPicPr>
          <p:cNvPr id="2097649" name=""/>
          <p:cNvPicPr>
            <a:picLocks/>
          </p:cNvPicPr>
          <p:nvPr/>
        </p:nvPicPr>
        <p:blipFill>
          <a:blip xmlns:r="http://schemas.openxmlformats.org/officeDocument/2006/relationships" r:embed="rId2"/>
          <a:srcRect l="0" t="0" r="0" b="0"/>
          <a:stretch>
            <a:fillRect/>
          </a:stretch>
        </p:blipFill>
        <p:spPr>
          <a:xfrm rot="0">
            <a:off x="7489825" y="5881687"/>
            <a:ext cx="1654175" cy="976312"/>
          </a:xfrm>
          <a:prstGeom prst="rect"/>
          <a:solidFill>
            <a:srgbClr val="FFCC99"/>
          </a:solidFill>
          <a:ln>
            <a:noFill/>
          </a:ln>
        </p:spPr>
      </p:pic>
    </p:spTree>
  </p:cSld>
  <p:clrMapOvr>
    <a:masterClrMapping/>
  </p:clrMapOvr>
  <p:timing/>
</p:sld>
</file>

<file path=ppt/slides/slide131.xml><?xml version="1.0" encoding="utf-8"?>
<p:sld xmlns:a="http://schemas.openxmlformats.org/drawingml/2006/main" xmlns:r="http://schemas.openxmlformats.org/officeDocument/2006/relationships" xmlns:p="http://schemas.openxmlformats.org/presentationml/2006/main" showMasterSp="1">
  <p:cSld>
    <p:spTree>
      <p:nvGrpSpPr>
        <p:cNvPr id="566" name=""/>
        <p:cNvGrpSpPr/>
        <p:nvPr/>
      </p:nvGrpSpPr>
      <p:grpSpPr>
        <a:xfrm rot="0">
          <a:off x="0" y="0"/>
          <a:ext cx="0" cy="0"/>
          <a:chOff x="0" y="0"/>
          <a:chExt cx="0" cy="0"/>
        </a:xfrm>
      </p:grpSpPr>
      <p:pic>
        <p:nvPicPr>
          <p:cNvPr id="2097650" name=""/>
          <p:cNvPicPr>
            <a:picLocks/>
          </p:cNvPicPr>
          <p:nvPr/>
        </p:nvPicPr>
        <p:blipFill>
          <a:blip xmlns:r="http://schemas.openxmlformats.org/officeDocument/2006/relationships" r:embed="rId1"/>
          <a:srcRect l="0" t="0" r="0" b="0"/>
          <a:stretch>
            <a:fillRect/>
          </a:stretch>
        </p:blipFill>
        <p:spPr>
          <a:xfrm rot="0">
            <a:off x="5668962" y="228600"/>
            <a:ext cx="3475037" cy="1828800"/>
          </a:xfrm>
          <a:prstGeom prst="rect"/>
          <a:noFill/>
          <a:ln>
            <a:noFill/>
          </a:ln>
        </p:spPr>
      </p:pic>
      <p:pic>
        <p:nvPicPr>
          <p:cNvPr id="2097651" name=""/>
          <p:cNvPicPr>
            <a:picLocks/>
          </p:cNvPicPr>
          <p:nvPr/>
        </p:nvPicPr>
        <p:blipFill>
          <a:blip xmlns:r="http://schemas.openxmlformats.org/officeDocument/2006/relationships" r:embed="rId2"/>
          <a:srcRect l="0" t="0" r="0" b="0"/>
          <a:stretch>
            <a:fillRect/>
          </a:stretch>
        </p:blipFill>
        <p:spPr>
          <a:xfrm rot="0">
            <a:off x="5791200" y="3429000"/>
            <a:ext cx="3352800" cy="2238375"/>
          </a:xfrm>
          <a:prstGeom prst="rect"/>
          <a:noFill/>
          <a:ln>
            <a:noFill/>
          </a:ln>
        </p:spPr>
      </p:pic>
      <p:pic>
        <p:nvPicPr>
          <p:cNvPr id="2097652" name=""/>
          <p:cNvPicPr>
            <a:picLocks/>
          </p:cNvPicPr>
          <p:nvPr/>
        </p:nvPicPr>
        <p:blipFill>
          <a:blip xmlns:r="http://schemas.openxmlformats.org/officeDocument/2006/relationships" r:embed="rId3"/>
          <a:srcRect l="0" t="0" r="0" b="0"/>
          <a:stretch>
            <a:fillRect/>
          </a:stretch>
        </p:blipFill>
        <p:spPr>
          <a:xfrm rot="0">
            <a:off x="130175" y="-38100"/>
            <a:ext cx="5699125" cy="6943725"/>
          </a:xfrm>
          <a:prstGeom prst="rect"/>
          <a:noFill/>
          <a:ln>
            <a:noFill/>
          </a:ln>
        </p:spPr>
      </p:pic>
      <p:sp>
        <p:nvSpPr>
          <p:cNvPr id="1049948" name=""/>
          <p:cNvSpPr/>
          <p:nvPr/>
        </p:nvSpPr>
        <p:spPr>
          <a:xfrm rot="0">
            <a:off x="5715000" y="5791200"/>
            <a:ext cx="3429000" cy="830262"/>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Times New Roman" pitchFamily="18" charset="0"/>
                <a:ea typeface="Times New Roman" pitchFamily="18" charset="0"/>
              </a:rPr>
              <a:t>1 pascal (Pa) = 1 </a:t>
            </a:r>
            <a:r>
              <a:rPr altLang="en-US" b="1" sz="2400" lang="en-US">
                <a:latin typeface="Times New Roman" pitchFamily="18" charset="0"/>
                <a:ea typeface="Times New Roman" pitchFamily="18" charset="0"/>
                <a:hlinkClick r:id="rId4"/>
              </a:rPr>
              <a:t>N</a:t>
            </a:r>
            <a:r>
              <a:rPr altLang="en-US" b="1" sz="2400" lang="en-US">
                <a:latin typeface="Times New Roman" pitchFamily="18" charset="0"/>
                <a:ea typeface="Times New Roman" pitchFamily="18" charset="0"/>
              </a:rPr>
              <a:t>/</a:t>
            </a:r>
            <a:r>
              <a:rPr altLang="en-US" b="1" sz="2400" lang="en-US">
                <a:latin typeface="Times New Roman" pitchFamily="18" charset="0"/>
                <a:ea typeface="Times New Roman" pitchFamily="18" charset="0"/>
                <a:hlinkClick r:id="rId5"/>
              </a:rPr>
              <a:t>m</a:t>
            </a:r>
            <a:r>
              <a:rPr altLang="en-US" baseline="30000" b="1" sz="2400" lang="en-US">
                <a:latin typeface="Times New Roman" pitchFamily="18" charset="0"/>
                <a:ea typeface="Times New Roman" pitchFamily="18" charset="0"/>
              </a:rPr>
              <a:t>2</a:t>
            </a:r>
            <a:r>
              <a:rPr altLang="en-US" b="1" sz="2400" lang="en-US">
                <a:latin typeface="Times New Roman" pitchFamily="18" charset="0"/>
                <a:ea typeface="Times New Roman" pitchFamily="18" charset="0"/>
                <a:hlinkClick r:id="rId6"/>
              </a:rPr>
              <a:t> = 1 kg</a:t>
            </a:r>
            <a:r>
              <a:rPr altLang="en-US" b="1" sz="2400" lang="en-US">
                <a:latin typeface="Times New Roman" pitchFamily="18" charset="0"/>
                <a:ea typeface="Times New Roman" pitchFamily="18" charset="0"/>
              </a:rPr>
              <a:t>/(</a:t>
            </a:r>
            <a:r>
              <a:rPr altLang="en-US" b="1" sz="2400" lang="en-US">
                <a:latin typeface="Times New Roman" pitchFamily="18" charset="0"/>
                <a:ea typeface="Times New Roman" pitchFamily="18" charset="0"/>
                <a:hlinkClick r:id="rId5"/>
              </a:rPr>
              <a:t>m</a:t>
            </a:r>
            <a:r>
              <a:rPr altLang="en-US" b="1" sz="2400" lang="en-US">
                <a:latin typeface="Times New Roman" pitchFamily="18" charset="0"/>
                <a:ea typeface="Times New Roman" pitchFamily="18" charset="0"/>
              </a:rPr>
              <a:t>·</a:t>
            </a:r>
            <a:r>
              <a:rPr altLang="en-US" b="1" sz="2400" lang="en-US">
                <a:latin typeface="Times New Roman" pitchFamily="18" charset="0"/>
                <a:ea typeface="Times New Roman" pitchFamily="18" charset="0"/>
                <a:hlinkClick r:id="rId7"/>
              </a:rPr>
              <a:t>s</a:t>
            </a:r>
            <a:r>
              <a:rPr altLang="en-US" baseline="30000" b="1" sz="2400" lang="en-US">
                <a:latin typeface="Times New Roman" pitchFamily="18" charset="0"/>
                <a:ea typeface="Times New Roman" pitchFamily="18" charset="0"/>
              </a:rPr>
              <a:t>2</a:t>
            </a:r>
            <a:r>
              <a:rPr altLang="en-US" b="1" sz="2400" lang="en-US">
                <a:latin typeface="Times New Roman" pitchFamily="18" charset="0"/>
                <a:ea typeface="Times New Roman" pitchFamily="18" charset="0"/>
              </a:rPr>
              <a:t>)</a:t>
            </a:r>
            <a:r>
              <a:rPr altLang="en-US" sz="2400" lang="en-US">
                <a:latin typeface="Times New Roman" pitchFamily="18" charset="0"/>
                <a:ea typeface="Times New Roman" pitchFamily="18" charset="0"/>
              </a:rPr>
              <a:t> </a:t>
            </a:r>
          </a:p>
        </p:txBody>
      </p:sp>
    </p:spTree>
  </p:cSld>
  <p:clrMapOvr>
    <a:masterClrMapping/>
  </p:clrMapOvr>
  <p:timing/>
</p:sld>
</file>

<file path=ppt/slides/slide132.xml><?xml version="1.0" encoding="utf-8"?>
<p:sld xmlns:a="http://schemas.openxmlformats.org/drawingml/2006/main" xmlns:r="http://schemas.openxmlformats.org/officeDocument/2006/relationships" xmlns:p="http://schemas.openxmlformats.org/presentationml/2006/main" showMasterSp="1">
  <p:cSld>
    <p:spTree>
      <p:nvGrpSpPr>
        <p:cNvPr id="567" name=""/>
        <p:cNvGrpSpPr/>
        <p:nvPr/>
      </p:nvGrpSpPr>
      <p:grpSpPr>
        <a:xfrm rot="0">
          <a:off x="0" y="0"/>
          <a:ext cx="0" cy="0"/>
          <a:chOff x="0" y="0"/>
          <a:chExt cx="0" cy="0"/>
        </a:xfrm>
      </p:grpSpPr>
      <p:sp>
        <p:nvSpPr>
          <p:cNvPr id="1049949" name=""/>
          <p:cNvSpPr txBox="1"/>
          <p:nvPr/>
        </p:nvSpPr>
        <p:spPr>
          <a:xfrm rot="0">
            <a:off x="0" y="76200"/>
            <a:ext cx="9144000" cy="1508125"/>
          </a:xfrm>
          <a:prstGeom prst="rect"/>
          <a:solidFill>
            <a:srgbClr val="CECEEF"/>
          </a:solidFill>
          <a:ln w="38100" cap="flat" cmpd="sng">
            <a:solidFill>
              <a:srgbClr val="006600">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300" lang="en-US">
                <a:latin typeface="Times New Roman" pitchFamily="18" charset="0"/>
                <a:ea typeface="Times New Roman" pitchFamily="18" charset="0"/>
              </a:rPr>
              <a:t>Ex: a radio station on the surface of the earth radiates a sinusoidal wave with an average total power of 50 kW.  Assuming the wave is radiated equally in all directions above the ground, find the amplitude of the electric and magnetic fields detected by a satellite 100 km from the antenna.</a:t>
            </a:r>
          </a:p>
        </p:txBody>
      </p:sp>
      <p:grpSp>
        <p:nvGrpSpPr>
          <p:cNvPr id="568" name=""/>
          <p:cNvGrpSpPr/>
          <p:nvPr/>
        </p:nvGrpSpPr>
        <p:grpSpPr>
          <a:xfrm rot="0">
            <a:off x="6324600" y="2057400"/>
            <a:ext cx="2536825" cy="1493837"/>
            <a:chOff x="3408" y="1958"/>
            <a:chExt cx="2078" cy="1133"/>
          </a:xfrm>
        </p:grpSpPr>
        <p:sp>
          <p:nvSpPr>
            <p:cNvPr id="1049950" name=""/>
            <p:cNvSpPr/>
            <p:nvPr/>
          </p:nvSpPr>
          <p:spPr>
            <a:xfrm rot="0">
              <a:off x="3408" y="2832"/>
              <a:ext cx="1920" cy="0"/>
            </a:xfrm>
            <a:prstGeom prst="line"/>
            <a:noFill/>
            <a:ln w="38100" cap="flat" cmpd="sng">
              <a:solidFill>
                <a:srgbClr val="00FF00">
                  <a:alpha val="100000"/>
                </a:srgbClr>
              </a:solidFill>
              <a:prstDash val="solid"/>
              <a:round/>
            </a:ln>
          </p:spPr>
        </p:sp>
        <p:sp>
          <p:nvSpPr>
            <p:cNvPr id="1049951" name=""/>
            <p:cNvSpPr/>
            <p:nvPr/>
          </p:nvSpPr>
          <p:spPr>
            <a:xfrm rot="5400000" flipH="1" flipV="1">
              <a:off x="3504" y="1968"/>
              <a:ext cx="864" cy="864"/>
            </a:xfrm>
            <a:custGeom>
              <a:avLst/>
              <a:gdLst>
                <a:gd name="l" fmla="*/ 0 w 21600"/>
                <a:gd name="t" fmla="*/ 0 h 21600"/>
                <a:gd name="r" fmla="*/ 21600 w 21600"/>
                <a:gd name="b" fmla="*/ 21600 h 21600"/>
              </a:gdLst>
              <a:ahLst/>
              <a:rect l="l" t="t"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path>
              </a:pathLst>
            </a:custGeom>
            <a:noFill/>
            <a:ln w="28575" cap="flat" cmpd="sng">
              <a:solidFill>
                <a:srgbClr val="0000FF">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952" name=""/>
            <p:cNvSpPr/>
            <p:nvPr/>
          </p:nvSpPr>
          <p:spPr>
            <a:xfrm rot="16200000" flipV="1">
              <a:off x="4368" y="1968"/>
              <a:ext cx="864" cy="864"/>
            </a:xfrm>
            <a:custGeom>
              <a:avLst/>
              <a:gdLst>
                <a:gd name="l" fmla="*/ 0 w 21600"/>
                <a:gd name="t" fmla="*/ 0 h 21600"/>
                <a:gd name="r" fmla="*/ 21600 w 21600"/>
                <a:gd name="b" fmla="*/ 21600 h 21600"/>
              </a:gdLst>
              <a:ahLst/>
              <a:rect l="l" t="t"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path>
              </a:pathLst>
            </a:custGeom>
            <a:noFill/>
            <a:ln w="28575" cap="flat" cmpd="sng">
              <a:solidFill>
                <a:srgbClr val="0000FF">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953" name=""/>
            <p:cNvSpPr/>
            <p:nvPr/>
          </p:nvSpPr>
          <p:spPr>
            <a:xfrm rot="0">
              <a:off x="4377" y="2802"/>
              <a:ext cx="48" cy="48"/>
            </a:xfrm>
            <a:prstGeom prst="ellipse"/>
            <a:solidFill>
              <a:schemeClr val="dk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954" name=""/>
            <p:cNvSpPr/>
            <p:nvPr/>
          </p:nvSpPr>
          <p:spPr>
            <a:xfrm rot="0" flipV="1">
              <a:off x="4416" y="2142"/>
              <a:ext cx="480" cy="672"/>
            </a:xfrm>
            <a:prstGeom prst="line"/>
            <a:noFill/>
            <a:ln w="28575" cap="flat" cmpd="sng">
              <a:solidFill>
                <a:schemeClr val="dk1">
                  <a:alpha val="100000"/>
                </a:schemeClr>
              </a:solidFill>
              <a:prstDash val="solid"/>
              <a:round/>
              <a:tailEnd type="triangle" w="med" len="med"/>
            </a:ln>
          </p:spPr>
        </p:sp>
        <p:sp>
          <p:nvSpPr>
            <p:cNvPr id="1049955" name=""/>
            <p:cNvSpPr txBox="1"/>
            <p:nvPr/>
          </p:nvSpPr>
          <p:spPr>
            <a:xfrm rot="0">
              <a:off x="4454" y="2265"/>
              <a:ext cx="214"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rPr>
                <a:t>R</a:t>
              </a:r>
            </a:p>
          </p:txBody>
        </p:sp>
        <p:sp>
          <p:nvSpPr>
            <p:cNvPr id="1049956" name=""/>
            <p:cNvSpPr txBox="1"/>
            <p:nvPr/>
          </p:nvSpPr>
          <p:spPr>
            <a:xfrm rot="0">
              <a:off x="4128" y="2841"/>
              <a:ext cx="568"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imes New Roman" pitchFamily="18" charset="0"/>
                </a:rPr>
                <a:t>Station</a:t>
              </a:r>
            </a:p>
          </p:txBody>
        </p:sp>
        <p:sp>
          <p:nvSpPr>
            <p:cNvPr id="1049957" name=""/>
            <p:cNvSpPr txBox="1"/>
            <p:nvPr/>
          </p:nvSpPr>
          <p:spPr>
            <a:xfrm rot="0">
              <a:off x="4848" y="1958"/>
              <a:ext cx="638" cy="2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Times New Roman" pitchFamily="18" charset="0"/>
                </a:rPr>
                <a:t>Satellite</a:t>
              </a:r>
            </a:p>
          </p:txBody>
        </p:sp>
      </p:grpSp>
      <p:sp>
        <p:nvSpPr>
          <p:cNvPr id="1049958" name=""/>
          <p:cNvSpPr txBox="1"/>
          <p:nvPr/>
        </p:nvSpPr>
        <p:spPr>
          <a:xfrm rot="0">
            <a:off x="152400" y="1752600"/>
            <a:ext cx="57912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Times New Roman" pitchFamily="18" charset="0"/>
                <a:ea typeface="Times New Roman" pitchFamily="18" charset="0"/>
              </a:rPr>
              <a:t>All the radiated power passes through the </a:t>
            </a:r>
            <a:r>
              <a:rPr altLang="en-US" b="1" sz="2000" lang="en-US">
                <a:solidFill>
                  <a:srgbClr val="0000CC"/>
                </a:solidFill>
                <a:latin typeface="Times New Roman" pitchFamily="18" charset="0"/>
                <a:ea typeface="Times New Roman" pitchFamily="18" charset="0"/>
              </a:rPr>
              <a:t>hemispherical surface</a:t>
            </a:r>
            <a:r>
              <a:rPr altLang="en-US" b="1" sz="2000" lang="en-US">
                <a:solidFill>
                  <a:srgbClr val="0000CC"/>
                </a:solidFill>
                <a:latin typeface="Times New Roman" pitchFamily="18" charset="0"/>
                <a:ea typeface="Times New Roman" pitchFamily="18" charset="0"/>
              </a:rPr>
              <a:t>*</a:t>
            </a:r>
            <a:r>
              <a:rPr altLang="en-US" sz="2000" lang="en-US">
                <a:latin typeface="Times New Roman" pitchFamily="18" charset="0"/>
                <a:ea typeface="Times New Roman" pitchFamily="18" charset="0"/>
              </a:rPr>
              <a:t> so the average power per unit area (the intensity) is</a:t>
            </a:r>
          </a:p>
        </p:txBody>
      </p:sp>
      <p:pic>
        <p:nvPicPr>
          <p:cNvPr id="2097653" name=""/>
          <p:cNvPicPr>
            <a:picLocks/>
          </p:cNvPicPr>
          <p:nvPr/>
        </p:nvPicPr>
        <p:blipFill>
          <a:blip xmlns:r="http://schemas.openxmlformats.org/officeDocument/2006/relationships" r:embed="rId1"/>
          <a:srcRect l="0" t="0" r="0" b="0"/>
          <a:stretch>
            <a:fillRect/>
          </a:stretch>
        </p:blipFill>
        <p:spPr>
          <a:xfrm rot="0">
            <a:off x="106362" y="2971800"/>
            <a:ext cx="2408237" cy="723900"/>
          </a:xfrm>
          <a:prstGeom prst="rect"/>
          <a:noFill/>
          <a:ln>
            <a:noFill/>
          </a:ln>
        </p:spPr>
      </p:pic>
      <p:sp>
        <p:nvSpPr>
          <p:cNvPr id="1049959" name=""/>
          <p:cNvSpPr txBox="1"/>
          <p:nvPr/>
        </p:nvSpPr>
        <p:spPr>
          <a:xfrm rot="0">
            <a:off x="0" y="6096000"/>
            <a:ext cx="9144000" cy="584200"/>
          </a:xfrm>
          <a:prstGeom prst="rect"/>
          <a:solidFill>
            <a:srgbClr val="99CCFF"/>
          </a:solidFill>
          <a:ln w="38100" cap="flat" cmpd="sng">
            <a:solidFill>
              <a:srgbClr val="0000FF">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1600" lang="en-US">
                <a:solidFill>
                  <a:srgbClr val="0000CC"/>
                </a:solidFill>
                <a:latin typeface="Tahoma" pitchFamily="34" charset="0"/>
              </a:rPr>
              <a:t>*In problems like this you need to ask whether the power is radiated into all space or into just part of space.</a:t>
            </a:r>
          </a:p>
        </p:txBody>
      </p:sp>
      <p:pic>
        <p:nvPicPr>
          <p:cNvPr id="2097654" name=""/>
          <p:cNvPicPr>
            <a:picLocks/>
          </p:cNvPicPr>
          <p:nvPr/>
        </p:nvPicPr>
        <p:blipFill>
          <a:blip xmlns:r="http://schemas.openxmlformats.org/officeDocument/2006/relationships" r:embed="rId2"/>
          <a:srcRect l="0" t="0" r="0" b="0"/>
          <a:stretch>
            <a:fillRect/>
          </a:stretch>
        </p:blipFill>
        <p:spPr>
          <a:xfrm rot="0">
            <a:off x="76200" y="3800475"/>
            <a:ext cx="3541712" cy="765175"/>
          </a:xfrm>
          <a:prstGeom prst="rect"/>
          <a:noFill/>
          <a:ln>
            <a:noFill/>
          </a:ln>
        </p:spPr>
      </p:pic>
      <p:pic>
        <p:nvPicPr>
          <p:cNvPr id="2097655" name=""/>
          <p:cNvPicPr>
            <a:picLocks/>
          </p:cNvPicPr>
          <p:nvPr/>
        </p:nvPicPr>
        <p:blipFill>
          <a:blip xmlns:r="http://schemas.openxmlformats.org/officeDocument/2006/relationships" r:embed="rId3"/>
          <a:srcRect l="0" t="0" r="0" b="0"/>
          <a:stretch>
            <a:fillRect/>
          </a:stretch>
        </p:blipFill>
        <p:spPr>
          <a:xfrm rot="0">
            <a:off x="76200" y="4714875"/>
            <a:ext cx="1317625" cy="685800"/>
          </a:xfrm>
          <a:prstGeom prst="rect"/>
          <a:noFill/>
          <a:ln>
            <a:noFill/>
          </a:ln>
        </p:spPr>
      </p:pic>
      <p:sp>
        <p:nvSpPr>
          <p:cNvPr id="1049960" name=""/>
          <p:cNvSpPr/>
          <p:nvPr/>
        </p:nvSpPr>
        <p:spPr>
          <a:xfrm rot="0">
            <a:off x="5486400" y="3886200"/>
            <a:ext cx="3657600" cy="1631950"/>
          </a:xfrm>
          <a:prstGeom prst="rect"/>
          <a:noFill/>
          <a:ln w="38100"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Times New Roman" pitchFamily="18" charset="0"/>
                <a:ea typeface="Times New Roman" pitchFamily="18" charset="0"/>
              </a:rPr>
              <a:t>Exercise: calculate the average energy densities associated with the electric and magnetic field.</a:t>
            </a:r>
          </a:p>
          <a:p>
            <a:pPr algn="just" lvl="0"/>
            <a:endParaRPr altLang="en-US" sz="2000" lang="en-US">
              <a:latin typeface="Times New Roman" pitchFamily="18" charset="0"/>
              <a:ea typeface="Times New Roman" pitchFamily="18" charset="0"/>
            </a:endParaRPr>
          </a:p>
          <a:p>
            <a:pPr algn="just" lvl="0"/>
            <a:endParaRPr altLang="en-US" sz="2000" lang="en-US">
              <a:latin typeface="Times New Roman" pitchFamily="18" charset="0"/>
              <a:ea typeface="Times New Roman" pitchFamily="18" charset="0"/>
            </a:endParaRPr>
          </a:p>
        </p:txBody>
      </p:sp>
      <p:pic>
        <p:nvPicPr>
          <p:cNvPr id="2097656" name=""/>
          <p:cNvPicPr>
            <a:picLocks/>
          </p:cNvPicPr>
          <p:nvPr/>
        </p:nvPicPr>
        <p:blipFill>
          <a:blip xmlns:r="http://schemas.openxmlformats.org/officeDocument/2006/relationships" r:embed="rId4"/>
          <a:srcRect l="0" t="0" r="0" b="0"/>
          <a:stretch>
            <a:fillRect/>
          </a:stretch>
        </p:blipFill>
        <p:spPr>
          <a:xfrm rot="0">
            <a:off x="5715000" y="4984750"/>
            <a:ext cx="2990850" cy="396875"/>
          </a:xfrm>
          <a:prstGeom prst="rect"/>
          <a:solidFill>
            <a:srgbClr val="B5EDE2"/>
          </a:solidFill>
          <a:ln>
            <a:noFill/>
          </a:ln>
        </p:spPr>
      </p:pic>
      <p:pic>
        <p:nvPicPr>
          <p:cNvPr id="2097657" name=""/>
          <p:cNvPicPr>
            <a:picLocks/>
          </p:cNvPicPr>
          <p:nvPr/>
        </p:nvPicPr>
        <p:blipFill>
          <a:blip xmlns:r="http://schemas.openxmlformats.org/officeDocument/2006/relationships" r:embed="rId5"/>
          <a:srcRect l="0" t="0" r="0" b="0"/>
          <a:stretch>
            <a:fillRect/>
          </a:stretch>
        </p:blipFill>
        <p:spPr>
          <a:xfrm rot="0">
            <a:off x="2743200" y="3121025"/>
            <a:ext cx="2057400" cy="373062"/>
          </a:xfrm>
          <a:prstGeom prst="rect"/>
          <a:noFill/>
          <a:ln>
            <a:noFill/>
          </a:ln>
        </p:spPr>
      </p:pic>
      <p:pic>
        <p:nvPicPr>
          <p:cNvPr id="2097658" name=""/>
          <p:cNvPicPr>
            <a:picLocks/>
          </p:cNvPicPr>
          <p:nvPr/>
        </p:nvPicPr>
        <p:blipFill>
          <a:blip xmlns:r="http://schemas.openxmlformats.org/officeDocument/2006/relationships" r:embed="rId6"/>
          <a:srcRect l="0" t="0" r="0" b="0"/>
          <a:stretch>
            <a:fillRect/>
          </a:stretch>
        </p:blipFill>
        <p:spPr>
          <a:xfrm rot="0">
            <a:off x="3597275" y="3962400"/>
            <a:ext cx="1812925" cy="339725"/>
          </a:xfrm>
          <a:prstGeom prst="rect"/>
          <a:noFill/>
          <a:ln>
            <a:noFill/>
          </a:ln>
        </p:spPr>
      </p:pic>
      <p:pic>
        <p:nvPicPr>
          <p:cNvPr id="2097659" name=""/>
          <p:cNvPicPr>
            <a:picLocks/>
          </p:cNvPicPr>
          <p:nvPr/>
        </p:nvPicPr>
        <p:blipFill>
          <a:blip xmlns:r="http://schemas.openxmlformats.org/officeDocument/2006/relationships" r:embed="rId7"/>
          <a:srcRect l="0" t="0" r="0" b="0"/>
          <a:stretch>
            <a:fillRect/>
          </a:stretch>
        </p:blipFill>
        <p:spPr>
          <a:xfrm rot="0">
            <a:off x="1447800" y="4827587"/>
            <a:ext cx="1711325" cy="354012"/>
          </a:xfrm>
          <a:prstGeom prst="rect"/>
          <a:noFill/>
          <a:ln>
            <a:noFill/>
          </a:ln>
        </p:spPr>
      </p:pic>
    </p:spTree>
    <p:custDataLst>
      <p:tags r:id="rId8"/>
    </p:custDataLst>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958"/>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653"/>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097654"/>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097655"/>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 presetSubtype="0">
                                  <p:stCondLst>
                                    <p:cond delay="0"/>
                                  </p:stCondLst>
                                  <p:childTnLst>
                                    <p:set>
                                      <p:cBhvr>
                                        <p:cTn dur="1" fill="hold" id="16">
                                          <p:stCondLst>
                                            <p:cond delay="0"/>
                                          </p:stCondLst>
                                        </p:cTn>
                                        <p:tgtEl>
                                          <p:spTgt spid="2097657"/>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2097658"/>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2097659"/>
                                        </p:tgtEl>
                                        <p:attrNameLst>
                                          <p:attrName>style.visibility</p:attrName>
                                        </p:attrNameLst>
                                      </p:cBhvr>
                                      <p:to>
                                        <p:strVal val="visible"/>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 presetSubtype="0">
                                  <p:stCondLst>
                                    <p:cond delay="0"/>
                                  </p:stCondLst>
                                  <p:childTnLst>
                                    <p:set>
                                      <p:cBhvr>
                                        <p:cTn dur="1" fill="hold" id="24">
                                          <p:stCondLst>
                                            <p:cond delay="0"/>
                                          </p:stCondLst>
                                        </p:cTn>
                                        <p:tgtEl>
                                          <p:spTgt spid="1049960"/>
                                        </p:tgtEl>
                                        <p:attrNameLst>
                                          <p:attrName>style.visibility</p:attrName>
                                        </p:attrNameLst>
                                      </p:cBhvr>
                                      <p:to>
                                        <p:strVal val="visible"/>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 presetSubtype="0">
                                  <p:stCondLst>
                                    <p:cond delay="0"/>
                                  </p:stCondLst>
                                  <p:childTnLst>
                                    <p:set>
                                      <p:cBhvr>
                                        <p:cTn dur="1" fill="hold" id="28">
                                          <p:stCondLst>
                                            <p:cond delay="0"/>
                                          </p:stCondLst>
                                        </p:cTn>
                                        <p:tgtEl>
                                          <p:spTgt spid="209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58" grpId="0" uiExpand="0" build="whole"/>
      <p:bldP spid="1049960" grpId="0" uiExpand="0" build="whole" animBg="1"/>
    </p:bldLst>
  </p:timing>
</p:sld>
</file>

<file path=ppt/slides/slide133.xml><?xml version="1.0" encoding="utf-8"?>
<p:sld xmlns:a="http://schemas.openxmlformats.org/drawingml/2006/main" xmlns:r="http://schemas.openxmlformats.org/officeDocument/2006/relationships" xmlns:p="http://schemas.openxmlformats.org/presentationml/2006/main" showMasterSp="1">
  <p:cSld>
    <p:spTree>
      <p:nvGrpSpPr>
        <p:cNvPr id="569" name=""/>
        <p:cNvGrpSpPr/>
        <p:nvPr/>
      </p:nvGrpSpPr>
      <p:grpSpPr>
        <a:xfrm rot="0">
          <a:off x="0" y="0"/>
          <a:ext cx="0" cy="0"/>
          <a:chOff x="0" y="0"/>
          <a:chExt cx="0" cy="0"/>
        </a:xfrm>
      </p:grpSpPr>
      <p:sp>
        <p:nvSpPr>
          <p:cNvPr id="1049961" name=""/>
          <p:cNvSpPr/>
          <p:nvPr>
            <p:ph type="title" sz="full" idx="0"/>
          </p:nvPr>
        </p:nvSpPr>
        <p:spPr>
          <a:xfrm rot="0">
            <a:off x="838200" y="304800"/>
            <a:ext cx="7772400" cy="1143000"/>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lnSpc>
                <a:spcPct val="80000"/>
              </a:lnSpc>
            </a:pPr>
            <a:r>
              <a:rPr altLang="en-US" sz="3200" lang="en-US"/>
              <a:t>Poynting’s Theorem</a:t>
            </a:r>
            <a:br/>
            <a:r>
              <a:rPr altLang="en-US" sz="3200" lang="en-US"/>
              <a:t>“Conservation of Energy”</a:t>
            </a:r>
            <a:br/>
            <a:r>
              <a:rPr altLang="en-US" sz="3200" lang="en-US"/>
              <a:t> </a:t>
            </a:r>
            <a:r>
              <a:rPr altLang="en-US" sz="1400" i="1" lang="en-US"/>
              <a:t>Chapter 8, Page 346, Griffith</a:t>
            </a:r>
          </a:p>
        </p:txBody>
      </p:sp>
      <p:sp>
        <p:nvSpPr>
          <p:cNvPr id="1049962" name=""/>
          <p:cNvSpPr/>
          <p:nvPr>
            <p:ph type="body" sz="full" idx="1"/>
          </p:nvPr>
        </p:nvSpPr>
        <p:spPr>
          <a:xfrm rot="0">
            <a:off x="609600" y="1524000"/>
            <a:ext cx="7772400" cy="15240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eaLnBrk="1" hangingPunct="1" indent="-342900" latinLnBrk="1" lvl="0" marL="0">
              <a:lnSpc>
                <a:spcPct val="90000"/>
              </a:lnSpc>
              <a:spcBef>
                <a:spcPct val="0"/>
              </a:spcBef>
              <a:buFontTx/>
              <a:buNone/>
            </a:pPr>
            <a:r>
              <a:rPr altLang="en-US" sz="2800" i="1" lang="en-US">
                <a:solidFill>
                  <a:srgbClr val="3333FF"/>
                </a:solidFill>
                <a:latin typeface="Times New Roman" pitchFamily="18" charset="0"/>
              </a:rPr>
              <a:t>“The work done on the charges by the electromagnetic force is equal to the decrease in energy stored in the field, less the energy that flowed out through the surface”</a:t>
            </a:r>
            <a:r>
              <a:rPr altLang="en-US" sz="2800" lang="en-US">
                <a:solidFill>
                  <a:srgbClr val="3333FF"/>
                </a:solidFill>
              </a:rPr>
              <a:t> </a:t>
            </a:r>
          </a:p>
        </p:txBody>
      </p:sp>
      <p:pic>
        <p:nvPicPr>
          <p:cNvPr id="2097660" name=""/>
          <p:cNvPicPr>
            <a:picLocks/>
          </p:cNvPicPr>
          <p:nvPr/>
        </p:nvPicPr>
        <p:blipFill>
          <a:blip xmlns:r="http://schemas.openxmlformats.org/officeDocument/2006/relationships" r:embed="rId1"/>
          <a:srcRect l="0" t="0" r="0" b="0"/>
          <a:stretch>
            <a:fillRect/>
          </a:stretch>
        </p:blipFill>
        <p:spPr>
          <a:xfrm rot="0">
            <a:off x="762000" y="3429000"/>
            <a:ext cx="7607300" cy="995362"/>
          </a:xfrm>
          <a:prstGeom prst="rect"/>
          <a:noFill/>
          <a:ln w="38100" cap="flat" cmpd="sng">
            <a:solidFill>
              <a:schemeClr val="dk1">
                <a:alpha val="100000"/>
              </a:schemeClr>
            </a:solidFill>
            <a:prstDash val="solid"/>
            <a:round/>
          </a:ln>
        </p:spPr>
      </p:pic>
      <p:pic>
        <p:nvPicPr>
          <p:cNvPr id="2097661" name=""/>
          <p:cNvPicPr>
            <a:picLocks/>
          </p:cNvPicPr>
          <p:nvPr/>
        </p:nvPicPr>
        <p:blipFill>
          <a:blip xmlns:r="http://schemas.openxmlformats.org/officeDocument/2006/relationships" r:embed="rId2"/>
          <a:srcRect l="0" t="0" r="0" b="0"/>
          <a:stretch>
            <a:fillRect/>
          </a:stretch>
        </p:blipFill>
        <p:spPr>
          <a:xfrm rot="0">
            <a:off x="3200400" y="4419600"/>
            <a:ext cx="2971800" cy="1962150"/>
          </a:xfrm>
          <a:prstGeom prst="rect"/>
          <a:noFill/>
          <a:ln w="9525" cap="flat" cmpd="sng">
            <a:solidFill>
              <a:srgbClr val="000000">
                <a:alpha val="100000"/>
              </a:srgbClr>
            </a:solidFill>
            <a:prstDash val="solid"/>
            <a:round/>
          </a:ln>
        </p:spPr>
      </p:pic>
      <p:pic>
        <p:nvPicPr>
          <p:cNvPr id="2097662" name=""/>
          <p:cNvPicPr>
            <a:picLocks/>
          </p:cNvPicPr>
          <p:nvPr/>
        </p:nvPicPr>
        <p:blipFill>
          <a:blip xmlns:r="http://schemas.openxmlformats.org/officeDocument/2006/relationships" r:embed="rId3"/>
          <a:srcRect l="0" t="0" r="0" b="0"/>
          <a:stretch>
            <a:fillRect/>
          </a:stretch>
        </p:blipFill>
        <p:spPr>
          <a:xfrm rot="0">
            <a:off x="6321425" y="4495800"/>
            <a:ext cx="2822575" cy="1830387"/>
          </a:xfrm>
          <a:prstGeom prst="rect"/>
          <a:noFill/>
          <a:ln w="9525" cap="flat" cmpd="sng">
            <a:solidFill>
              <a:schemeClr val="dk1">
                <a:alpha val="100000"/>
              </a:schemeClr>
            </a:solidFill>
            <a:prstDash val="solid"/>
            <a:round/>
          </a:ln>
        </p:spPr>
      </p:pic>
      <p:pic>
        <p:nvPicPr>
          <p:cNvPr id="2097663" name=""/>
          <p:cNvPicPr>
            <a:picLocks/>
          </p:cNvPicPr>
          <p:nvPr/>
        </p:nvPicPr>
        <p:blipFill>
          <a:blip xmlns:r="http://schemas.openxmlformats.org/officeDocument/2006/relationships" r:embed="rId4"/>
          <a:srcRect l="0" t="0" r="0" b="0"/>
          <a:stretch>
            <a:fillRect/>
          </a:stretch>
        </p:blipFill>
        <p:spPr>
          <a:xfrm rot="0">
            <a:off x="0" y="4419600"/>
            <a:ext cx="2982912" cy="2193925"/>
          </a:xfrm>
          <a:prstGeom prst="rect"/>
          <a:noFill/>
          <a:ln w="9525" cap="flat" cmpd="sng">
            <a:solidFill>
              <a:srgbClr val="0000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accel="0" autoRev="0" decel="0" fill="hold" id="5" nodeType="clickEffect" presetClass="entr" presetID="3" presetSubtype="10">
                                  <p:stCondLst>
                                    <p:cond delay="0"/>
                                  </p:stCondLst>
                                  <p:childTnLst>
                                    <p:set>
                                      <p:cBhvr>
                                        <p:cTn dur="1" fill="hold" id="6">
                                          <p:stCondLst>
                                            <p:cond delay="0"/>
                                          </p:stCondLst>
                                        </p:cTn>
                                        <p:tgtEl>
                                          <p:spTgt spid="2097661"/>
                                        </p:tgtEl>
                                        <p:attrNameLst>
                                          <p:attrName>style.visibility</p:attrName>
                                        </p:attrNameLst>
                                      </p:cBhvr>
                                      <p:to>
                                        <p:strVal val="visible"/>
                                      </p:to>
                                    </p:set>
                                    <p:animEffect transition="in" filter="blinds(horizontal)">
                                      <p:cBhvr>
                                        <p:cTn dur="500" id="7"/>
                                        <p:tgtEl>
                                          <p:spTgt spid="2097661"/>
                                        </p:tgtEl>
                                      </p:cBhvr>
                                    </p:animEffect>
                                  </p:childTnLst>
                                </p:cTn>
                              </p:par>
                            </p:childTnLst>
                          </p:cTn>
                        </p:par>
                      </p:childTnLst>
                    </p:cTn>
                  </p:par>
                  <p:par>
                    <p:cTn fill="hold" id="8">
                      <p:stCondLst>
                        <p:cond delay="indefinite"/>
                      </p:stCondLst>
                      <p:childTnLst>
                        <p:par>
                          <p:cTn fill="hold" id="9">
                            <p:stCondLst>
                              <p:cond delay="0"/>
                            </p:stCondLst>
                            <p:childTnLst>
                              <p:par>
                                <p:cTn accel="0" autoRev="0" decel="0" fill="hold" id="10" nodeType="clickEffect" presetClass="entr" presetID="3" presetSubtype="10">
                                  <p:stCondLst>
                                    <p:cond delay="0"/>
                                  </p:stCondLst>
                                  <p:childTnLst>
                                    <p:set>
                                      <p:cBhvr>
                                        <p:cTn dur="1" fill="hold" id="11">
                                          <p:stCondLst>
                                            <p:cond delay="0"/>
                                          </p:stCondLst>
                                        </p:cTn>
                                        <p:tgtEl>
                                          <p:spTgt spid="2097662"/>
                                        </p:tgtEl>
                                        <p:attrNameLst>
                                          <p:attrName>style.visibility</p:attrName>
                                        </p:attrNameLst>
                                      </p:cBhvr>
                                      <p:to>
                                        <p:strVal val="visible"/>
                                      </p:to>
                                    </p:set>
                                    <p:animEffect transition="in" filter="blinds(horizontal)">
                                      <p:cBhvr>
                                        <p:cTn dur="500" id="12"/>
                                        <p:tgtEl>
                                          <p:spTgt spid="2097662"/>
                                        </p:tgtEl>
                                      </p:cBhvr>
                                    </p:animEffect>
                                  </p:childTnLst>
                                </p:cTn>
                              </p:par>
                            </p:childTnLst>
                          </p:cTn>
                        </p:par>
                      </p:childTnLst>
                    </p:cTn>
                  </p:par>
                  <p:par>
                    <p:cTn fill="hold" id="13">
                      <p:stCondLst>
                        <p:cond delay="indefinite"/>
                      </p:stCondLst>
                      <p:childTnLst>
                        <p:par>
                          <p:cTn fill="hold" id="14">
                            <p:stCondLst>
                              <p:cond delay="0"/>
                            </p:stCondLst>
                            <p:childTnLst>
                              <p:par>
                                <p:cTn accel="0" autoRev="0" decel="0" fill="hold" id="15" nodeType="clickEffect" presetClass="entr" presetID="3" presetSubtype="10">
                                  <p:stCondLst>
                                    <p:cond delay="0"/>
                                  </p:stCondLst>
                                  <p:childTnLst>
                                    <p:set>
                                      <p:cBhvr>
                                        <p:cTn dur="1" fill="hold" id="16">
                                          <p:stCondLst>
                                            <p:cond delay="0"/>
                                          </p:stCondLst>
                                        </p:cTn>
                                        <p:tgtEl>
                                          <p:spTgt spid="2097663"/>
                                        </p:tgtEl>
                                        <p:attrNameLst>
                                          <p:attrName>style.visibility</p:attrName>
                                        </p:attrNameLst>
                                      </p:cBhvr>
                                      <p:to>
                                        <p:strVal val="visible"/>
                                      </p:to>
                                    </p:set>
                                    <p:animEffect transition="in" filter="blinds(horizontal)">
                                      <p:cBhvr>
                                        <p:cTn dur="500" id="17"/>
                                        <p:tgtEl>
                                          <p:spTgt spid="2097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Sp="1">
  <p:cSld>
    <p:spTree>
      <p:nvGrpSpPr>
        <p:cNvPr id="570" name=""/>
        <p:cNvGrpSpPr/>
        <p:nvPr/>
      </p:nvGrpSpPr>
      <p:grpSpPr>
        <a:xfrm rot="0">
          <a:off x="0" y="0"/>
          <a:ext cx="0" cy="0"/>
          <a:chOff x="0" y="0"/>
          <a:chExt cx="0" cy="0"/>
        </a:xfrm>
      </p:grpSpPr>
      <p:sp>
        <p:nvSpPr>
          <p:cNvPr id="1049963" name=""/>
          <p:cNvSpPr/>
          <p:nvPr>
            <p:ph type="title" sz="full" idx="0"/>
          </p:nvPr>
        </p:nvSpPr>
        <p:spPr>
          <a:xfrm rot="0">
            <a:off x="609600" y="304800"/>
            <a:ext cx="7772400" cy="838200"/>
          </a:xfrm>
          <a:prstGeom prst="rect"/>
          <a:solidFill>
            <a:schemeClr val="accent2">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600" i="1" lang="en-US">
                <a:solidFill>
                  <a:schemeClr val="lt1"/>
                </a:solidFill>
                <a:latin typeface="Perpetua" pitchFamily="18" charset="0"/>
                <a:ea typeface="Calibri" pitchFamily="34" charset="0"/>
              </a:rPr>
              <a:t>Differential form of  Poynting’s Theorem</a:t>
            </a:r>
          </a:p>
        </p:txBody>
      </p:sp>
      <p:sp>
        <p:nvSpPr>
          <p:cNvPr id="1049964" name=""/>
          <p:cNvSpPr/>
          <p:nvPr/>
        </p:nvSpPr>
        <p:spPr>
          <a:xfrm rot="0">
            <a:off x="457200" y="1371600"/>
            <a:ext cx="8229600" cy="4525962"/>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342900" lvl="0" marL="342900">
              <a:spcBef>
                <a:spcPct val="20000"/>
              </a:spcBef>
              <a:buFontTx/>
              <a:buChar char="•"/>
            </a:pPr>
            <a:endParaRPr altLang="en-US" sz="2800" lang="en-US"/>
          </a:p>
        </p:txBody>
      </p:sp>
      <p:pic>
        <p:nvPicPr>
          <p:cNvPr id="2097664" name=""/>
          <p:cNvPicPr>
            <a:picLocks/>
          </p:cNvPicPr>
          <p:nvPr/>
        </p:nvPicPr>
        <p:blipFill>
          <a:blip xmlns:r="http://schemas.openxmlformats.org/officeDocument/2006/relationships" r:embed="rId1"/>
          <a:srcRect l="0" t="0" r="0" b="0"/>
          <a:stretch>
            <a:fillRect/>
          </a:stretch>
        </p:blipFill>
        <p:spPr>
          <a:xfrm rot="0">
            <a:off x="4521200" y="3333750"/>
            <a:ext cx="101600" cy="190500"/>
          </a:xfrm>
          <a:prstGeom prst="rect"/>
          <a:noFill/>
          <a:ln>
            <a:noFill/>
          </a:ln>
        </p:spPr>
      </p:pic>
      <p:pic>
        <p:nvPicPr>
          <p:cNvPr id="2097665" name=""/>
          <p:cNvPicPr>
            <a:picLocks/>
          </p:cNvPicPr>
          <p:nvPr/>
        </p:nvPicPr>
        <p:blipFill>
          <a:blip xmlns:r="http://schemas.openxmlformats.org/officeDocument/2006/relationships" r:embed="rId2"/>
          <a:srcRect l="0" t="0" r="0" b="0"/>
          <a:stretch>
            <a:fillRect/>
          </a:stretch>
        </p:blipFill>
        <p:spPr>
          <a:xfrm rot="0">
            <a:off x="2590800" y="5195887"/>
            <a:ext cx="4518025" cy="1662112"/>
          </a:xfrm>
          <a:prstGeom prst="rect"/>
          <a:noFill/>
          <a:ln w="9525" cap="flat" cmpd="sng">
            <a:solidFill>
              <a:srgbClr val="FF3300">
                <a:alpha val="100000"/>
              </a:srgbClr>
            </a:solidFill>
            <a:prstDash val="solid"/>
            <a:round/>
          </a:ln>
        </p:spPr>
      </p:pic>
      <p:pic>
        <p:nvPicPr>
          <p:cNvPr id="2097666" name=""/>
          <p:cNvPicPr>
            <a:picLocks/>
          </p:cNvPicPr>
          <p:nvPr/>
        </p:nvPicPr>
        <p:blipFill>
          <a:blip xmlns:r="http://schemas.openxmlformats.org/officeDocument/2006/relationships" r:embed="rId3"/>
          <a:srcRect l="0" t="0" r="0" b="0"/>
          <a:stretch>
            <a:fillRect/>
          </a:stretch>
        </p:blipFill>
        <p:spPr>
          <a:xfrm rot="0">
            <a:off x="152400" y="1219200"/>
            <a:ext cx="8686800" cy="347503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Sp="1">
  <p:cSld>
    <p:spTree>
      <p:nvGrpSpPr>
        <p:cNvPr id="571" name=""/>
        <p:cNvGrpSpPr/>
        <p:nvPr/>
      </p:nvGrpSpPr>
      <p:grpSpPr>
        <a:xfrm rot="0">
          <a:off x="0" y="0"/>
          <a:ext cx="0" cy="0"/>
          <a:chOff x="0" y="0"/>
          <a:chExt cx="0" cy="0"/>
        </a:xfrm>
      </p:grpSpPr>
      <p:sp>
        <p:nvSpPr>
          <p:cNvPr id="1049965" name=""/>
          <p:cNvSpPr/>
          <p:nvPr>
            <p:ph sz="full" idx="1"/>
          </p:nvPr>
        </p:nvSpPr>
        <p:spPr>
          <a:xfrm rot="0">
            <a:off x="228600" y="381000"/>
            <a:ext cx="8763000" cy="58674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lvl="0">
              <a:buFontTx/>
              <a:buNone/>
            </a:pPr>
            <a:r>
              <a:rPr altLang="en-US" sz="2400" lang="en-US"/>
              <a:t>   If the earth receives 2cal min</a:t>
            </a:r>
            <a:r>
              <a:rPr altLang="en-US" baseline="30000" sz="2400" lang="en-US"/>
              <a:t>-1</a:t>
            </a:r>
            <a:r>
              <a:rPr altLang="en-US" sz="2400" lang="en-US"/>
              <a:t>cm</a:t>
            </a:r>
            <a:r>
              <a:rPr altLang="en-US" baseline="30000" sz="2400" lang="en-US"/>
              <a:t>-2 </a:t>
            </a:r>
            <a:r>
              <a:rPr altLang="en-US" sz="2400" lang="en-US"/>
              <a:t>solar energy, what are the amplitudes of electric and magnetic fields of radiation?</a:t>
            </a:r>
          </a:p>
          <a:p>
            <a:pPr algn="just" lvl="0">
              <a:buFontTx/>
              <a:buNone/>
            </a:pPr>
            <a:endParaRPr altLang="en-US" sz="2400" lang="en-US"/>
          </a:p>
          <a:p>
            <a:pPr algn="just" lvl="0">
              <a:buFontTx/>
              <a:buNone/>
            </a:pPr>
            <a:r>
              <a:rPr altLang="en-US" sz="2400" lang="en-US">
                <a:solidFill>
                  <a:srgbClr val="FF0000"/>
                </a:solidFill>
              </a:rPr>
              <a:t>    E</a:t>
            </a:r>
            <a:r>
              <a:rPr altLang="en-US" baseline="-25000" sz="2400" lang="en-US">
                <a:solidFill>
                  <a:srgbClr val="FF0000"/>
                </a:solidFill>
              </a:rPr>
              <a:t>0</a:t>
            </a:r>
            <a:r>
              <a:rPr altLang="en-US" sz="2400" lang="en-US">
                <a:solidFill>
                  <a:srgbClr val="FF0000"/>
                </a:solidFill>
              </a:rPr>
              <a:t>=1026.8V/m</a:t>
            </a:r>
          </a:p>
          <a:p>
            <a:pPr algn="just" lvl="0">
              <a:buFontTx/>
              <a:buNone/>
            </a:pPr>
            <a:r>
              <a:rPr altLang="en-US" sz="2400" lang="en-US">
                <a:solidFill>
                  <a:srgbClr val="FF0000"/>
                </a:solidFill>
              </a:rPr>
              <a:t>	H</a:t>
            </a:r>
            <a:r>
              <a:rPr altLang="en-US" baseline="-25000" sz="2400" lang="en-US">
                <a:solidFill>
                  <a:srgbClr val="FF0000"/>
                </a:solidFill>
              </a:rPr>
              <a:t>0</a:t>
            </a:r>
            <a:r>
              <a:rPr altLang="en-US" sz="2400" lang="en-US">
                <a:solidFill>
                  <a:srgbClr val="FF0000"/>
                </a:solidFill>
              </a:rPr>
              <a:t>=2.726A-turn/m</a:t>
            </a:r>
          </a:p>
          <a:p>
            <a:pPr algn="just" lvl="0">
              <a:buFontTx/>
              <a:buNone/>
            </a:pPr>
            <a:endParaRPr altLang="en-US" sz="2400" lang="en-US"/>
          </a:p>
          <a:p>
            <a:pPr algn="just" lvl="0">
              <a:buFontTx/>
              <a:buNone/>
            </a:pPr>
            <a:r>
              <a:rPr altLang="en-US" sz="2400" lang="en-US"/>
              <a:t>   The electric field in an em wave is given by  E=E</a:t>
            </a:r>
            <a:r>
              <a:rPr altLang="en-US" baseline="-25000" sz="2400" lang="en-US"/>
              <a:t>0</a:t>
            </a:r>
            <a:r>
              <a:rPr altLang="en-US" sz="2400" lang="en-US"/>
              <a:t>sin</a:t>
            </a:r>
            <a:r>
              <a:rPr altLang="en-US" sz="2400" lang="en-US">
                <a:sym typeface="Symbol" pitchFamily="18" charset="2"/>
              </a:rPr>
              <a:t>(t-x/c), where E</a:t>
            </a:r>
            <a:r>
              <a:rPr altLang="en-US" baseline="-25000" sz="2400" lang="en-US">
                <a:sym typeface="Symbol" pitchFamily="18" charset="2"/>
              </a:rPr>
              <a:t>0</a:t>
            </a:r>
            <a:r>
              <a:rPr altLang="en-US" sz="2400" lang="en-US">
                <a:sym typeface="Symbol" pitchFamily="18" charset="2"/>
              </a:rPr>
              <a:t>=100 N/Coul. Find the energy contained in a cylinder of cross section 10</a:t>
            </a:r>
            <a:r>
              <a:rPr altLang="en-US" baseline="30000" sz="2400" lang="en-US">
                <a:sym typeface="Symbol" pitchFamily="18" charset="2"/>
              </a:rPr>
              <a:t>-3</a:t>
            </a:r>
            <a:r>
              <a:rPr altLang="en-US" sz="2400" lang="en-US">
                <a:sym typeface="Symbol" pitchFamily="18" charset="2"/>
              </a:rPr>
              <a:t>m</a:t>
            </a:r>
            <a:r>
              <a:rPr altLang="en-US" baseline="30000" sz="2400" lang="en-US">
                <a:sym typeface="Symbol" pitchFamily="18" charset="2"/>
              </a:rPr>
              <a:t>2</a:t>
            </a:r>
            <a:r>
              <a:rPr altLang="en-US" sz="2400" lang="en-US">
                <a:sym typeface="Symbol" pitchFamily="18" charset="2"/>
              </a:rPr>
              <a:t> and length 100 cm along x-axis.</a:t>
            </a:r>
          </a:p>
          <a:p>
            <a:pPr algn="just" lvl="0">
              <a:buFontTx/>
              <a:buNone/>
            </a:pPr>
            <a:r>
              <a:rPr altLang="en-US" sz="2400" lang="en-US">
                <a:sym typeface="Symbol" pitchFamily="18" charset="2"/>
              </a:rPr>
              <a:t>	</a:t>
            </a:r>
          </a:p>
          <a:p>
            <a:pPr algn="just" lvl="0">
              <a:buFontTx/>
              <a:buNone/>
            </a:pPr>
            <a:r>
              <a:rPr altLang="en-US" sz="2400" lang="en-US">
                <a:solidFill>
                  <a:srgbClr val="FF0000"/>
                </a:solidFill>
                <a:sym typeface="Symbol" pitchFamily="18" charset="2"/>
              </a:rPr>
              <a:t>	U=4.42710</a:t>
            </a:r>
            <a:r>
              <a:rPr altLang="en-US" baseline="30000" sz="2400" lang="en-US">
                <a:solidFill>
                  <a:srgbClr val="FF0000"/>
                </a:solidFill>
                <a:sym typeface="Symbol" pitchFamily="18" charset="2"/>
              </a:rPr>
              <a:t>-11</a:t>
            </a:r>
            <a:r>
              <a:rPr altLang="en-US" sz="2400" lang="en-US">
                <a:solidFill>
                  <a:srgbClr val="FF0000"/>
                </a:solidFill>
                <a:sym typeface="Symbol" pitchFamily="18" charset="2"/>
              </a:rPr>
              <a:t> Joule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9965">
                                            <p:txEl>
                                              <p:charRg st="125" end="142"/>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049965">
                                            <p:txEl>
                                              <p:charRg st="142" end="160"/>
                                            </p:txEl>
                                          </p:spTgt>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1049965">
                                            <p:txEl>
                                              <p:charRg st="161" end="344"/>
                                            </p:txEl>
                                          </p:spTgt>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 presetSubtype="0">
                                  <p:stCondLst>
                                    <p:cond delay="0"/>
                                  </p:stCondLst>
                                  <p:childTnLst>
                                    <p:set>
                                      <p:cBhvr>
                                        <p:cTn dur="1" fill="hold" id="16">
                                          <p:stCondLst>
                                            <p:cond delay="0"/>
                                          </p:stCondLst>
                                        </p:cTn>
                                        <p:tgtEl>
                                          <p:spTgt spid="1049965">
                                            <p:txEl>
                                              <p:charRg st="344" end="346"/>
                                            </p:txEl>
                                          </p:spTgt>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1049965">
                                            <p:txEl>
                                              <p:charRg st="346" end="3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Sp="1">
  <p:cSld>
    <p:spTree>
      <p:nvGrpSpPr>
        <p:cNvPr id="572" name=""/>
        <p:cNvGrpSpPr/>
        <p:nvPr/>
      </p:nvGrpSpPr>
      <p:grpSpPr>
        <a:xfrm rot="0">
          <a:off x="0" y="0"/>
          <a:ext cx="0" cy="0"/>
          <a:chOff x="0" y="0"/>
          <a:chExt cx="0" cy="0"/>
        </a:xfrm>
      </p:grpSpPr>
      <p:sp>
        <p:nvSpPr>
          <p:cNvPr id="1049966" name=""/>
          <p:cNvSpPr/>
          <p:nvPr>
            <p:ph type="title" sz="full" idx="0"/>
          </p:nvPr>
        </p:nvSpPr>
        <p:spPr>
          <a:xfrm rot="0">
            <a:off x="457200" y="274637"/>
            <a:ext cx="8229600" cy="1143000"/>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4000" lang="en-US"/>
              <a:t>Boundary conditions, Page 333,  Ch. 7</a:t>
            </a:r>
          </a:p>
        </p:txBody>
      </p:sp>
      <p:sp>
        <p:nvSpPr>
          <p:cNvPr id="1049967" name=""/>
          <p:cNvSpPr/>
          <p:nvPr>
            <p:ph type="body" sz="half" idx="1"/>
          </p:nvPr>
        </p:nvSpPr>
        <p:spPr>
          <a:xfrm rot="0">
            <a:off x="457200" y="1600200"/>
            <a:ext cx="8001000" cy="12192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latinLnBrk="1" lvl="0">
              <a:lnSpc>
                <a:spcPct val="90000"/>
              </a:lnSpc>
            </a:pPr>
            <a:r>
              <a:rPr altLang="en-US" sz="2400" lang="en-US"/>
              <a:t>If there is no free charge or free current  at the interface of two medium, then</a:t>
            </a:r>
          </a:p>
          <a:p>
            <a:pPr eaLnBrk="1" hangingPunct="1" latinLnBrk="1" lvl="0">
              <a:lnSpc>
                <a:spcPct val="90000"/>
              </a:lnSpc>
              <a:buFontTx/>
              <a:buNone/>
            </a:pPr>
            <a:r>
              <a:rPr altLang="en-US" sz="2400" lang="en-US"/>
              <a:t> </a:t>
            </a:r>
          </a:p>
        </p:txBody>
      </p:sp>
      <p:pic>
        <p:nvPicPr>
          <p:cNvPr id="2097667" name=""/>
          <p:cNvPicPr>
            <a:picLocks/>
          </p:cNvPicPr>
          <p:nvPr>
            <p:ph sz="quarter" idx="2"/>
          </p:nvPr>
        </p:nvPicPr>
        <p:blipFill>
          <a:blip xmlns:r="http://schemas.openxmlformats.org/officeDocument/2006/relationships" r:embed="rId1"/>
          <a:srcRect l="0" t="0" r="0" b="0"/>
          <a:stretch>
            <a:fillRect/>
          </a:stretch>
        </p:blipFill>
        <p:spPr>
          <a:xfrm rot="0">
            <a:off x="685800" y="2590800"/>
            <a:ext cx="2819400" cy="3581400"/>
          </a:xfrm>
          <a:prstGeom prst="rect"/>
          <a:noFill/>
          <a:ln>
            <a:noFill/>
          </a:ln>
        </p:spPr>
      </p:pic>
      <p:sp>
        <p:nvSpPr>
          <p:cNvPr id="1049968" name=""/>
          <p:cNvSpPr/>
          <p:nvPr/>
        </p:nvSpPr>
        <p:spPr>
          <a:xfrm rot="0" flipV="1">
            <a:off x="4648200" y="4267200"/>
            <a:ext cx="4495800" cy="0"/>
          </a:xfrm>
          <a:prstGeom prst="line"/>
          <a:noFill/>
          <a:ln w="9525" cap="flat" cmpd="sng">
            <a:solidFill>
              <a:schemeClr val="dk1">
                <a:alpha val="100000"/>
              </a:schemeClr>
            </a:solidFill>
            <a:prstDash val="solid"/>
            <a:round/>
          </a:ln>
        </p:spPr>
      </p:sp>
      <p:sp>
        <p:nvSpPr>
          <p:cNvPr id="1049969" name=""/>
          <p:cNvSpPr/>
          <p:nvPr/>
        </p:nvSpPr>
        <p:spPr>
          <a:xfrm rot="0">
            <a:off x="5410200" y="4267200"/>
            <a:ext cx="2971800" cy="1143000"/>
          </a:xfrm>
          <a:prstGeom prst="rect"/>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9970" name=""/>
          <p:cNvSpPr/>
          <p:nvPr/>
        </p:nvSpPr>
        <p:spPr>
          <a:xfrm rot="0">
            <a:off x="4876800" y="3124200"/>
            <a:ext cx="1828800" cy="1143000"/>
          </a:xfrm>
          <a:prstGeom prst="line"/>
          <a:noFill/>
          <a:ln w="9525" cap="flat" cmpd="sng">
            <a:solidFill>
              <a:schemeClr val="dk1">
                <a:alpha val="100000"/>
              </a:schemeClr>
            </a:solidFill>
            <a:prstDash val="solid"/>
            <a:round/>
            <a:tailEnd type="triangle" w="med" len="med"/>
          </a:ln>
        </p:spPr>
      </p:sp>
      <p:sp>
        <p:nvSpPr>
          <p:cNvPr id="1049971" name=""/>
          <p:cNvSpPr/>
          <p:nvPr/>
        </p:nvSpPr>
        <p:spPr>
          <a:xfrm rot="0" flipV="1">
            <a:off x="6705600" y="3124200"/>
            <a:ext cx="1447800" cy="1143000"/>
          </a:xfrm>
          <a:prstGeom prst="line"/>
          <a:noFill/>
          <a:ln w="9525" cap="flat" cmpd="sng">
            <a:solidFill>
              <a:schemeClr val="dk1">
                <a:alpha val="100000"/>
              </a:schemeClr>
            </a:solidFill>
            <a:prstDash val="solid"/>
            <a:round/>
            <a:tailEnd type="triangle" w="med" len="med"/>
          </a:ln>
        </p:spPr>
      </p:sp>
      <p:sp>
        <p:nvSpPr>
          <p:cNvPr id="1049972" name=""/>
          <p:cNvSpPr/>
          <p:nvPr/>
        </p:nvSpPr>
        <p:spPr>
          <a:xfrm rot="0">
            <a:off x="6705600" y="4267200"/>
            <a:ext cx="685800" cy="1066800"/>
          </a:xfrm>
          <a:prstGeom prst="line"/>
          <a:noFill/>
          <a:ln w="9525" cap="flat" cmpd="sng">
            <a:solidFill>
              <a:schemeClr val="dk1">
                <a:alpha val="100000"/>
              </a:schemeClr>
            </a:solidFill>
            <a:prstDash val="solid"/>
            <a:round/>
            <a:tailEnd type="triangle" w="med" len="med"/>
          </a:ln>
        </p:spPr>
      </p:sp>
      <p:sp>
        <p:nvSpPr>
          <p:cNvPr id="1049973" name=""/>
          <p:cNvSpPr txBox="1"/>
          <p:nvPr/>
        </p:nvSpPr>
        <p:spPr>
          <a:xfrm rot="0">
            <a:off x="4191000" y="2743200"/>
            <a:ext cx="9842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Incident</a:t>
            </a:r>
          </a:p>
        </p:txBody>
      </p:sp>
      <p:sp>
        <p:nvSpPr>
          <p:cNvPr id="1049974" name=""/>
          <p:cNvSpPr txBox="1"/>
          <p:nvPr/>
        </p:nvSpPr>
        <p:spPr>
          <a:xfrm rot="0">
            <a:off x="7908925" y="3465512"/>
            <a:ext cx="11493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Reflected</a:t>
            </a:r>
          </a:p>
        </p:txBody>
      </p:sp>
      <p:sp>
        <p:nvSpPr>
          <p:cNvPr id="1049975" name=""/>
          <p:cNvSpPr txBox="1"/>
          <p:nvPr/>
        </p:nvSpPr>
        <p:spPr>
          <a:xfrm rot="0">
            <a:off x="7239000" y="4800600"/>
            <a:ext cx="11747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Refracted</a:t>
            </a:r>
          </a:p>
        </p:txBody>
      </p:sp>
      <p:sp>
        <p:nvSpPr>
          <p:cNvPr id="1049976" name=""/>
          <p:cNvSpPr txBox="1"/>
          <p:nvPr/>
        </p:nvSpPr>
        <p:spPr>
          <a:xfrm rot="0">
            <a:off x="3657600" y="3886200"/>
            <a:ext cx="19240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Medium-1(</a:t>
            </a:r>
            <a:r>
              <a:rPr altLang="en-US" lang="el-GR"/>
              <a:t>ε</a:t>
            </a:r>
            <a:r>
              <a:rPr altLang="en-US" baseline="-25000" lang="en-US"/>
              <a:t>1 </a:t>
            </a:r>
            <a:r>
              <a:rPr altLang="en-US" lang="en-US"/>
              <a:t>, µ</a:t>
            </a:r>
            <a:r>
              <a:rPr altLang="en-US" baseline="-25000" lang="en-US"/>
              <a:t>1</a:t>
            </a:r>
            <a:r>
              <a:rPr altLang="en-US" lang="en-US"/>
              <a:t>)</a:t>
            </a:r>
          </a:p>
        </p:txBody>
      </p:sp>
      <p:sp>
        <p:nvSpPr>
          <p:cNvPr id="1049977" name=""/>
          <p:cNvSpPr/>
          <p:nvPr/>
        </p:nvSpPr>
        <p:spPr>
          <a:xfrm rot="0" flipV="1">
            <a:off x="5791200" y="3276600"/>
            <a:ext cx="304800" cy="381000"/>
          </a:xfrm>
          <a:prstGeom prst="line"/>
          <a:noFill/>
          <a:ln w="9525" cap="flat" cmpd="sng">
            <a:solidFill>
              <a:schemeClr val="dk1">
                <a:alpha val="100000"/>
              </a:schemeClr>
            </a:solidFill>
            <a:prstDash val="solid"/>
            <a:round/>
            <a:tailEnd type="triangle" w="med" len="med"/>
          </a:ln>
        </p:spPr>
      </p:sp>
      <p:sp>
        <p:nvSpPr>
          <p:cNvPr id="1049978" name=""/>
          <p:cNvSpPr txBox="1"/>
          <p:nvPr/>
        </p:nvSpPr>
        <p:spPr>
          <a:xfrm rot="0">
            <a:off x="6080125" y="3236912"/>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E</a:t>
            </a:r>
          </a:p>
        </p:txBody>
      </p:sp>
      <p:sp>
        <p:nvSpPr>
          <p:cNvPr id="1049979" name=""/>
          <p:cNvSpPr/>
          <p:nvPr/>
        </p:nvSpPr>
        <p:spPr>
          <a:xfrm rot="0">
            <a:off x="5791200" y="3657600"/>
            <a:ext cx="457200" cy="0"/>
          </a:xfrm>
          <a:prstGeom prst="line"/>
          <a:noFill/>
          <a:ln w="9525" cap="flat" cmpd="sng">
            <a:solidFill>
              <a:schemeClr val="dk1">
                <a:alpha val="100000"/>
              </a:schemeClr>
            </a:solidFill>
            <a:prstDash val="lgDash"/>
            <a:round/>
            <a:tailEnd type="triangle" w="med" len="med"/>
          </a:ln>
        </p:spPr>
      </p:sp>
      <p:sp>
        <p:nvSpPr>
          <p:cNvPr id="1049980" name=""/>
          <p:cNvSpPr txBox="1"/>
          <p:nvPr/>
        </p:nvSpPr>
        <p:spPr>
          <a:xfrm rot="0">
            <a:off x="6232525" y="3465512"/>
            <a:ext cx="42227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baseline="30000" lang="en-US"/>
              <a:t>//</a:t>
            </a:r>
          </a:p>
        </p:txBody>
      </p:sp>
      <p:sp>
        <p:nvSpPr>
          <p:cNvPr id="1049981" name=""/>
          <p:cNvSpPr/>
          <p:nvPr/>
        </p:nvSpPr>
        <p:spPr>
          <a:xfrm rot="0" flipV="1">
            <a:off x="5756275" y="3048000"/>
            <a:ext cx="0" cy="609600"/>
          </a:xfrm>
          <a:prstGeom prst="line"/>
          <a:noFill/>
          <a:ln w="9525" cap="flat" cmpd="sng">
            <a:solidFill>
              <a:schemeClr val="dk1">
                <a:alpha val="100000"/>
              </a:schemeClr>
            </a:solidFill>
            <a:prstDash val="lgDash"/>
            <a:round/>
            <a:tailEnd type="triangle" w="med" len="med"/>
          </a:ln>
        </p:spPr>
      </p:sp>
      <p:sp>
        <p:nvSpPr>
          <p:cNvPr id="1049982" name=""/>
          <p:cNvSpPr txBox="1"/>
          <p:nvPr/>
        </p:nvSpPr>
        <p:spPr>
          <a:xfrm rot="0">
            <a:off x="5638800" y="2681287"/>
            <a:ext cx="49847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E┴</a:t>
            </a:r>
          </a:p>
        </p:txBody>
      </p:sp>
      <p:sp>
        <p:nvSpPr>
          <p:cNvPr id="1049983" name=""/>
          <p:cNvSpPr txBox="1"/>
          <p:nvPr/>
        </p:nvSpPr>
        <p:spPr>
          <a:xfrm rot="0">
            <a:off x="3581400" y="4724400"/>
            <a:ext cx="19240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Medium-2(</a:t>
            </a:r>
            <a:r>
              <a:rPr altLang="en-US" lang="el-GR"/>
              <a:t>ε</a:t>
            </a:r>
            <a:r>
              <a:rPr altLang="en-US" baseline="-25000" lang="en-US"/>
              <a:t>2 </a:t>
            </a:r>
            <a:r>
              <a:rPr altLang="en-US" lang="en-US"/>
              <a:t>, µ</a:t>
            </a:r>
            <a:r>
              <a:rPr altLang="en-US" baseline="-25000" lang="en-US"/>
              <a:t>2</a:t>
            </a:r>
            <a:r>
              <a:rPr altLang="en-US" lang="en-US"/>
              <a:t>)</a:t>
            </a:r>
          </a:p>
        </p:txBody>
      </p:sp>
    </p:spTree>
  </p:cSld>
  <p:clrMapOvr>
    <a:masterClrMapping/>
  </p:clrMapOvr>
  <p:timing/>
</p:sld>
</file>

<file path=ppt/slides/slide137.xml><?xml version="1.0" encoding="utf-8"?>
<p:sld xmlns:a="http://schemas.openxmlformats.org/drawingml/2006/main" xmlns:r="http://schemas.openxmlformats.org/officeDocument/2006/relationships" xmlns:p="http://schemas.openxmlformats.org/presentationml/2006/main" showMasterSp="1">
  <p:cSld>
    <p:spTree>
      <p:nvGrpSpPr>
        <p:cNvPr id="573" name=""/>
        <p:cNvGrpSpPr/>
        <p:nvPr/>
      </p:nvGrpSpPr>
      <p:grpSpPr>
        <a:xfrm rot="0">
          <a:off x="0" y="0"/>
          <a:ext cx="0" cy="0"/>
          <a:chOff x="0" y="0"/>
          <a:chExt cx="0" cy="0"/>
        </a:xfrm>
      </p:grpSpPr>
      <p:sp>
        <p:nvSpPr>
          <p:cNvPr id="1049984" name=""/>
          <p:cNvSpPr/>
          <p:nvPr>
            <p:ph type="subTitle" sz="full" idx="1"/>
          </p:nvPr>
        </p:nvSpPr>
        <p:spPr>
          <a:xfrm rot="0">
            <a:off x="1371600" y="3886200"/>
            <a:ext cx="6400800" cy="1752600"/>
          </a:xfrm>
          <a:prstGeom prst="rect"/>
          <a:noFill/>
          <a:ln>
            <a:noFill/>
          </a:ln>
        </p:spPr>
        <p:txBody>
          <a:bodyPr anchor="t" bIns="45720" lIns="91440" rIns="91440" tIns="45720" vert="horz"/>
          <a:lstStyle>
            <a:lvl1pPr algn="ctr" marL="0">
              <a:buFontTx/>
              <a:buNone/>
              <a:defRPr sz="3200">
                <a:solidFill>
                  <a:schemeClr val="dk1"/>
                </a:solidFill>
              </a:defRPr>
            </a:lvl1pPr>
            <a:lvl2pPr algn="ctr" marL="457200">
              <a:buFontTx/>
              <a:buNone/>
            </a:lvl2pPr>
            <a:lvl3pPr algn="ctr" marL="914400">
              <a:buFontTx/>
              <a:buNone/>
            </a:lvl3pPr>
            <a:lvl4pPr algn="ctr" marL="1371600">
              <a:buFontTx/>
              <a:buNone/>
            </a:lvl4pPr>
            <a:lvl5pPr algn="ctr" marL="1828800">
              <a:buFontTx/>
              <a:buNone/>
            </a:lvl5pPr>
          </a:lstStyle>
          <a:p>
            <a:pPr eaLnBrk="1" hangingPunct="1" latinLnBrk="1" lvl="0"/>
            <a:r>
              <a:rPr altLang="en-US" lang="en-US"/>
              <a:t>Reference</a:t>
            </a:r>
          </a:p>
          <a:p>
            <a:pPr eaLnBrk="1" hangingPunct="1" latinLnBrk="1" lvl="0"/>
            <a:r>
              <a:rPr altLang="en-US" lang="en-US"/>
              <a:t>Introduction to Electrodynamics</a:t>
            </a:r>
          </a:p>
          <a:p>
            <a:pPr eaLnBrk="1" hangingPunct="1" latinLnBrk="1" lvl="0"/>
            <a:r>
              <a:rPr altLang="en-US" lang="en-US"/>
              <a:t>By D. J. Griffith</a:t>
            </a:r>
          </a:p>
        </p:txBody>
      </p:sp>
      <p:sp>
        <p:nvSpPr>
          <p:cNvPr id="1049985" name=""/>
          <p:cNvSpPr txBox="1"/>
          <p:nvPr/>
        </p:nvSpPr>
        <p:spPr>
          <a:xfrm rot="0">
            <a:off x="457200" y="46037"/>
            <a:ext cx="8229600" cy="944562"/>
          </a:xfrm>
          <a:prstGeom prst="rect"/>
          <a:solidFill>
            <a:srgbClr val="CCCCF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lnSpc>
                <a:spcPct val="90000"/>
              </a:lnSpc>
            </a:pPr>
            <a:r>
              <a:rPr altLang="en-US" sz="2900" lang="en-US">
                <a:solidFill>
                  <a:schemeClr val="lt2"/>
                </a:solidFill>
              </a:rPr>
              <a:t>Reflection and Transmission at </a:t>
            </a:r>
            <a:br/>
            <a:r>
              <a:rPr altLang="en-US" b="1" sz="2900" lang="en-US">
                <a:solidFill>
                  <a:schemeClr val="lt2"/>
                </a:solidFill>
              </a:rPr>
              <a:t>Normal incidence</a:t>
            </a:r>
          </a:p>
        </p:txBody>
      </p:sp>
    </p:spTree>
  </p:cSld>
  <p:clrMapOvr>
    <a:masterClrMapping/>
  </p:clrMapOvr>
  <p:timing/>
</p:sld>
</file>

<file path=ppt/slides/slide138.xml><?xml version="1.0" encoding="utf-8"?>
<p:sld xmlns:a="http://schemas.openxmlformats.org/drawingml/2006/main" xmlns:r="http://schemas.openxmlformats.org/officeDocument/2006/relationships" xmlns:p="http://schemas.openxmlformats.org/presentationml/2006/main" showMasterSp="1">
  <p:cSld>
    <p:spTree>
      <p:nvGrpSpPr>
        <p:cNvPr id="574" name=""/>
        <p:cNvGrpSpPr/>
        <p:nvPr/>
      </p:nvGrpSpPr>
      <p:grpSpPr>
        <a:xfrm rot="0">
          <a:off x="0" y="0"/>
          <a:ext cx="0" cy="0"/>
          <a:chOff x="0" y="0"/>
          <a:chExt cx="0" cy="0"/>
        </a:xfrm>
      </p:grpSpPr>
      <p:pic>
        <p:nvPicPr>
          <p:cNvPr id="2097668" name=""/>
          <p:cNvPicPr>
            <a:picLocks/>
          </p:cNvPicPr>
          <p:nvPr/>
        </p:nvPicPr>
        <p:blipFill>
          <a:blip xmlns:r="http://schemas.openxmlformats.org/officeDocument/2006/relationships" r:embed="rId1">
            <a:lum bright="14000" contrast="16000"/>
          </a:blip>
          <a:srcRect l="0" t="0" r="0" b="0"/>
          <a:stretch>
            <a:fillRect/>
          </a:stretch>
        </p:blipFill>
        <p:spPr>
          <a:xfrm rot="0">
            <a:off x="1143000" y="685800"/>
            <a:ext cx="6324600" cy="5181600"/>
          </a:xfrm>
          <a:prstGeom prst="rect"/>
          <a:solidFill>
            <a:schemeClr val="lt1"/>
          </a:solidFill>
          <a:ln>
            <a:noFill/>
          </a:ln>
        </p:spPr>
      </p:pic>
      <p:sp>
        <p:nvSpPr>
          <p:cNvPr id="1049986" name=""/>
          <p:cNvSpPr/>
          <p:nvPr>
            <p:ph type="title" sz="full" idx="0"/>
          </p:nvPr>
        </p:nvSpPr>
        <p:spPr>
          <a:xfrm rot="0">
            <a:off x="457200" y="46037"/>
            <a:ext cx="8229600" cy="944562"/>
          </a:xfrm>
          <a:prstGeom prst="rect"/>
          <a:solidFill>
            <a:srgbClr val="CCCCFF">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2900" lang="en-US"/>
              <a:t>Reflection and Transmission at </a:t>
            </a:r>
            <a:br/>
            <a:r>
              <a:rPr altLang="en-US" b="1" sz="2900" lang="en-US"/>
              <a:t>Normal incidence</a:t>
            </a:r>
          </a:p>
        </p:txBody>
      </p:sp>
      <p:sp>
        <p:nvSpPr>
          <p:cNvPr id="1049987" name=""/>
          <p:cNvSpPr txBox="1"/>
          <p:nvPr/>
        </p:nvSpPr>
        <p:spPr>
          <a:xfrm rot="0">
            <a:off x="1600200" y="2590800"/>
            <a:ext cx="914400" cy="523875"/>
          </a:xfrm>
          <a:prstGeom prst="rect"/>
          <a:solidFill>
            <a:srgbClr val="6B6BC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800" lang="zh-CN">
                <a:ea typeface="Arial" pitchFamily="34" charset="0"/>
                <a:sym typeface="Symbol" pitchFamily="18" charset="2"/>
              </a:rPr>
              <a:t></a:t>
            </a:r>
            <a:r>
              <a:rPr altLang="en-US" baseline="-25000" sz="2800" lang="zh-CN">
                <a:ea typeface="Arial" pitchFamily="34" charset="0"/>
                <a:sym typeface="Symbol" pitchFamily="18" charset="2"/>
              </a:rPr>
              <a:t>1</a:t>
            </a:r>
            <a:r>
              <a:rPr altLang="en-US" sz="2800" lang="zh-CN">
                <a:ea typeface="Arial" pitchFamily="34" charset="0"/>
                <a:sym typeface="Symbol" pitchFamily="18" charset="2"/>
              </a:rPr>
              <a:t> </a:t>
            </a:r>
            <a:r>
              <a:rPr altLang="en-US" baseline="-25000" sz="2800" lang="zh-CN">
                <a:ea typeface="Arial" pitchFamily="34" charset="0"/>
                <a:sym typeface="Symbol" pitchFamily="18" charset="2"/>
              </a:rPr>
              <a:t>1</a:t>
            </a:r>
          </a:p>
        </p:txBody>
      </p:sp>
      <p:sp>
        <p:nvSpPr>
          <p:cNvPr id="1049988" name=""/>
          <p:cNvSpPr txBox="1"/>
          <p:nvPr/>
        </p:nvSpPr>
        <p:spPr>
          <a:xfrm rot="0">
            <a:off x="6934200" y="2667000"/>
            <a:ext cx="914400" cy="523875"/>
          </a:xfrm>
          <a:prstGeom prst="rect"/>
          <a:solidFill>
            <a:srgbClr val="6B6BC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800" lang="zh-CN">
                <a:ea typeface="Arial" pitchFamily="34" charset="0"/>
                <a:sym typeface="Symbol" pitchFamily="18" charset="2"/>
              </a:rPr>
              <a:t></a:t>
            </a:r>
            <a:r>
              <a:rPr altLang="en-US" baseline="-25000" sz="2800" lang="zh-CN">
                <a:ea typeface="Arial" pitchFamily="34" charset="0"/>
                <a:sym typeface="Symbol" pitchFamily="18" charset="2"/>
              </a:rPr>
              <a:t>2</a:t>
            </a:r>
            <a:r>
              <a:rPr altLang="en-US" sz="2800" lang="zh-CN">
                <a:ea typeface="Arial" pitchFamily="34" charset="0"/>
                <a:sym typeface="Symbol" pitchFamily="18" charset="2"/>
              </a:rPr>
              <a:t> </a:t>
            </a:r>
            <a:r>
              <a:rPr altLang="en-US" baseline="-25000" sz="2800" lang="zh-CN">
                <a:ea typeface="Arial" pitchFamily="34" charset="0"/>
                <a:sym typeface="Symbol" pitchFamily="18" charset="2"/>
              </a:rPr>
              <a:t>2</a:t>
            </a:r>
          </a:p>
        </p:txBody>
      </p:sp>
      <p:sp>
        <p:nvSpPr>
          <p:cNvPr id="1049989" name=""/>
          <p:cNvSpPr txBox="1"/>
          <p:nvPr/>
        </p:nvSpPr>
        <p:spPr>
          <a:xfrm rot="0">
            <a:off x="2362200" y="1447800"/>
            <a:ext cx="1682750" cy="366712"/>
          </a:xfrm>
          <a:prstGeom prst="rect"/>
          <a:solidFill>
            <a:srgbClr val="CECEEF"/>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latin typeface="Calibri" pitchFamily="34" charset="0"/>
                <a:ea typeface="Arial" pitchFamily="34" charset="0"/>
              </a:rPr>
              <a:t>Incident wave</a:t>
            </a:r>
          </a:p>
        </p:txBody>
      </p:sp>
      <p:sp>
        <p:nvSpPr>
          <p:cNvPr id="1049990" name=""/>
          <p:cNvSpPr txBox="1"/>
          <p:nvPr/>
        </p:nvSpPr>
        <p:spPr>
          <a:xfrm rot="0">
            <a:off x="1143000" y="4495800"/>
            <a:ext cx="1636712" cy="369887"/>
          </a:xfrm>
          <a:prstGeom prst="rect"/>
          <a:solidFill>
            <a:srgbClr val="CECEEF"/>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latin typeface="Calibri" pitchFamily="34" charset="0"/>
                <a:ea typeface="Arial" pitchFamily="34" charset="0"/>
              </a:rPr>
              <a:t>Reflected wave</a:t>
            </a:r>
          </a:p>
        </p:txBody>
      </p:sp>
      <p:sp>
        <p:nvSpPr>
          <p:cNvPr id="1049991" name=""/>
          <p:cNvSpPr/>
          <p:nvPr/>
        </p:nvSpPr>
        <p:spPr>
          <a:xfrm rot="0">
            <a:off x="2514600" y="1828800"/>
            <a:ext cx="1447800" cy="1371600"/>
          </a:xfrm>
          <a:prstGeom prst="rect"/>
          <a:solidFill>
            <a:schemeClr val="lt1"/>
          </a:solidFill>
          <a:ln w="25400" cap="flat" cmpd="sng">
            <a:solidFill>
              <a:schemeClr val="l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9992" name=""/>
          <p:cNvSpPr/>
          <p:nvPr/>
        </p:nvSpPr>
        <p:spPr>
          <a:xfrm rot="0">
            <a:off x="2133600" y="3657600"/>
            <a:ext cx="1524000" cy="762000"/>
          </a:xfrm>
          <a:prstGeom prst="rect"/>
          <a:solidFill>
            <a:schemeClr val="lt1"/>
          </a:solidFill>
          <a:ln w="25400" cap="flat" cmpd="sng">
            <a:solidFill>
              <a:schemeClr val="l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9993" name=""/>
          <p:cNvSpPr/>
          <p:nvPr/>
        </p:nvSpPr>
        <p:spPr>
          <a:xfrm rot="0">
            <a:off x="5181600" y="1905000"/>
            <a:ext cx="1371600" cy="1524000"/>
          </a:xfrm>
          <a:prstGeom prst="rect"/>
          <a:solidFill>
            <a:schemeClr val="lt1"/>
          </a:solidFill>
          <a:ln w="25400" cap="flat" cmpd="sng">
            <a:solidFill>
              <a:schemeClr val="lt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9994" name=""/>
          <p:cNvSpPr txBox="1"/>
          <p:nvPr/>
        </p:nvSpPr>
        <p:spPr>
          <a:xfrm rot="0">
            <a:off x="5943600" y="1905000"/>
            <a:ext cx="1884362" cy="369887"/>
          </a:xfrm>
          <a:prstGeom prst="rect"/>
          <a:solidFill>
            <a:srgbClr val="CECEEF"/>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latin typeface="Calibri" pitchFamily="34" charset="0"/>
                <a:ea typeface="Arial" pitchFamily="34" charset="0"/>
              </a:rPr>
              <a:t>Transmitted wave</a:t>
            </a:r>
          </a:p>
        </p:txBody>
      </p:sp>
      <p:pic>
        <p:nvPicPr>
          <p:cNvPr id="2097669" name=""/>
          <p:cNvPicPr>
            <a:picLocks/>
          </p:cNvPicPr>
          <p:nvPr/>
        </p:nvPicPr>
        <p:blipFill>
          <a:blip xmlns:r="http://schemas.openxmlformats.org/officeDocument/2006/relationships" r:embed="rId2"/>
          <a:srcRect l="0" t="0" r="0" b="0"/>
          <a:stretch>
            <a:fillRect/>
          </a:stretch>
        </p:blipFill>
        <p:spPr>
          <a:xfrm rot="0">
            <a:off x="0" y="990600"/>
            <a:ext cx="3200400" cy="1066800"/>
          </a:xfrm>
          <a:prstGeom prst="rect"/>
          <a:noFill/>
          <a:ln>
            <a:noFill/>
          </a:ln>
        </p:spPr>
      </p:pic>
      <p:pic>
        <p:nvPicPr>
          <p:cNvPr id="2097670" name=""/>
          <p:cNvPicPr>
            <a:picLocks/>
          </p:cNvPicPr>
          <p:nvPr/>
        </p:nvPicPr>
        <p:blipFill>
          <a:blip xmlns:r="http://schemas.openxmlformats.org/officeDocument/2006/relationships" r:embed="rId3"/>
          <a:srcRect l="0" t="0" r="0" b="0"/>
          <a:stretch>
            <a:fillRect/>
          </a:stretch>
        </p:blipFill>
        <p:spPr>
          <a:xfrm rot="0">
            <a:off x="228600" y="5105400"/>
            <a:ext cx="3200400" cy="963612"/>
          </a:xfrm>
          <a:prstGeom prst="rect"/>
          <a:noFill/>
          <a:ln>
            <a:noFill/>
          </a:ln>
        </p:spPr>
      </p:pic>
      <p:pic>
        <p:nvPicPr>
          <p:cNvPr id="2097671" name=""/>
          <p:cNvPicPr>
            <a:picLocks/>
          </p:cNvPicPr>
          <p:nvPr/>
        </p:nvPicPr>
        <p:blipFill>
          <a:blip xmlns:r="http://schemas.openxmlformats.org/officeDocument/2006/relationships" r:embed="rId4"/>
          <a:srcRect l="0" t="0" r="0" b="0"/>
          <a:stretch>
            <a:fillRect/>
          </a:stretch>
        </p:blipFill>
        <p:spPr>
          <a:xfrm rot="0">
            <a:off x="5718175" y="1066800"/>
            <a:ext cx="3273425" cy="1066800"/>
          </a:xfrm>
          <a:prstGeom prst="rect"/>
          <a:noFill/>
          <a:ln>
            <a:noFill/>
          </a:ln>
        </p:spPr>
      </p:pic>
      <p:sp>
        <p:nvSpPr>
          <p:cNvPr id="1049995" name=""/>
          <p:cNvSpPr txBox="1"/>
          <p:nvPr/>
        </p:nvSpPr>
        <p:spPr>
          <a:xfrm rot="0">
            <a:off x="3657600" y="5638800"/>
            <a:ext cx="1905000" cy="400050"/>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sz="2000" lang="en-US"/>
          </a:p>
        </p:txBody>
      </p:sp>
      <p:sp>
        <p:nvSpPr>
          <p:cNvPr id="1049996" name=""/>
          <p:cNvSpPr/>
          <p:nvPr/>
        </p:nvSpPr>
        <p:spPr>
          <a:xfrm rot="0">
            <a:off x="0" y="5410200"/>
            <a:ext cx="9144000" cy="1447800"/>
          </a:xfrm>
          <a:prstGeom prst="rect"/>
          <a:solidFill>
            <a:srgbClr val="7575D1"/>
          </a:solidFill>
          <a:ln w="9525" cap="flat" cmpd="sng">
            <a:solidFill>
              <a:schemeClr val="dk1">
                <a:alpha val="100000"/>
              </a:schemeClr>
            </a:solidFill>
            <a:prstDash val="solid"/>
            <a:round/>
          </a:ln>
        </p:spPr>
        <p:txBody>
          <a:bodyPr anchor="ctr" anchorCtr="1"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Calibri" pitchFamily="34" charset="0"/>
                <a:ea typeface="Arial" pitchFamily="34" charset="0"/>
              </a:rPr>
              <a:t>Suppose </a:t>
            </a:r>
            <a:r>
              <a:rPr altLang="en-US" sz="2400" lang="en-US" u="sng">
                <a:latin typeface="Calibri" pitchFamily="34" charset="0"/>
                <a:ea typeface="Arial" pitchFamily="34" charset="0"/>
              </a:rPr>
              <a:t>yz</a:t>
            </a:r>
            <a:r>
              <a:rPr altLang="en-US" sz="2400" lang="el-GR">
                <a:latin typeface="Calibri" pitchFamily="34" charset="0"/>
                <a:ea typeface="Arial" pitchFamily="34" charset="0"/>
              </a:rPr>
              <a:t> plane forms the boundary between two linear media. A plane wave of frequency ω</a:t>
            </a:r>
            <a:r>
              <a:rPr altLang="en-US" sz="2400" lang="en-US">
                <a:latin typeface="Calibri" pitchFamily="34" charset="0"/>
                <a:ea typeface="Arial" pitchFamily="34" charset="0"/>
              </a:rPr>
              <a:t> traveling in The x direction (from left)  and polarized along y direction, approaches the interface from left (see figure)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xit" presetID="1" presetSubtype="0">
                                  <p:stCondLst>
                                    <p:cond delay="0"/>
                                  </p:stCondLst>
                                  <p:childTnLst>
                                    <p:set>
                                      <p:cBhvr>
                                        <p:cTn dur="1" fill="hold" id="6">
                                          <p:stCondLst>
                                            <p:cond delay="0"/>
                                          </p:stCondLst>
                                        </p:cTn>
                                        <p:tgtEl>
                                          <p:spTgt spid="1049996"/>
                                        </p:tgtEl>
                                        <p:attrNameLst>
                                          <p:attrName>style.visibility</p:attrName>
                                        </p:attrNameLst>
                                      </p:cBhvr>
                                      <p:to>
                                        <p:strVal val="hidden"/>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989"/>
                                        </p:tgtEl>
                                        <p:attrNameLst>
                                          <p:attrName>style.visibility</p:attrName>
                                        </p:attrNameLst>
                                      </p:cBhvr>
                                      <p:to>
                                        <p:strVal val="visible"/>
                                      </p:to>
                                    </p:set>
                                  </p:childTnLst>
                                </p:cTn>
                              </p:par>
                              <p:par>
                                <p:cTn fill="hold" grpId="0" id="11" nodeType="withEffect" presetClass="exit" presetID="1" presetSubtype="0">
                                  <p:stCondLst>
                                    <p:cond delay="0"/>
                                  </p:stCondLst>
                                  <p:childTnLst>
                                    <p:set>
                                      <p:cBhvr>
                                        <p:cTn dur="1" fill="hold" id="12">
                                          <p:stCondLst>
                                            <p:cond delay="0"/>
                                          </p:stCondLst>
                                        </p:cTn>
                                        <p:tgtEl>
                                          <p:spTgt spid="1049991"/>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 presetSubtype="0">
                                  <p:stCondLst>
                                    <p:cond delay="0"/>
                                  </p:stCondLst>
                                  <p:childTnLst>
                                    <p:set>
                                      <p:cBhvr>
                                        <p:cTn dur="1" fill="hold" id="16">
                                          <p:stCondLst>
                                            <p:cond delay="0"/>
                                          </p:stCondLst>
                                        </p:cTn>
                                        <p:tgtEl>
                                          <p:spTgt spid="1049990"/>
                                        </p:tgtEl>
                                        <p:attrNameLst>
                                          <p:attrName>style.visibility</p:attrName>
                                        </p:attrNameLst>
                                      </p:cBhvr>
                                      <p:to>
                                        <p:strVal val="visible"/>
                                      </p:to>
                                    </p:set>
                                  </p:childTnLst>
                                </p:cTn>
                              </p:par>
                              <p:par>
                                <p:cTn fill="hold" grpId="0" id="17" nodeType="withEffect" presetClass="exit" presetID="1" presetSubtype="0">
                                  <p:stCondLst>
                                    <p:cond delay="0"/>
                                  </p:stCondLst>
                                  <p:childTnLst>
                                    <p:set>
                                      <p:cBhvr>
                                        <p:cTn dur="1" fill="hold" id="18">
                                          <p:stCondLst>
                                            <p:cond delay="0"/>
                                          </p:stCondLst>
                                        </p:cTn>
                                        <p:tgtEl>
                                          <p:spTgt spid="1049992"/>
                                        </p:tgtEl>
                                        <p:attrNameLst>
                                          <p:attrName>style.visibility</p:attrName>
                                        </p:attrNameLst>
                                      </p:cBhvr>
                                      <p:to>
                                        <p:strVal val="hidden"/>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994"/>
                                        </p:tgtEl>
                                        <p:attrNameLst>
                                          <p:attrName>style.visibility</p:attrName>
                                        </p:attrNameLst>
                                      </p:cBhvr>
                                      <p:to>
                                        <p:strVal val="visible"/>
                                      </p:to>
                                    </p:set>
                                  </p:childTnLst>
                                </p:cTn>
                              </p:par>
                              <p:par>
                                <p:cTn fill="hold" grpId="0" id="23" nodeType="withEffect" presetClass="exit" presetID="1" presetSubtype="0">
                                  <p:stCondLst>
                                    <p:cond delay="0"/>
                                  </p:stCondLst>
                                  <p:childTnLst>
                                    <p:set>
                                      <p:cBhvr>
                                        <p:cTn dur="1" fill="hold" id="24">
                                          <p:stCondLst>
                                            <p:cond delay="0"/>
                                          </p:stCondLst>
                                        </p:cTn>
                                        <p:tgtEl>
                                          <p:spTgt spid="104999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1" id="27" nodeType="clickEffect" presetClass="exit" presetID="1" presetSubtype="0">
                                  <p:stCondLst>
                                    <p:cond delay="0"/>
                                  </p:stCondLst>
                                  <p:childTnLst>
                                    <p:set>
                                      <p:cBhvr>
                                        <p:cTn dur="1" fill="hold" id="28">
                                          <p:stCondLst>
                                            <p:cond delay="0"/>
                                          </p:stCondLst>
                                        </p:cTn>
                                        <p:tgtEl>
                                          <p:spTgt spid="1049989"/>
                                        </p:tgtEl>
                                        <p:attrNameLst>
                                          <p:attrName>style.visibility</p:attrName>
                                        </p:attrNameLst>
                                      </p:cBhvr>
                                      <p:to>
                                        <p:strVal val="hidden"/>
                                      </p:to>
                                    </p:set>
                                  </p:childTnLst>
                                </p:cTn>
                              </p:par>
                            </p:childTnLst>
                          </p:cTn>
                        </p:par>
                        <p:par>
                          <p:cTn fill="hold" id="29">
                            <p:stCondLst>
                              <p:cond delay="0"/>
                            </p:stCondLst>
                            <p:childTnLst>
                              <p:par>
                                <p:cTn fill="hold" id="30" nodeType="afterEffect" presetClass="entr" presetID="1" presetSubtype="0">
                                  <p:stCondLst>
                                    <p:cond delay="0"/>
                                  </p:stCondLst>
                                  <p:childTnLst>
                                    <p:set>
                                      <p:cBhvr>
                                        <p:cTn dur="1" fill="hold" id="31">
                                          <p:stCondLst>
                                            <p:cond delay="0"/>
                                          </p:stCondLst>
                                        </p:cTn>
                                        <p:tgtEl>
                                          <p:spTgt spid="2097669"/>
                                        </p:tgtEl>
                                        <p:attrNameLst>
                                          <p:attrName>style.visibility</p:attrName>
                                        </p:attrNameLst>
                                      </p:cBhvr>
                                      <p:to>
                                        <p:strVal val="visible"/>
                                      </p:to>
                                    </p:set>
                                  </p:childTnLst>
                                </p:cTn>
                              </p:par>
                            </p:childTnLst>
                          </p:cTn>
                        </p:par>
                      </p:childTnLst>
                    </p:cTn>
                  </p:par>
                  <p:par>
                    <p:cTn fill="hold" id="32">
                      <p:stCondLst>
                        <p:cond delay="indefinite"/>
                      </p:stCondLst>
                      <p:childTnLst>
                        <p:par>
                          <p:cTn fill="hold" id="33">
                            <p:stCondLst>
                              <p:cond delay="0"/>
                            </p:stCondLst>
                            <p:childTnLst>
                              <p:par>
                                <p:cTn fill="hold" grpId="1" id="34" nodeType="clickEffect" presetClass="exit" presetID="1" presetSubtype="0">
                                  <p:stCondLst>
                                    <p:cond delay="0"/>
                                  </p:stCondLst>
                                  <p:childTnLst>
                                    <p:set>
                                      <p:cBhvr>
                                        <p:cTn dur="1" fill="hold" id="35">
                                          <p:stCondLst>
                                            <p:cond delay="0"/>
                                          </p:stCondLst>
                                        </p:cTn>
                                        <p:tgtEl>
                                          <p:spTgt spid="1049994"/>
                                        </p:tgtEl>
                                        <p:attrNameLst>
                                          <p:attrName>style.visibility</p:attrName>
                                        </p:attrNameLst>
                                      </p:cBhvr>
                                      <p:to>
                                        <p:strVal val="hidden"/>
                                      </p:to>
                                    </p:set>
                                  </p:childTnLst>
                                </p:cTn>
                              </p:par>
                            </p:childTnLst>
                          </p:cTn>
                        </p:par>
                        <p:par>
                          <p:cTn fill="hold" id="36">
                            <p:stCondLst>
                              <p:cond delay="0"/>
                            </p:stCondLst>
                            <p:childTnLst>
                              <p:par>
                                <p:cTn fill="hold" id="37" nodeType="afterEffect" presetClass="entr" presetID="1" presetSubtype="0">
                                  <p:stCondLst>
                                    <p:cond delay="0"/>
                                  </p:stCondLst>
                                  <p:childTnLst>
                                    <p:set>
                                      <p:cBhvr>
                                        <p:cTn dur="1" fill="hold" id="38">
                                          <p:stCondLst>
                                            <p:cond delay="0"/>
                                          </p:stCondLst>
                                        </p:cTn>
                                        <p:tgtEl>
                                          <p:spTgt spid="2097671"/>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1" id="41" nodeType="clickEffect" presetClass="exit" presetID="1" presetSubtype="0">
                                  <p:stCondLst>
                                    <p:cond delay="0"/>
                                  </p:stCondLst>
                                  <p:childTnLst>
                                    <p:set>
                                      <p:cBhvr>
                                        <p:cTn dur="1" fill="hold" id="42">
                                          <p:stCondLst>
                                            <p:cond delay="0"/>
                                          </p:stCondLst>
                                        </p:cTn>
                                        <p:tgtEl>
                                          <p:spTgt spid="1049990"/>
                                        </p:tgtEl>
                                        <p:attrNameLst>
                                          <p:attrName>style.visibility</p:attrName>
                                        </p:attrNameLst>
                                      </p:cBhvr>
                                      <p:to>
                                        <p:strVal val="hidden"/>
                                      </p:to>
                                    </p:set>
                                  </p:childTnLst>
                                </p:cTn>
                              </p:par>
                            </p:childTnLst>
                          </p:cTn>
                        </p:par>
                        <p:par>
                          <p:cTn fill="hold" id="43">
                            <p:stCondLst>
                              <p:cond delay="0"/>
                            </p:stCondLst>
                            <p:childTnLst>
                              <p:par>
                                <p:cTn fill="hold" id="44" nodeType="afterEffect" presetClass="entr" presetID="1" presetSubtype="0">
                                  <p:stCondLst>
                                    <p:cond delay="0"/>
                                  </p:stCondLst>
                                  <p:childTnLst>
                                    <p:set>
                                      <p:cBhvr>
                                        <p:cTn dur="1" fill="hold" id="45">
                                          <p:stCondLst>
                                            <p:cond delay="0"/>
                                          </p:stCondLst>
                                        </p:cTn>
                                        <p:tgtEl>
                                          <p:spTgt spid="2097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89" grpId="0" uiExpand="0" build="whole" animBg="1"/>
      <p:bldP spid="1049989" grpId="1" uiExpand="0" build="whole" animBg="1"/>
      <p:bldP spid="1049990" grpId="0" uiExpand="0" build="whole" animBg="1"/>
      <p:bldP spid="1049990" grpId="1" uiExpand="0" build="whole" animBg="1"/>
      <p:bldP spid="1049991" grpId="0" uiExpand="0" build="whole" animBg="1"/>
      <p:bldP spid="1049992" grpId="0" uiExpand="0" build="whole" animBg="1"/>
      <p:bldP spid="1049993" grpId="0" uiExpand="0" build="whole" animBg="1"/>
      <p:bldP spid="1049994" grpId="0" uiExpand="0" build="whole" animBg="1"/>
      <p:bldP spid="1049994" grpId="1" uiExpand="0" build="whole" animBg="1"/>
      <p:bldP spid="1049996" grpId="0" uiExpand="0" build="whole"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Sp="1">
  <p:cSld>
    <p:spTree>
      <p:nvGrpSpPr>
        <p:cNvPr id="575" name=""/>
        <p:cNvGrpSpPr/>
        <p:nvPr/>
      </p:nvGrpSpPr>
      <p:grpSpPr>
        <a:xfrm rot="0">
          <a:off x="0" y="0"/>
          <a:ext cx="0" cy="0"/>
          <a:chOff x="0" y="0"/>
          <a:chExt cx="0" cy="0"/>
        </a:xfrm>
      </p:grpSpPr>
      <p:sp>
        <p:nvSpPr>
          <p:cNvPr id="1049997" name=""/>
          <p:cNvSpPr txBox="1"/>
          <p:nvPr/>
        </p:nvSpPr>
        <p:spPr>
          <a:xfrm rot="0">
            <a:off x="304800" y="1371600"/>
            <a:ext cx="7950200" cy="45243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solidFill>
                  <a:srgbClr val="FF0000"/>
                </a:solidFill>
              </a:rPr>
              <a:t>Incident wave</a:t>
            </a:r>
          </a:p>
          <a:p>
            <a:pPr lvl="0"/>
            <a:endParaRPr altLang="en-US" sz="2400" lang="en-US"/>
          </a:p>
          <a:p>
            <a:pPr lvl="0"/>
            <a:endParaRPr altLang="en-US" sz="2400" lang="en-US"/>
          </a:p>
          <a:p>
            <a:pPr lvl="0"/>
            <a:endParaRPr altLang="en-US" sz="2400" lang="en-US"/>
          </a:p>
          <a:p>
            <a:pPr lvl="0"/>
            <a:r>
              <a:rPr altLang="en-US" sz="2400" lang="en-US"/>
              <a:t>			</a:t>
            </a:r>
          </a:p>
          <a:p>
            <a:pPr lvl="0"/>
            <a:r>
              <a:rPr altLang="en-US" sz="2400" lang="en-US"/>
              <a:t>						</a:t>
            </a:r>
            <a:r>
              <a:rPr altLang="en-US" b="1" sz="2400" lang="en-US">
                <a:solidFill>
                  <a:srgbClr val="0000FF"/>
                </a:solidFill>
              </a:rPr>
              <a:t>Reflected wave</a:t>
            </a:r>
          </a:p>
          <a:p>
            <a:pPr lvl="0"/>
            <a:endParaRPr altLang="en-US" sz="2400" lang="en-US"/>
          </a:p>
          <a:p>
            <a:pPr lvl="0"/>
            <a:endParaRPr altLang="en-US" sz="2400" lang="en-US"/>
          </a:p>
          <a:p>
            <a:pPr lvl="0"/>
            <a:endParaRPr altLang="en-US" sz="2400" lang="en-US"/>
          </a:p>
          <a:p>
            <a:pPr lvl="0"/>
            <a:endParaRPr altLang="en-US" sz="2400" lang="en-US"/>
          </a:p>
          <a:p>
            <a:pPr lvl="0"/>
            <a:endParaRPr altLang="en-US" sz="2400" lang="en-US"/>
          </a:p>
          <a:p>
            <a:pPr lvl="0"/>
            <a:r>
              <a:rPr altLang="en-US" b="1" sz="2400" lang="en-US">
                <a:solidFill>
                  <a:srgbClr val="00B050"/>
                </a:solidFill>
              </a:rPr>
              <a:t>Transmitted Wave</a:t>
            </a:r>
          </a:p>
        </p:txBody>
      </p:sp>
      <p:pic>
        <p:nvPicPr>
          <p:cNvPr id="2097672" name=""/>
          <p:cNvPicPr>
            <a:picLocks/>
          </p:cNvPicPr>
          <p:nvPr/>
        </p:nvPicPr>
        <p:blipFill>
          <a:blip xmlns:r="http://schemas.openxmlformats.org/officeDocument/2006/relationships" r:embed="rId1"/>
          <a:srcRect l="0" t="0" r="0" b="0"/>
          <a:stretch>
            <a:fillRect/>
          </a:stretch>
        </p:blipFill>
        <p:spPr>
          <a:xfrm rot="0">
            <a:off x="3886200" y="1219200"/>
            <a:ext cx="4343400" cy="1447800"/>
          </a:xfrm>
          <a:prstGeom prst="rect"/>
          <a:noFill/>
          <a:ln w="38100" cap="flat" cmpd="sng">
            <a:solidFill>
              <a:srgbClr val="FF0000">
                <a:alpha val="100000"/>
              </a:srgbClr>
            </a:solidFill>
            <a:prstDash val="solid"/>
            <a:round/>
          </a:ln>
        </p:spPr>
      </p:pic>
      <p:pic>
        <p:nvPicPr>
          <p:cNvPr id="2097673" name=""/>
          <p:cNvPicPr>
            <a:picLocks/>
          </p:cNvPicPr>
          <p:nvPr/>
        </p:nvPicPr>
        <p:blipFill>
          <a:blip xmlns:r="http://schemas.openxmlformats.org/officeDocument/2006/relationships" r:embed="rId2"/>
          <a:srcRect l="0" t="0" r="0" b="0"/>
          <a:stretch>
            <a:fillRect/>
          </a:stretch>
        </p:blipFill>
        <p:spPr>
          <a:xfrm rot="0">
            <a:off x="685800" y="3048000"/>
            <a:ext cx="5060950" cy="1524000"/>
          </a:xfrm>
          <a:prstGeom prst="rect"/>
          <a:noFill/>
          <a:ln w="38100" cap="flat" cmpd="sng">
            <a:solidFill>
              <a:srgbClr val="0000FF">
                <a:alpha val="100000"/>
              </a:srgbClr>
            </a:solidFill>
            <a:prstDash val="solid"/>
            <a:round/>
          </a:ln>
        </p:spPr>
      </p:pic>
      <p:pic>
        <p:nvPicPr>
          <p:cNvPr id="2097674" name=""/>
          <p:cNvPicPr>
            <a:picLocks/>
          </p:cNvPicPr>
          <p:nvPr/>
        </p:nvPicPr>
        <p:blipFill>
          <a:blip xmlns:r="http://schemas.openxmlformats.org/officeDocument/2006/relationships" r:embed="rId3"/>
          <a:srcRect l="0" t="0" r="0" b="0"/>
          <a:stretch>
            <a:fillRect/>
          </a:stretch>
        </p:blipFill>
        <p:spPr>
          <a:xfrm rot="0">
            <a:off x="4343400" y="4876800"/>
            <a:ext cx="4441825" cy="1447800"/>
          </a:xfrm>
          <a:prstGeom prst="rect"/>
          <a:noFill/>
          <a:ln w="38100" cap="flat" cmpd="sng">
            <a:solidFill>
              <a:srgbClr val="00FF00">
                <a:alpha val="100000"/>
              </a:srgbClr>
            </a:solidFill>
            <a:prstDash val="solid"/>
            <a:round/>
          </a:ln>
        </p:spPr>
      </p:pic>
      <p:sp>
        <p:nvSpPr>
          <p:cNvPr id="1049998" name=""/>
          <p:cNvSpPr/>
          <p:nvPr>
            <p:ph type="title" sz="full" idx="0"/>
          </p:nvPr>
        </p:nvSpPr>
        <p:spPr>
          <a:xfrm rot="0">
            <a:off x="457200" y="46037"/>
            <a:ext cx="8229600" cy="944562"/>
          </a:xfrm>
          <a:prstGeom prst="rect"/>
          <a:solidFill>
            <a:srgbClr val="CCCCFF">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2900" lang="en-US"/>
              <a:t>Reflection and Transmission at </a:t>
            </a:r>
            <a:br/>
            <a:r>
              <a:rPr altLang="en-US" b="1" sz="2900" lang="en-US"/>
              <a:t>Normal incidence</a:t>
            </a:r>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297" name=""/>
        <p:cNvGrpSpPr/>
        <p:nvPr/>
      </p:nvGrpSpPr>
      <p:grpSpPr>
        <a:xfrm rot="0">
          <a:off x="0" y="0"/>
          <a:ext cx="0" cy="0"/>
          <a:chOff x="0" y="0"/>
          <a:chExt cx="0" cy="0"/>
        </a:xfrm>
      </p:grpSpPr>
      <p:grpSp>
        <p:nvGrpSpPr>
          <p:cNvPr id="298" name=""/>
          <p:cNvGrpSpPr/>
          <p:nvPr/>
        </p:nvGrpSpPr>
        <p:grpSpPr>
          <a:xfrm rot="0">
            <a:off x="2286000" y="533400"/>
            <a:ext cx="6858000" cy="5638800"/>
            <a:chOff x="603" y="75"/>
            <a:chExt cx="4554" cy="4170"/>
          </a:xfrm>
        </p:grpSpPr>
        <p:pic>
          <p:nvPicPr>
            <p:cNvPr id="2097256" name="" descr="f3"/>
            <p:cNvPicPr>
              <a:picLocks/>
            </p:cNvPicPr>
            <p:nvPr/>
          </p:nvPicPr>
          <p:blipFill>
            <a:blip xmlns:r="http://schemas.openxmlformats.org/officeDocument/2006/relationships" r:embed="rId1"/>
            <a:srcRect l="0" t="0" r="0" b="0"/>
            <a:stretch>
              <a:fillRect/>
            </a:stretch>
          </p:blipFill>
          <p:spPr>
            <a:xfrm rot="0">
              <a:off x="603" y="75"/>
              <a:ext cx="4554" cy="4170"/>
            </a:xfrm>
            <a:prstGeom prst="rect"/>
            <a:noFill/>
            <a:ln>
              <a:noFill/>
            </a:ln>
          </p:spPr>
        </p:pic>
        <p:sp>
          <p:nvSpPr>
            <p:cNvPr id="1049034" name=""/>
            <p:cNvSpPr/>
            <p:nvPr/>
          </p:nvSpPr>
          <p:spPr>
            <a:xfrm rot="0">
              <a:off x="624" y="3984"/>
              <a:ext cx="864" cy="240"/>
            </a:xfrm>
            <a:prstGeom prst="rect"/>
            <a:solidFill>
              <a:schemeClr val="lt1"/>
            </a:solidFill>
            <a:ln>
              <a:noFill/>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grpSp>
      <p:pic>
        <p:nvPicPr>
          <p:cNvPr id="2097257" name=""/>
          <p:cNvPicPr>
            <a:picLocks/>
          </p:cNvPicPr>
          <p:nvPr/>
        </p:nvPicPr>
        <p:blipFill>
          <a:blip xmlns:r="http://schemas.openxmlformats.org/officeDocument/2006/relationships" r:embed="rId2"/>
          <a:srcRect l="0" t="0" r="0" b="0"/>
          <a:stretch>
            <a:fillRect/>
          </a:stretch>
        </p:blipFill>
        <p:spPr>
          <a:xfrm rot="0">
            <a:off x="2133600" y="685800"/>
            <a:ext cx="2239962" cy="2057400"/>
          </a:xfrm>
          <a:prstGeom prst="rect"/>
          <a:noFill/>
          <a:ln>
            <a:noFill/>
          </a:ln>
        </p:spPr>
      </p:pic>
      <p:sp>
        <p:nvSpPr>
          <p:cNvPr id="1049035" name=""/>
          <p:cNvSpPr txBox="1"/>
          <p:nvPr/>
        </p:nvSpPr>
        <p:spPr>
          <a:xfrm rot="0">
            <a:off x="2590800" y="0"/>
            <a:ext cx="4533900" cy="584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lang="en-US" u="sng">
                <a:solidFill>
                  <a:srgbClr val="FF0000"/>
                </a:solidFill>
              </a:rPr>
              <a:t>Spherical Coordinates</a:t>
            </a:r>
          </a:p>
        </p:txBody>
      </p:sp>
      <p:sp>
        <p:nvSpPr>
          <p:cNvPr id="1049036" name=""/>
          <p:cNvSpPr txBox="1"/>
          <p:nvPr/>
        </p:nvSpPr>
        <p:spPr>
          <a:xfrm rot="0">
            <a:off x="0" y="457200"/>
            <a:ext cx="2887662"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lang="en-US"/>
              <a:t>Differential quantities:</a:t>
            </a:r>
          </a:p>
        </p:txBody>
      </p:sp>
      <p:pic>
        <p:nvPicPr>
          <p:cNvPr id="2097258" name=""/>
          <p:cNvPicPr>
            <a:picLocks/>
          </p:cNvPicPr>
          <p:nvPr/>
        </p:nvPicPr>
        <p:blipFill>
          <a:blip xmlns:r="http://schemas.openxmlformats.org/officeDocument/2006/relationships" r:embed="rId3"/>
          <a:srcRect l="0" t="0" r="0" b="0"/>
          <a:stretch>
            <a:fillRect/>
          </a:stretch>
        </p:blipFill>
        <p:spPr>
          <a:xfrm rot="0">
            <a:off x="76200" y="762000"/>
            <a:ext cx="2971800" cy="2438400"/>
          </a:xfrm>
          <a:prstGeom prst="rect"/>
          <a:noFill/>
          <a:ln>
            <a:noFill/>
          </a:ln>
        </p:spPr>
      </p:pic>
      <p:pic>
        <p:nvPicPr>
          <p:cNvPr id="2097259" name=""/>
          <p:cNvPicPr>
            <a:picLocks/>
          </p:cNvPicPr>
          <p:nvPr/>
        </p:nvPicPr>
        <p:blipFill>
          <a:blip xmlns:r="http://schemas.openxmlformats.org/officeDocument/2006/relationships" r:embed="rId4"/>
          <a:srcRect l="0" t="0" r="0" b="0"/>
          <a:stretch>
            <a:fillRect/>
          </a:stretch>
        </p:blipFill>
        <p:spPr>
          <a:xfrm rot="0">
            <a:off x="95250" y="5927725"/>
            <a:ext cx="2757487" cy="1006475"/>
          </a:xfrm>
          <a:prstGeom prst="rect"/>
          <a:noFill/>
          <a:ln>
            <a:noFill/>
          </a:ln>
        </p:spPr>
      </p:pic>
      <p:pic>
        <p:nvPicPr>
          <p:cNvPr id="2097260" name=""/>
          <p:cNvPicPr>
            <a:picLocks/>
          </p:cNvPicPr>
          <p:nvPr/>
        </p:nvPicPr>
        <p:blipFill>
          <a:blip xmlns:r="http://schemas.openxmlformats.org/officeDocument/2006/relationships" r:embed="rId5"/>
          <a:srcRect l="0" t="0" r="0" b="0"/>
          <a:stretch>
            <a:fillRect/>
          </a:stretch>
        </p:blipFill>
        <p:spPr>
          <a:xfrm rot="0">
            <a:off x="76200" y="3200400"/>
            <a:ext cx="3576637" cy="2743200"/>
          </a:xfrm>
          <a:prstGeom prst="rect"/>
          <a:noFill/>
          <a:ln>
            <a:noFill/>
          </a:ln>
        </p:spPr>
      </p:pic>
      <p:pic>
        <p:nvPicPr>
          <p:cNvPr id="2097261" name=""/>
          <p:cNvPicPr>
            <a:picLocks/>
          </p:cNvPicPr>
          <p:nvPr/>
        </p:nvPicPr>
        <p:blipFill>
          <a:blip xmlns:r="http://schemas.openxmlformats.org/officeDocument/2006/relationships" r:embed="rId6"/>
          <a:srcRect l="0" t="0" r="0" b="0"/>
          <a:stretch>
            <a:fillRect/>
          </a:stretch>
        </p:blipFill>
        <p:spPr>
          <a:xfrm rot="0">
            <a:off x="5257800" y="5486400"/>
            <a:ext cx="3498850" cy="1071562"/>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6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259"/>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3" presetSubtype="10">
                                  <p:stCondLst>
                                    <p:cond delay="0"/>
                                  </p:stCondLst>
                                  <p:childTnLst>
                                    <p:set>
                                      <p:cBhvr>
                                        <p:cTn dur="1" fill="hold" id="14">
                                          <p:stCondLst>
                                            <p:cond delay="0"/>
                                          </p:stCondLst>
                                        </p:cTn>
                                        <p:tgtEl>
                                          <p:spTgt spid="2097261"/>
                                        </p:tgtEl>
                                        <p:attrNameLst>
                                          <p:attrName>style.visibility</p:attrName>
                                        </p:attrNameLst>
                                      </p:cBhvr>
                                      <p:to>
                                        <p:strVal val="visible"/>
                                      </p:to>
                                    </p:set>
                                    <p:animEffect transition="in" filter="blinds(horizontal)">
                                      <p:cBhvr>
                                        <p:cTn dur="500" id="15"/>
                                        <p:tgtEl>
                                          <p:spTgt spid="2097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Sp="1">
  <p:cSld>
    <p:spTree>
      <p:nvGrpSpPr>
        <p:cNvPr id="576" name=""/>
        <p:cNvGrpSpPr/>
        <p:nvPr/>
      </p:nvGrpSpPr>
      <p:grpSpPr>
        <a:xfrm rot="0">
          <a:off x="0" y="0"/>
          <a:ext cx="0" cy="0"/>
          <a:chOff x="0" y="0"/>
          <a:chExt cx="0" cy="0"/>
        </a:xfrm>
      </p:grpSpPr>
      <p:sp>
        <p:nvSpPr>
          <p:cNvPr id="1049999" name=""/>
          <p:cNvSpPr txBox="1"/>
          <p:nvPr/>
        </p:nvSpPr>
        <p:spPr>
          <a:xfrm rot="0">
            <a:off x="609600" y="1676400"/>
            <a:ext cx="3276600" cy="366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endParaRPr altLang="en-US" lang="en-US">
              <a:latin typeface="Calibri" pitchFamily="34" charset="0"/>
            </a:endParaRPr>
          </a:p>
        </p:txBody>
      </p:sp>
      <p:sp>
        <p:nvSpPr>
          <p:cNvPr id="1050000" name=""/>
          <p:cNvSpPr/>
          <p:nvPr/>
        </p:nvSpPr>
        <p:spPr>
          <a:xfrm rot="0">
            <a:off x="6553200" y="5410200"/>
            <a:ext cx="1219200" cy="228600"/>
          </a:xfrm>
          <a:prstGeom prst="rect"/>
          <a:solidFill>
            <a:schemeClr val="lt1"/>
          </a:solidFill>
          <a:ln w="9525" cap="flat" cmpd="sng">
            <a:solidFill>
              <a:schemeClr val="lt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IN">
              <a:latin typeface="Calibri" pitchFamily="34" charset="0"/>
            </a:endParaRPr>
          </a:p>
        </p:txBody>
      </p:sp>
      <p:sp>
        <p:nvSpPr>
          <p:cNvPr id="1050001" name=""/>
          <p:cNvSpPr txBox="1"/>
          <p:nvPr/>
        </p:nvSpPr>
        <p:spPr>
          <a:xfrm rot="0">
            <a:off x="5241925" y="5294312"/>
            <a:ext cx="1841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pic>
        <p:nvPicPr>
          <p:cNvPr id="2097675" name=""/>
          <p:cNvPicPr>
            <a:picLocks/>
          </p:cNvPicPr>
          <p:nvPr/>
        </p:nvPicPr>
        <p:blipFill>
          <a:blip xmlns:r="http://schemas.openxmlformats.org/officeDocument/2006/relationships" r:embed="rId1"/>
          <a:srcRect l="0" t="0" r="0" b="0"/>
          <a:stretch>
            <a:fillRect/>
          </a:stretch>
        </p:blipFill>
        <p:spPr>
          <a:xfrm rot="0">
            <a:off x="0" y="3349625"/>
            <a:ext cx="4524375" cy="2670175"/>
          </a:xfrm>
          <a:prstGeom prst="rect"/>
          <a:noFill/>
          <a:ln w="9525" cap="flat" cmpd="sng">
            <a:solidFill>
              <a:schemeClr val="dk1">
                <a:alpha val="100000"/>
              </a:schemeClr>
            </a:solidFill>
            <a:prstDash val="solid"/>
            <a:round/>
          </a:ln>
        </p:spPr>
      </p:pic>
      <p:sp>
        <p:nvSpPr>
          <p:cNvPr id="1050002" name=""/>
          <p:cNvSpPr/>
          <p:nvPr>
            <p:ph type="title" sz="full" idx="0"/>
          </p:nvPr>
        </p:nvSpPr>
        <p:spPr>
          <a:xfrm rot="0">
            <a:off x="457200" y="46037"/>
            <a:ext cx="8229600" cy="944562"/>
          </a:xfrm>
          <a:prstGeom prst="rect"/>
          <a:solidFill>
            <a:srgbClr val="CCCCFF">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2900" lang="en-US"/>
              <a:t>Reflection and Transmission at </a:t>
            </a:r>
            <a:br/>
            <a:r>
              <a:rPr altLang="en-US" b="1" sz="2900" lang="en-US"/>
              <a:t>Normal incidence</a:t>
            </a:r>
          </a:p>
        </p:txBody>
      </p:sp>
      <p:pic>
        <p:nvPicPr>
          <p:cNvPr id="2097676" name=""/>
          <p:cNvPicPr>
            <a:picLocks/>
          </p:cNvPicPr>
          <p:nvPr/>
        </p:nvPicPr>
        <p:blipFill>
          <a:blip xmlns:r="http://schemas.openxmlformats.org/officeDocument/2006/relationships" r:embed="rId2">
            <a:lum bright="14000" contrast="16000"/>
          </a:blip>
          <a:srcRect l="0" t="0" r="0" b="0"/>
          <a:stretch>
            <a:fillRect/>
          </a:stretch>
        </p:blipFill>
        <p:spPr>
          <a:xfrm rot="0">
            <a:off x="5334000" y="3124200"/>
            <a:ext cx="3162300" cy="2590800"/>
          </a:xfrm>
          <a:prstGeom prst="rect"/>
          <a:solidFill>
            <a:schemeClr val="lt1"/>
          </a:solidFill>
          <a:ln>
            <a:noFill/>
          </a:ln>
        </p:spPr>
      </p:pic>
      <p:pic>
        <p:nvPicPr>
          <p:cNvPr id="2097677" name=""/>
          <p:cNvPicPr>
            <a:picLocks/>
          </p:cNvPicPr>
          <p:nvPr>
            <p:ph sz="half" idx="2"/>
          </p:nvPr>
        </p:nvPicPr>
        <p:blipFill>
          <a:blip xmlns:r="http://schemas.openxmlformats.org/officeDocument/2006/relationships" r:embed="rId3"/>
          <a:srcRect l="0" t="0" r="0" b="0"/>
          <a:stretch>
            <a:fillRect/>
          </a:stretch>
        </p:blipFill>
        <p:spPr>
          <a:xfrm rot="0">
            <a:off x="4876800" y="5522912"/>
            <a:ext cx="4003675" cy="1335087"/>
          </a:xfrm>
          <a:prstGeom prst="rect"/>
          <a:solidFill>
            <a:schemeClr val="lt1"/>
          </a:solidFill>
          <a:ln>
            <a:noFill/>
          </a:ln>
        </p:spPr>
      </p:pic>
      <p:sp>
        <p:nvSpPr>
          <p:cNvPr id="1050003" name=""/>
          <p:cNvSpPr txBox="1"/>
          <p:nvPr/>
        </p:nvSpPr>
        <p:spPr>
          <a:xfrm rot="0">
            <a:off x="76200" y="1066800"/>
            <a:ext cx="8991600" cy="2246312"/>
          </a:xfrm>
          <a:prstGeom prst="rect"/>
          <a:solidFill>
            <a:schemeClr val="lt1"/>
          </a:solidFill>
          <a:ln w="28575"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000" lang="en-US">
                <a:latin typeface="Bookman Old Style" pitchFamily="18" charset="0"/>
                <a:ea typeface="Times New Roman" pitchFamily="18" charset="0"/>
              </a:rPr>
              <a:t>At </a:t>
            </a:r>
            <a:r>
              <a:rPr altLang="en-US" b="1" sz="2000" lang="en-US">
                <a:latin typeface="Bookman Old Style" pitchFamily="18" charset="0"/>
                <a:ea typeface="Times New Roman" pitchFamily="18" charset="0"/>
              </a:rPr>
              <a:t>x=o</a:t>
            </a:r>
            <a:r>
              <a:rPr altLang="en-US" sz="2000" lang="en-US">
                <a:latin typeface="Bookman Old Style" pitchFamily="18" charset="0"/>
                <a:ea typeface="Times New Roman" pitchFamily="18" charset="0"/>
              </a:rPr>
              <a:t> the </a:t>
            </a:r>
            <a:r>
              <a:rPr altLang="en-US" b="1" sz="2000" lang="en-US">
                <a:latin typeface="Bookman Old Style" pitchFamily="18" charset="0"/>
                <a:ea typeface="Times New Roman" pitchFamily="18" charset="0"/>
              </a:rPr>
              <a:t>combined fields</a:t>
            </a:r>
            <a:r>
              <a:rPr altLang="en-US" sz="2000" lang="en-US">
                <a:latin typeface="Bookman Old Style" pitchFamily="18" charset="0"/>
                <a:ea typeface="Times New Roman" pitchFamily="18" charset="0"/>
              </a:rPr>
              <a:t> to the left</a:t>
            </a:r>
          </a:p>
          <a:p>
            <a:pPr algn="just" lvl="0">
              <a:spcBef>
                <a:spcPct val="50000"/>
              </a:spcBef>
            </a:pPr>
            <a:r>
              <a:rPr altLang="en-US" b="1" sz="2000" lang="en-US">
                <a:latin typeface="Bookman Old Style" pitchFamily="18" charset="0"/>
                <a:ea typeface="Times New Roman" pitchFamily="18" charset="0"/>
              </a:rPr>
              <a:t>E</a:t>
            </a:r>
            <a:r>
              <a:rPr altLang="en-US" baseline="-25000" sz="2000" lang="en-US">
                <a:latin typeface="Bookman Old Style" pitchFamily="18" charset="0"/>
                <a:ea typeface="Times New Roman" pitchFamily="18" charset="0"/>
              </a:rPr>
              <a:t>I</a:t>
            </a:r>
            <a:r>
              <a:rPr altLang="en-US" sz="2000" lang="en-US">
                <a:latin typeface="Bookman Old Style" pitchFamily="18" charset="0"/>
                <a:ea typeface="Times New Roman" pitchFamily="18" charset="0"/>
              </a:rPr>
              <a:t>+</a:t>
            </a:r>
            <a:r>
              <a:rPr altLang="en-US" b="1" sz="2000" lang="en-US">
                <a:latin typeface="Bookman Old Style" pitchFamily="18" charset="0"/>
                <a:ea typeface="Times New Roman" pitchFamily="18" charset="0"/>
              </a:rPr>
              <a:t>E</a:t>
            </a:r>
            <a:r>
              <a:rPr altLang="en-US" baseline="-25000" sz="2000" lang="en-US">
                <a:latin typeface="Bookman Old Style" pitchFamily="18" charset="0"/>
                <a:ea typeface="Times New Roman" pitchFamily="18" charset="0"/>
              </a:rPr>
              <a:t>R</a:t>
            </a:r>
            <a:r>
              <a:rPr altLang="en-US" sz="2000" lang="en-US">
                <a:latin typeface="Bookman Old Style" pitchFamily="18" charset="0"/>
                <a:ea typeface="Times New Roman" pitchFamily="18" charset="0"/>
              </a:rPr>
              <a:t> and </a:t>
            </a:r>
            <a:r>
              <a:rPr altLang="en-US" b="1" sz="2000" lang="en-US">
                <a:latin typeface="Bookman Old Style" pitchFamily="18" charset="0"/>
                <a:ea typeface="Times New Roman" pitchFamily="18" charset="0"/>
              </a:rPr>
              <a:t>B</a:t>
            </a:r>
            <a:r>
              <a:rPr altLang="en-US" baseline="-25000" sz="2000" lang="en-US">
                <a:latin typeface="Bookman Old Style" pitchFamily="18" charset="0"/>
                <a:ea typeface="Times New Roman" pitchFamily="18" charset="0"/>
              </a:rPr>
              <a:t>I</a:t>
            </a:r>
            <a:r>
              <a:rPr altLang="en-US" sz="2000" lang="en-US">
                <a:latin typeface="Bookman Old Style" pitchFamily="18" charset="0"/>
                <a:ea typeface="Times New Roman" pitchFamily="18" charset="0"/>
              </a:rPr>
              <a:t>+</a:t>
            </a:r>
            <a:r>
              <a:rPr altLang="en-US" b="1" sz="2000" lang="en-US">
                <a:latin typeface="Bookman Old Style" pitchFamily="18" charset="0"/>
                <a:ea typeface="Times New Roman" pitchFamily="18" charset="0"/>
              </a:rPr>
              <a:t>B</a:t>
            </a:r>
            <a:r>
              <a:rPr altLang="en-US" baseline="-25000" sz="2000" lang="en-US">
                <a:latin typeface="Bookman Old Style" pitchFamily="18" charset="0"/>
                <a:ea typeface="Times New Roman" pitchFamily="18" charset="0"/>
              </a:rPr>
              <a:t>R</a:t>
            </a:r>
            <a:r>
              <a:rPr altLang="en-US" sz="2000" lang="en-US">
                <a:latin typeface="Bookman Old Style" pitchFamily="18" charset="0"/>
                <a:ea typeface="Times New Roman" pitchFamily="18" charset="0"/>
              </a:rPr>
              <a:t>, must join the fields to the right </a:t>
            </a:r>
            <a:r>
              <a:rPr altLang="en-US" b="1" sz="2000" lang="en-US">
                <a:latin typeface="Bookman Old Style" pitchFamily="18" charset="0"/>
                <a:ea typeface="Times New Roman" pitchFamily="18" charset="0"/>
              </a:rPr>
              <a:t>E</a:t>
            </a:r>
            <a:r>
              <a:rPr altLang="en-US" baseline="-25000" sz="2000" lang="en-US">
                <a:latin typeface="Bookman Old Style" pitchFamily="18" charset="0"/>
                <a:ea typeface="Times New Roman" pitchFamily="18" charset="0"/>
              </a:rPr>
              <a:t>T</a:t>
            </a:r>
            <a:r>
              <a:rPr altLang="en-US" sz="2000" lang="en-US">
                <a:latin typeface="Bookman Old Style" pitchFamily="18" charset="0"/>
                <a:ea typeface="Times New Roman" pitchFamily="18" charset="0"/>
              </a:rPr>
              <a:t> and </a:t>
            </a:r>
            <a:r>
              <a:rPr altLang="en-US" b="1" sz="2000" lang="en-US">
                <a:latin typeface="Bookman Old Style" pitchFamily="18" charset="0"/>
                <a:ea typeface="Times New Roman" pitchFamily="18" charset="0"/>
              </a:rPr>
              <a:t>B</a:t>
            </a:r>
            <a:r>
              <a:rPr altLang="en-US" baseline="-25000" sz="2000" lang="en-US">
                <a:latin typeface="Bookman Old Style" pitchFamily="18" charset="0"/>
                <a:ea typeface="Times New Roman" pitchFamily="18" charset="0"/>
              </a:rPr>
              <a:t>T</a:t>
            </a:r>
            <a:r>
              <a:rPr altLang="en-US" sz="2000" lang="en-US">
                <a:latin typeface="Bookman Old Style" pitchFamily="18" charset="0"/>
                <a:ea typeface="Times New Roman" pitchFamily="18" charset="0"/>
              </a:rPr>
              <a:t> in accordance to the </a:t>
            </a:r>
            <a:r>
              <a:rPr altLang="en-US" b="1" sz="2000" lang="en-US">
                <a:latin typeface="Bookman Old Style" pitchFamily="18" charset="0"/>
                <a:ea typeface="Times New Roman" pitchFamily="18" charset="0"/>
              </a:rPr>
              <a:t>boundary condition</a:t>
            </a:r>
            <a:r>
              <a:rPr altLang="en-US" sz="2000" lang="en-US">
                <a:latin typeface="Bookman Old Style" pitchFamily="18" charset="0"/>
                <a:ea typeface="Times New Roman" pitchFamily="18" charset="0"/>
              </a:rPr>
              <a:t>. </a:t>
            </a:r>
          </a:p>
          <a:p>
            <a:pPr algn="just" lvl="0">
              <a:spcBef>
                <a:spcPct val="50000"/>
              </a:spcBef>
            </a:pPr>
            <a:r>
              <a:rPr altLang="en-US" sz="2000" lang="en-US">
                <a:latin typeface="Bookman Old Style" pitchFamily="18" charset="0"/>
                <a:ea typeface="Times New Roman" pitchFamily="18" charset="0"/>
              </a:rPr>
              <a:t>Since there are </a:t>
            </a:r>
            <a:r>
              <a:rPr altLang="en-US" b="1" sz="2000" lang="en-US">
                <a:latin typeface="Bookman Old Style" pitchFamily="18" charset="0"/>
                <a:ea typeface="Times New Roman" pitchFamily="18" charset="0"/>
              </a:rPr>
              <a:t>no components perpendicular</a:t>
            </a:r>
            <a:r>
              <a:rPr altLang="en-US" sz="2000" lang="en-US">
                <a:latin typeface="Bookman Old Style" pitchFamily="18" charset="0"/>
                <a:ea typeface="Times New Roman" pitchFamily="18" charset="0"/>
              </a:rPr>
              <a:t> to the surface so boundary conditions (i) and (ii) are trivial. </a:t>
            </a:r>
            <a:r>
              <a:rPr altLang="en-US" b="1" sz="2000" lang="en-US">
                <a:latin typeface="Bookman Old Style" pitchFamily="18" charset="0"/>
                <a:ea typeface="Times New Roman" pitchFamily="18" charset="0"/>
              </a:rPr>
              <a:t>However last two [(iii) &amp; (iv)] yields:</a:t>
            </a:r>
            <a:r>
              <a:rPr altLang="en-US" sz="2000" lang="en-US">
                <a:latin typeface="Bookman Old Style" pitchFamily="18" charset="0"/>
                <a:ea typeface="Times New Roman" pitchFamily="18" charset="0"/>
              </a:rPr>
              <a:t>  </a:t>
            </a:r>
          </a:p>
        </p:txBody>
      </p:sp>
      <p:cxnSp>
        <p:nvCxnSpPr>
          <p:cNvPr id="3145809" name=""/>
          <p:cNvCxnSpPr>
            <a:cxnSpLocks/>
          </p:cNvCxnSpPr>
          <p:nvPr/>
        </p:nvCxnSpPr>
        <p:spPr>
          <a:xfrm rot="0">
            <a:off x="4495800" y="4876800"/>
            <a:ext cx="609600" cy="457200"/>
          </a:xfrm>
          <a:prstGeom prst="straightConnector1"/>
          <a:noFill/>
          <a:ln w="38100" cap="flat" cmpd="sng">
            <a:solidFill>
              <a:schemeClr val="dk1">
                <a:alpha val="100000"/>
              </a:schemeClr>
            </a:solidFill>
            <a:prstDash val="solid"/>
            <a:round/>
            <a:tailEnd type="arrow" w="med" len="med"/>
          </a:ln>
        </p:spPr>
      </p:cxnSp>
      <p:cxnSp>
        <p:nvCxnSpPr>
          <p:cNvPr id="3145810" name=""/>
          <p:cNvCxnSpPr>
            <a:cxnSpLocks/>
          </p:cNvCxnSpPr>
          <p:nvPr/>
        </p:nvCxnSpPr>
        <p:spPr>
          <a:xfrm rot="0">
            <a:off x="4114800" y="5791200"/>
            <a:ext cx="609600" cy="457200"/>
          </a:xfrm>
          <a:prstGeom prst="straightConnector1"/>
          <a:noFill/>
          <a:ln w="38100" cap="flat" cmpd="sng">
            <a:solidFill>
              <a:schemeClr val="dk1">
                <a:alpha val="100000"/>
              </a:schemeClr>
            </a:solidFill>
            <a:prstDash val="solid"/>
            <a:round/>
            <a:tailEnd type="arrow" w="med" len="med"/>
          </a:ln>
        </p:spPr>
      </p:cxn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9" presetSubtype="0">
                                  <p:stCondLst>
                                    <p:cond delay="0"/>
                                  </p:stCondLst>
                                  <p:childTnLst>
                                    <p:set>
                                      <p:cBhvr>
                                        <p:cTn dur="1" fill="hold" id="6">
                                          <p:stCondLst>
                                            <p:cond delay="0"/>
                                          </p:stCondLst>
                                        </p:cTn>
                                        <p:tgtEl>
                                          <p:spTgt spid="2097677"/>
                                        </p:tgtEl>
                                        <p:attrNameLst>
                                          <p:attrName>style.visibility</p:attrName>
                                        </p:attrNameLst>
                                      </p:cBhvr>
                                      <p:to>
                                        <p:strVal val="visible"/>
                                      </p:to>
                                    </p:set>
                                    <p:animEffect transition="in" filter="dissolve">
                                      <p:cBhvr>
                                        <p:cTn dur="500" id="7"/>
                                        <p:tgtEl>
                                          <p:spTgt spid="209767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 presetSubtype="0">
                                  <p:stCondLst>
                                    <p:cond delay="0"/>
                                  </p:stCondLst>
                                  <p:childTnLst>
                                    <p:set>
                                      <p:cBhvr>
                                        <p:cTn dur="1" fill="hold" id="11">
                                          <p:stCondLst>
                                            <p:cond delay="0"/>
                                          </p:stCondLst>
                                        </p:cTn>
                                        <p:tgtEl>
                                          <p:spTgt spid="3145809"/>
                                        </p:tgtEl>
                                        <p:attrNameLst>
                                          <p:attrName>style.visibility</p:attrName>
                                        </p:attrNameLst>
                                      </p:cBhvr>
                                      <p:to>
                                        <p:strVal val="visible"/>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 presetSubtype="0">
                                  <p:stCondLst>
                                    <p:cond delay="0"/>
                                  </p:stCondLst>
                                  <p:childTnLst>
                                    <p:set>
                                      <p:cBhvr>
                                        <p:cTn dur="1" fill="hold" id="15">
                                          <p:stCondLst>
                                            <p:cond delay="0"/>
                                          </p:stCondLst>
                                        </p:cTn>
                                        <p:tgtEl>
                                          <p:spTgt spid="3145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Sp="1">
  <p:cSld>
    <p:spTree>
      <p:nvGrpSpPr>
        <p:cNvPr id="577" name=""/>
        <p:cNvGrpSpPr/>
        <p:nvPr/>
      </p:nvGrpSpPr>
      <p:grpSpPr>
        <a:xfrm rot="0">
          <a:off x="0" y="0"/>
          <a:ext cx="0" cy="0"/>
          <a:chOff x="0" y="0"/>
          <a:chExt cx="0" cy="0"/>
        </a:xfrm>
      </p:grpSpPr>
      <p:pic>
        <p:nvPicPr>
          <p:cNvPr id="2097678" name=""/>
          <p:cNvPicPr>
            <a:picLocks/>
          </p:cNvPicPr>
          <p:nvPr/>
        </p:nvPicPr>
        <p:blipFill>
          <a:blip xmlns:r="http://schemas.openxmlformats.org/officeDocument/2006/relationships" r:embed="rId1"/>
          <a:srcRect l="0" t="0" r="0" b="0"/>
          <a:stretch>
            <a:fillRect/>
          </a:stretch>
        </p:blipFill>
        <p:spPr>
          <a:xfrm rot="0">
            <a:off x="685800" y="914400"/>
            <a:ext cx="7186612" cy="3581400"/>
          </a:xfrm>
          <a:prstGeom prst="rect"/>
          <a:noFill/>
          <a:ln>
            <a:noFill/>
          </a:ln>
        </p:spPr>
      </p:pic>
      <p:pic>
        <p:nvPicPr>
          <p:cNvPr id="2097679" name=""/>
          <p:cNvPicPr>
            <a:picLocks/>
          </p:cNvPicPr>
          <p:nvPr/>
        </p:nvPicPr>
        <p:blipFill>
          <a:blip xmlns:r="http://schemas.openxmlformats.org/officeDocument/2006/relationships" r:embed="rId2"/>
          <a:srcRect l="0" t="0" r="0" b="0"/>
          <a:stretch>
            <a:fillRect/>
          </a:stretch>
        </p:blipFill>
        <p:spPr>
          <a:xfrm rot="0">
            <a:off x="5624512" y="0"/>
            <a:ext cx="2740025" cy="811212"/>
          </a:xfrm>
          <a:prstGeom prst="rect"/>
          <a:solidFill>
            <a:srgbClr val="FFCC99"/>
          </a:solidFill>
          <a:ln>
            <a:noFill/>
          </a:ln>
        </p:spPr>
      </p:pic>
      <p:pic>
        <p:nvPicPr>
          <p:cNvPr id="2097680" name=""/>
          <p:cNvPicPr>
            <a:picLocks/>
          </p:cNvPicPr>
          <p:nvPr/>
        </p:nvPicPr>
        <p:blipFill>
          <a:blip xmlns:r="http://schemas.openxmlformats.org/officeDocument/2006/relationships" r:embed="rId3"/>
          <a:srcRect l="0" t="0" r="0" b="0"/>
          <a:stretch>
            <a:fillRect/>
          </a:stretch>
        </p:blipFill>
        <p:spPr>
          <a:xfrm rot="0">
            <a:off x="0" y="0"/>
            <a:ext cx="4003675" cy="906462"/>
          </a:xfrm>
          <a:prstGeom prst="rect"/>
          <a:solidFill>
            <a:srgbClr val="FFCC99"/>
          </a:solidFill>
          <a:ln>
            <a:noFill/>
          </a:ln>
        </p:spPr>
      </p:pic>
      <p:pic>
        <p:nvPicPr>
          <p:cNvPr id="2097681" name=""/>
          <p:cNvPicPr>
            <a:picLocks/>
          </p:cNvPicPr>
          <p:nvPr/>
        </p:nvPicPr>
        <p:blipFill>
          <a:blip xmlns:r="http://schemas.openxmlformats.org/officeDocument/2006/relationships" r:embed="rId4"/>
          <a:srcRect l="0" t="0" r="0" b="0"/>
          <a:stretch>
            <a:fillRect/>
          </a:stretch>
        </p:blipFill>
        <p:spPr>
          <a:xfrm rot="0">
            <a:off x="1676400" y="4419600"/>
            <a:ext cx="4572000" cy="1549400"/>
          </a:xfrm>
          <a:prstGeom prst="rect"/>
          <a:noFill/>
          <a:ln>
            <a:noFill/>
          </a:ln>
        </p:spPr>
      </p:pic>
      <p:sp>
        <p:nvSpPr>
          <p:cNvPr id="1050004" name=""/>
          <p:cNvSpPr/>
          <p:nvPr/>
        </p:nvSpPr>
        <p:spPr>
          <a:xfrm rot="0">
            <a:off x="0" y="6019800"/>
            <a:ext cx="9144000" cy="838200"/>
          </a:xfrm>
          <a:prstGeom prst="rect"/>
          <a:solidFill>
            <a:schemeClr val="lt1"/>
          </a:solidFill>
          <a:ln w="2857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1"/>
            <a:r>
              <a:rPr altLang="en-US" lang="en-US">
                <a:latin typeface="Calibri" pitchFamily="34" charset="0"/>
              </a:rPr>
              <a:t>Reflected wave is 180</a:t>
            </a:r>
            <a:r>
              <a:rPr altLang="en-US" baseline="30000" lang="en-US">
                <a:latin typeface="Calibri" pitchFamily="34" charset="0"/>
              </a:rPr>
              <a:t>o </a:t>
            </a:r>
            <a:r>
              <a:rPr altLang="en-US" lang="en-US">
                <a:latin typeface="Calibri" pitchFamily="34" charset="0"/>
              </a:rPr>
              <a:t>out of phase when reflected from a denser medium. This fact </a:t>
            </a:r>
          </a:p>
          <a:p>
            <a:pPr algn="just" lvl="1"/>
            <a:r>
              <a:rPr altLang="en-US" lang="en-US">
                <a:latin typeface="Calibri" pitchFamily="34" charset="0"/>
              </a:rPr>
              <a:t>was encountered by you during Last semester optics course. Now you have a proof!!!</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004"/>
                                        </p:tgtEl>
                                        <p:attrNameLst>
                                          <p:attrName>style.visibility</p:attrName>
                                        </p:attrNameLst>
                                      </p:cBhvr>
                                      <p:to>
                                        <p:strVal val="visible"/>
                                      </p:to>
                                    </p:set>
                                    <p:animEffect transition="in" filter="blinds(horizontal)">
                                      <p:cBhvr>
                                        <p:cTn dur="500" id="7"/>
                                        <p:tgtEl>
                                          <p:spTgt spid="1050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4" grpId="0" uiExpand="0" build="whole" animBg="1"/>
    </p:bldLst>
  </p:timing>
</p:sld>
</file>

<file path=ppt/slides/slide142.xml><?xml version="1.0" encoding="utf-8"?>
<p:sld xmlns:a="http://schemas.openxmlformats.org/drawingml/2006/main" xmlns:r="http://schemas.openxmlformats.org/officeDocument/2006/relationships" xmlns:p="http://schemas.openxmlformats.org/presentationml/2006/main" showMasterSp="1">
  <p:cSld>
    <p:spTree>
      <p:nvGrpSpPr>
        <p:cNvPr id="279" name=""/>
        <p:cNvGrpSpPr/>
        <p:nvPr/>
      </p:nvGrpSpPr>
      <p:grpSpPr>
        <a:xfrm rot="0">
          <a:off x="0" y="0"/>
          <a:ext cx="0" cy="0"/>
          <a:chOff x="0" y="0"/>
          <a:chExt cx="0" cy="0"/>
        </a:xfrm>
      </p:grpSpPr>
      <p:sp>
        <p:nvSpPr>
          <p:cNvPr id="1048937" name=""/>
          <p:cNvSpPr/>
          <p:nvPr>
            <p:ph type="title" sz="full" idx="0"/>
          </p:nvPr>
        </p:nvSpPr>
        <p:spPr>
          <a:xfrm rot="0">
            <a:off x="457200" y="0"/>
            <a:ext cx="8229600" cy="16002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3200" lang="en-US"/>
              <a:t>Reflectance (R) </a:t>
            </a:r>
            <a:br/>
            <a:r>
              <a:rPr altLang="en-US" sz="3200" lang="en-US"/>
              <a:t>and </a:t>
            </a:r>
            <a:br/>
            <a:r>
              <a:rPr altLang="en-US" sz="3200" lang="en-US"/>
              <a:t>Transmittance (T)</a:t>
            </a:r>
          </a:p>
        </p:txBody>
      </p:sp>
      <p:sp>
        <p:nvSpPr>
          <p:cNvPr id="1048938" name=""/>
          <p:cNvSpPr/>
          <p:nvPr>
            <p:ph type="body" sz="half" idx="1"/>
          </p:nvPr>
        </p:nvSpPr>
        <p:spPr>
          <a:xfrm rot="0">
            <a:off x="457200" y="1600200"/>
            <a:ext cx="8382000" cy="4525962"/>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latinLnBrk="1" lvl="0"/>
            <a:r>
              <a:rPr altLang="en-US" sz="2400" lang="en-US"/>
              <a:t>Wave Intensity (average power per unit area is given by): </a:t>
            </a:r>
          </a:p>
          <a:p>
            <a:pPr eaLnBrk="1" hangingPunct="1" latinLnBrk="1" lvl="0"/>
            <a:endParaRPr altLang="en-US" sz="2400" lang="en-US"/>
          </a:p>
          <a:p>
            <a:pPr eaLnBrk="1" hangingPunct="1" latinLnBrk="1" lvl="0"/>
            <a:endParaRPr altLang="en-US" sz="2400" lang="en-US"/>
          </a:p>
          <a:p>
            <a:pPr eaLnBrk="1" hangingPunct="1" latinLnBrk="1" lvl="0"/>
            <a:r>
              <a:rPr altLang="en-US" sz="2400" lang="en-US"/>
              <a:t>If </a:t>
            </a:r>
            <a:r>
              <a:rPr altLang="en-US" sz="2400" lang="el-GR">
                <a:ea typeface="Arial" pitchFamily="34" charset="0"/>
              </a:rPr>
              <a:t>μ</a:t>
            </a:r>
            <a:r>
              <a:rPr altLang="en-US" baseline="-25000" sz="2400" lang="zh-CN">
                <a:ea typeface="Arial" pitchFamily="34" charset="0"/>
              </a:rPr>
              <a:t>1</a:t>
            </a:r>
            <a:r>
              <a:rPr altLang="en-US" sz="2400" lang="el-GR">
                <a:ea typeface="Arial" pitchFamily="34" charset="0"/>
              </a:rPr>
              <a:t>= μ</a:t>
            </a:r>
            <a:r>
              <a:rPr altLang="en-US" baseline="-25000" sz="2400" lang="zh-CN">
                <a:ea typeface="Arial" pitchFamily="34" charset="0"/>
              </a:rPr>
              <a:t>2</a:t>
            </a:r>
            <a:r>
              <a:rPr altLang="en-US" sz="2400" lang="el-GR">
                <a:ea typeface="Arial" pitchFamily="34" charset="0"/>
              </a:rPr>
              <a:t> = μ</a:t>
            </a:r>
            <a:r>
              <a:rPr altLang="en-US" baseline="-25000" sz="2400" lang="zh-CN">
                <a:ea typeface="Arial" pitchFamily="34" charset="0"/>
              </a:rPr>
              <a:t>0, </a:t>
            </a:r>
            <a:r>
              <a:rPr altLang="en-US" sz="2400" lang="el-GR">
                <a:ea typeface="Arial" pitchFamily="34" charset="0"/>
              </a:rPr>
              <a:t>i.e μ</a:t>
            </a:r>
            <a:r>
              <a:rPr altLang="en-US" baseline="-25000" sz="2400" lang="zh-CN">
                <a:ea typeface="Arial" pitchFamily="34" charset="0"/>
              </a:rPr>
              <a:t>r</a:t>
            </a:r>
            <a:r>
              <a:rPr altLang="en-US" sz="2400" lang="zh-CN">
                <a:ea typeface="Arial" pitchFamily="34" charset="0"/>
              </a:rPr>
              <a:t>=1</a:t>
            </a:r>
            <a:r>
              <a:rPr altLang="en-US" sz="2400" lang="en-US"/>
              <a:t> , then the ratio of the reflected intensity to the incident intensity is</a:t>
            </a:r>
            <a:r>
              <a:rPr altLang="en-US" lang="en-US"/>
              <a:t> </a:t>
            </a:r>
          </a:p>
          <a:p>
            <a:pPr eaLnBrk="1" hangingPunct="1" latinLnBrk="1" lvl="0"/>
            <a:endParaRPr altLang="en-US" lang="en-US"/>
          </a:p>
          <a:p>
            <a:pPr eaLnBrk="1" hangingPunct="1" latinLnBrk="1" lvl="0"/>
            <a:endParaRPr altLang="en-US" lang="en-US"/>
          </a:p>
          <a:p>
            <a:pPr eaLnBrk="1" hangingPunct="1" latinLnBrk="1" lvl="0"/>
            <a:endParaRPr altLang="en-US" lang="en-US"/>
          </a:p>
          <a:p>
            <a:pPr eaLnBrk="1" hangingPunct="1" latinLnBrk="1" lvl="0">
              <a:buFontTx/>
              <a:buNone/>
            </a:pPr>
            <a:r>
              <a:rPr altLang="en-US" lang="en-US"/>
              <a:t>   </a:t>
            </a:r>
          </a:p>
        </p:txBody>
      </p:sp>
      <p:pic>
        <p:nvPicPr>
          <p:cNvPr id="2097227" name=""/>
          <p:cNvPicPr>
            <a:picLocks/>
          </p:cNvPicPr>
          <p:nvPr>
            <p:ph sz="quarter" idx="2"/>
          </p:nvPr>
        </p:nvPicPr>
        <p:blipFill>
          <a:blip xmlns:r="http://schemas.openxmlformats.org/officeDocument/2006/relationships" r:embed="rId1"/>
          <a:srcRect l="0" t="0" r="0" b="0"/>
          <a:stretch>
            <a:fillRect/>
          </a:stretch>
        </p:blipFill>
        <p:spPr>
          <a:xfrm rot="0">
            <a:off x="2079625" y="2057400"/>
            <a:ext cx="2638425" cy="914400"/>
          </a:xfrm>
          <a:prstGeom prst="rect"/>
          <a:noFill/>
          <a:ln>
            <a:noFill/>
          </a:ln>
        </p:spPr>
      </p:pic>
      <p:pic>
        <p:nvPicPr>
          <p:cNvPr id="2097228" name=""/>
          <p:cNvPicPr>
            <a:picLocks/>
          </p:cNvPicPr>
          <p:nvPr>
            <p:ph sz="quarter" idx="3"/>
          </p:nvPr>
        </p:nvPicPr>
        <p:blipFill>
          <a:blip xmlns:r="http://schemas.openxmlformats.org/officeDocument/2006/relationships" r:embed="rId2"/>
          <a:srcRect l="0" t="0" r="0" b="0"/>
          <a:stretch>
            <a:fillRect/>
          </a:stretch>
        </p:blipFill>
        <p:spPr>
          <a:xfrm rot="0">
            <a:off x="2057400" y="3733800"/>
            <a:ext cx="3733800" cy="1030287"/>
          </a:xfrm>
          <a:prstGeom prst="rect"/>
          <a:noFill/>
          <a:ln w="9525" cap="flat" cmpd="sng">
            <a:solidFill>
              <a:schemeClr val="dk1">
                <a:alpha val="100000"/>
              </a:schemeClr>
            </a:solidFill>
            <a:prstDash val="solid"/>
            <a:round/>
          </a:ln>
        </p:spPr>
      </p:pic>
      <p:sp>
        <p:nvSpPr>
          <p:cNvPr id="1048939" name=""/>
          <p:cNvSpPr txBox="1"/>
          <p:nvPr/>
        </p:nvSpPr>
        <p:spPr>
          <a:xfrm rot="0">
            <a:off x="533400" y="4724400"/>
            <a:ext cx="7543800" cy="366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latin typeface="Calibri" pitchFamily="34" charset="0"/>
              </a:rPr>
              <a:t>Where as the ratio of transmitted intensity to incident intensity is </a:t>
            </a:r>
          </a:p>
        </p:txBody>
      </p:sp>
      <p:pic>
        <p:nvPicPr>
          <p:cNvPr id="2097229" name=""/>
          <p:cNvPicPr>
            <a:picLocks/>
          </p:cNvPicPr>
          <p:nvPr/>
        </p:nvPicPr>
        <p:blipFill>
          <a:blip xmlns:r="http://schemas.openxmlformats.org/officeDocument/2006/relationships" r:embed="rId3"/>
          <a:srcRect l="0" t="0" r="0" b="0"/>
          <a:stretch>
            <a:fillRect/>
          </a:stretch>
        </p:blipFill>
        <p:spPr>
          <a:xfrm rot="0">
            <a:off x="762000" y="5232400"/>
            <a:ext cx="6103937" cy="1016000"/>
          </a:xfrm>
          <a:prstGeom prst="rect"/>
          <a:noFill/>
          <a:ln w="9525" cap="flat" cmpd="sng">
            <a:solidFill>
              <a:schemeClr val="dk1">
                <a:alpha val="100000"/>
              </a:schemeClr>
            </a:solidFill>
            <a:prstDash val="solid"/>
            <a:round/>
          </a:ln>
        </p:spPr>
      </p:pic>
      <p:sp>
        <p:nvSpPr>
          <p:cNvPr id="1048940" name=""/>
          <p:cNvSpPr txBox="1"/>
          <p:nvPr/>
        </p:nvSpPr>
        <p:spPr>
          <a:xfrm rot="0">
            <a:off x="6934200" y="4800600"/>
            <a:ext cx="1905000" cy="523875"/>
          </a:xfrm>
          <a:prstGeom prst="rect"/>
          <a:noFill/>
          <a:ln w="9525" cap="flat" cmpd="sng">
            <a:solidFill>
              <a:schemeClr val="dk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Use   </a:t>
            </a:r>
            <a:r>
              <a:rPr altLang="en-US" b="1" sz="2800" lang="el-GR">
                <a:solidFill>
                  <a:srgbClr val="A50021"/>
                </a:solidFill>
                <a:latin typeface="Calibri" pitchFamily="34" charset="0"/>
              </a:rPr>
              <a:t>ε</a:t>
            </a:r>
            <a:r>
              <a:rPr altLang="en-US" b="1" sz="2800" lang="en-US">
                <a:solidFill>
                  <a:srgbClr val="A50021"/>
                </a:solidFill>
                <a:latin typeface="Calibri" pitchFamily="34" charset="0"/>
              </a:rPr>
              <a:t> </a:t>
            </a:r>
            <a:r>
              <a:rPr altLang="en-US" b="1" sz="2800" lang="el-GR">
                <a:latin typeface="Calibri" pitchFamily="34" charset="0"/>
              </a:rPr>
              <a:t>α</a:t>
            </a:r>
            <a:r>
              <a:rPr altLang="en-US" b="1" sz="2800" lang="en-US">
                <a:solidFill>
                  <a:srgbClr val="A50021"/>
                </a:solidFill>
                <a:latin typeface="Calibri" pitchFamily="34" charset="0"/>
              </a:rPr>
              <a:t> (n)</a:t>
            </a:r>
            <a:r>
              <a:rPr altLang="en-US" baseline="30000" b="1" sz="2800" lang="en-US">
                <a:solidFill>
                  <a:srgbClr val="A50021"/>
                </a:solidFill>
                <a:latin typeface="Calibri" pitchFamily="34" charset="0"/>
              </a:rPr>
              <a:t>2</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accel="0" autoRev="0" decel="0" fill="hold" grpId="0" id="5" nodeType="clickEffect" presetClass="entr" presetID="1" presetSubtype="0" repeatCount="1000">
                                  <p:stCondLst>
                                    <p:cond delay="0"/>
                                  </p:stCondLst>
                                  <p:childTnLst>
                                    <p:set>
                                      <p:cBhvr>
                                        <p:cTn dur="1" fill="hold" id="6">
                                          <p:stCondLst>
                                            <p:cond delay="0"/>
                                          </p:stCondLst>
                                        </p:cTn>
                                        <p:tgtEl>
                                          <p:spTgt spid="1048938">
                                            <p:txEl>
                                              <p:charRg st="0" end="59"/>
                                            </p:txEl>
                                          </p:spTgt>
                                        </p:tgtEl>
                                        <p:attrNameLst>
                                          <p:attrName>style.visibility</p:attrName>
                                        </p:attrNameLst>
                                      </p:cBhvr>
                                      <p:to>
                                        <p:strVal val="visible"/>
                                      </p:to>
                                    </p:set>
                                  </p:childTnLst>
                                </p:cTn>
                              </p:par>
                              <p:par>
                                <p:cTn accel="0" autoRev="0" decel="0" fill="hold" id="7" nodeType="withEffect" presetClass="entr" presetID="1" presetSubtype="0" repeatCount="1000">
                                  <p:stCondLst>
                                    <p:cond delay="0"/>
                                  </p:stCondLst>
                                  <p:childTnLst>
                                    <p:set>
                                      <p:cBhvr>
                                        <p:cTn dur="1" fill="hold" id="8">
                                          <p:stCondLst>
                                            <p:cond delay="0"/>
                                          </p:stCondLst>
                                        </p:cTn>
                                        <p:tgtEl>
                                          <p:spTgt spid="2097227"/>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accel="0" autoRev="0" decel="0" fill="hold" grpId="0" id="11" nodeType="clickEffect" presetClass="entr" presetID="1" presetSubtype="0" repeatCount="1000">
                                  <p:stCondLst>
                                    <p:cond delay="0"/>
                                  </p:stCondLst>
                                  <p:childTnLst>
                                    <p:set>
                                      <p:cBhvr>
                                        <p:cTn dur="1" fill="hold" id="12">
                                          <p:stCondLst>
                                            <p:cond delay="0"/>
                                          </p:stCondLst>
                                        </p:cTn>
                                        <p:tgtEl>
                                          <p:spTgt spid="1048938">
                                            <p:txEl>
                                              <p:charRg st="61" end="160"/>
                                            </p:txEl>
                                          </p:spTgt>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accel="0" autoRev="0" decel="0" fill="hold" id="15" nodeType="clickEffect" presetClass="entr" presetID="1" presetSubtype="0" repeatCount="1000">
                                  <p:stCondLst>
                                    <p:cond delay="0"/>
                                  </p:stCondLst>
                                  <p:childTnLst>
                                    <p:set>
                                      <p:cBhvr>
                                        <p:cTn dur="1" fill="hold" id="16">
                                          <p:stCondLst>
                                            <p:cond delay="0"/>
                                          </p:stCondLst>
                                        </p:cTn>
                                        <p:tgtEl>
                                          <p:spTgt spid="2097228"/>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accel="0" autoRev="0" decel="0" fill="hold" grpId="0" id="19" nodeType="clickEffect" presetClass="entr" presetID="1" presetSubtype="0" repeatCount="1000">
                                  <p:stCondLst>
                                    <p:cond delay="0"/>
                                  </p:stCondLst>
                                  <p:childTnLst>
                                    <p:set>
                                      <p:cBhvr>
                                        <p:cTn dur="1" fill="hold" id="20">
                                          <p:stCondLst>
                                            <p:cond delay="0"/>
                                          </p:stCondLst>
                                        </p:cTn>
                                        <p:tgtEl>
                                          <p:spTgt spid="1048939"/>
                                        </p:tgtEl>
                                        <p:attrNameLst>
                                          <p:attrName>style.visibility</p:attrName>
                                        </p:attrNameLst>
                                      </p:cBhvr>
                                      <p:to>
                                        <p:strVal val="visible"/>
                                      </p:to>
                                    </p:set>
                                  </p:childTnLst>
                                </p:cTn>
                              </p:par>
                              <p:par>
                                <p:cTn accel="0" autoRev="0" decel="0" fill="hold" id="21" nodeType="withEffect" presetClass="entr" presetID="1" presetSubtype="0" repeatCount="1000">
                                  <p:stCondLst>
                                    <p:cond delay="0"/>
                                  </p:stCondLst>
                                  <p:childTnLst>
                                    <p:set>
                                      <p:cBhvr>
                                        <p:cTn dur="1" fill="hold" id="22">
                                          <p:stCondLst>
                                            <p:cond delay="0"/>
                                          </p:stCondLst>
                                        </p:cTn>
                                        <p:tgtEl>
                                          <p:spTgt spid="2097229"/>
                                        </p:tgtEl>
                                        <p:attrNameLst>
                                          <p:attrName>style.visibility</p:attrName>
                                        </p:attrNameLst>
                                      </p:cBhvr>
                                      <p:to>
                                        <p:strVal val="visible"/>
                                      </p:to>
                                    </p:set>
                                  </p:childTnLst>
                                </p:cTn>
                              </p:par>
                              <p:par>
                                <p:cTn accel="0" autoRev="0" decel="0" fill="hold" grpId="0" id="23" nodeType="withEffect" presetClass="entr" presetID="1" presetSubtype="0" repeatCount="1000">
                                  <p:stCondLst>
                                    <p:cond delay="0"/>
                                  </p:stCondLst>
                                  <p:childTnLst>
                                    <p:set>
                                      <p:cBhvr>
                                        <p:cTn dur="1" fill="hold" id="24">
                                          <p:stCondLst>
                                            <p:cond delay="0"/>
                                          </p:stCondLst>
                                        </p:cTn>
                                        <p:tgtEl>
                                          <p:spTgt spid="1048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8" grpId="0" uiExpand="0" build="p" bldLvl="1"/>
      <p:bldP spid="1048939" grpId="0" uiExpand="0" build="whole"/>
      <p:bldP spid="1048940" grpId="0" uiExpand="0" build="whole"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Sp="1">
  <p:cSld>
    <p:spTree>
      <p:nvGrpSpPr>
        <p:cNvPr id="277" name=""/>
        <p:cNvGrpSpPr/>
        <p:nvPr/>
      </p:nvGrpSpPr>
      <p:grpSpPr>
        <a:xfrm rot="0">
          <a:off x="0" y="0"/>
          <a:ext cx="0" cy="0"/>
          <a:chOff x="0" y="0"/>
          <a:chExt cx="0" cy="0"/>
        </a:xfrm>
      </p:grpSpPr>
      <p:sp>
        <p:nvSpPr>
          <p:cNvPr id="1048935" name=""/>
          <p:cNvSpPr txBox="1"/>
          <p:nvPr/>
        </p:nvSpPr>
        <p:spPr>
          <a:xfrm rot="0">
            <a:off x="381000" y="457200"/>
            <a:ext cx="8001000" cy="59086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solidFill>
                  <a:srgbClr val="7030A0"/>
                </a:solidFill>
                <a:latin typeface="Bookman Old Style" pitchFamily="18" charset="0"/>
              </a:rPr>
              <a:t>Traveling </a:t>
            </a:r>
            <a:r>
              <a:rPr altLang="en-US" b="1" sz="2400" i="1" lang="en-US">
                <a:solidFill>
                  <a:srgbClr val="7030A0"/>
                </a:solidFill>
                <a:latin typeface="Bookman Old Style" pitchFamily="18" charset="0"/>
              </a:rPr>
              <a:t>E</a:t>
            </a:r>
            <a:r>
              <a:rPr altLang="en-US" sz="2400" i="1" lang="en-US">
                <a:solidFill>
                  <a:srgbClr val="7030A0"/>
                </a:solidFill>
                <a:latin typeface="Bookman Old Style" pitchFamily="18" charset="0"/>
              </a:rPr>
              <a:t> and </a:t>
            </a:r>
            <a:r>
              <a:rPr altLang="en-US" b="1" sz="2400" i="1" lang="en-US">
                <a:solidFill>
                  <a:srgbClr val="7030A0"/>
                </a:solidFill>
                <a:latin typeface="Bookman Old Style" pitchFamily="18" charset="0"/>
              </a:rPr>
              <a:t>H </a:t>
            </a:r>
            <a:r>
              <a:rPr altLang="en-US" sz="2400" i="1" lang="en-US">
                <a:solidFill>
                  <a:srgbClr val="7030A0"/>
                </a:solidFill>
                <a:latin typeface="Bookman Old Style" pitchFamily="18" charset="0"/>
              </a:rPr>
              <a:t>waves in free space ( region 1) are normally incident on the interface with a perfect dielectric (region 2) for which </a:t>
            </a:r>
            <a:r>
              <a:rPr altLang="en-US" sz="3600" i="1" lang="en-US">
                <a:solidFill>
                  <a:srgbClr val="7030A0"/>
                </a:solidFill>
                <a:latin typeface="Bookman Old Style" pitchFamily="18" charset="0"/>
                <a:sym typeface="Symbol" pitchFamily="18" charset="2"/>
              </a:rPr>
              <a:t></a:t>
            </a:r>
            <a:r>
              <a:rPr altLang="en-US" baseline="-25000" sz="3600" i="1" lang="en-US">
                <a:solidFill>
                  <a:srgbClr val="7030A0"/>
                </a:solidFill>
                <a:latin typeface="Bookman Old Style" pitchFamily="18" charset="0"/>
                <a:sym typeface="Symbol" pitchFamily="18" charset="2"/>
              </a:rPr>
              <a:t>r</a:t>
            </a:r>
            <a:r>
              <a:rPr altLang="en-US" sz="2400" i="1" lang="en-US">
                <a:solidFill>
                  <a:srgbClr val="7030A0"/>
                </a:solidFill>
                <a:latin typeface="Bookman Old Style" pitchFamily="18" charset="0"/>
                <a:sym typeface="Symbol" pitchFamily="18" charset="2"/>
              </a:rPr>
              <a:t>=3.0</a:t>
            </a:r>
            <a:r>
              <a:rPr altLang="en-US" baseline="-25000" sz="2400" i="1" lang="en-US">
                <a:solidFill>
                  <a:srgbClr val="7030A0"/>
                </a:solidFill>
                <a:latin typeface="Bookman Old Style" pitchFamily="18" charset="0"/>
                <a:sym typeface="Symbol" pitchFamily="18" charset="2"/>
              </a:rPr>
              <a:t>.</a:t>
            </a:r>
            <a:r>
              <a:rPr altLang="en-US" sz="2400" i="1" lang="en-US">
                <a:solidFill>
                  <a:srgbClr val="7030A0"/>
                </a:solidFill>
                <a:latin typeface="Bookman Old Style" pitchFamily="18" charset="0"/>
                <a:sym typeface="Symbol" pitchFamily="18" charset="2"/>
              </a:rPr>
              <a:t> Compare the magnitudes of the incident, reflected and transmitted </a:t>
            </a:r>
            <a:r>
              <a:rPr altLang="en-US" b="1" sz="2400" i="1" lang="en-US">
                <a:solidFill>
                  <a:srgbClr val="7030A0"/>
                </a:solidFill>
                <a:latin typeface="Bookman Old Style" pitchFamily="18" charset="0"/>
                <a:sym typeface="Symbol" pitchFamily="18" charset="2"/>
              </a:rPr>
              <a:t>E  </a:t>
            </a:r>
            <a:r>
              <a:rPr altLang="en-US" sz="2400" i="1" lang="en-US">
                <a:solidFill>
                  <a:srgbClr val="7030A0"/>
                </a:solidFill>
                <a:latin typeface="Bookman Old Style" pitchFamily="18" charset="0"/>
                <a:sym typeface="Symbol" pitchFamily="18" charset="2"/>
              </a:rPr>
              <a:t>and</a:t>
            </a:r>
            <a:r>
              <a:rPr altLang="en-US" b="1" sz="2400" i="1" lang="en-US">
                <a:solidFill>
                  <a:srgbClr val="7030A0"/>
                </a:solidFill>
                <a:latin typeface="Bookman Old Style" pitchFamily="18" charset="0"/>
                <a:sym typeface="Symbol" pitchFamily="18" charset="2"/>
              </a:rPr>
              <a:t> H </a:t>
            </a:r>
            <a:r>
              <a:rPr altLang="en-US" sz="2400" i="1" lang="en-US">
                <a:solidFill>
                  <a:srgbClr val="7030A0"/>
                </a:solidFill>
                <a:latin typeface="Bookman Old Style" pitchFamily="18" charset="0"/>
                <a:sym typeface="Symbol" pitchFamily="18" charset="2"/>
              </a:rPr>
              <a:t>waves at the interface.</a:t>
            </a:r>
          </a:p>
          <a:p>
            <a:pPr algn="just" lvl="0"/>
            <a:endParaRPr altLang="en-US" sz="2400" lang="en-US">
              <a:latin typeface="Bookman Old Style" pitchFamily="18" charset="0"/>
              <a:sym typeface="Symbol" pitchFamily="18" charset="2"/>
            </a:endParaRPr>
          </a:p>
          <a:p>
            <a:pPr algn="just" lvl="0"/>
            <a:endParaRPr altLang="en-US" sz="2400" lang="en-US">
              <a:latin typeface="Bookman Old Style" pitchFamily="18" charset="0"/>
              <a:sym typeface="Symbol" pitchFamily="18" charset="2"/>
            </a:endParaRPr>
          </a:p>
          <a:p>
            <a:pPr algn="just" lvl="0"/>
            <a:endParaRPr altLang="en-US" sz="2400" lang="en-US">
              <a:latin typeface="Bookman Old Style" pitchFamily="18" charset="0"/>
              <a:sym typeface="Symbol" pitchFamily="18" charset="2"/>
            </a:endParaRPr>
          </a:p>
          <a:p>
            <a:pPr algn="just" lvl="0"/>
            <a:r>
              <a:rPr altLang="en-US" sz="2400" lang="en-US">
                <a:solidFill>
                  <a:srgbClr val="7030A0"/>
                </a:solidFill>
                <a:latin typeface="Bookman Old Style" pitchFamily="18" charset="0"/>
                <a:sym typeface="Symbol" pitchFamily="18" charset="2"/>
              </a:rPr>
              <a:t>Find out Reflectance and Transmittance .</a:t>
            </a:r>
          </a:p>
          <a:p>
            <a:pPr algn="just" lvl="0"/>
            <a:endParaRPr altLang="en-US" sz="2400" lang="en-US">
              <a:solidFill>
                <a:srgbClr val="7030A0"/>
              </a:solidFill>
              <a:latin typeface="Bookman Old Style" pitchFamily="18" charset="0"/>
              <a:sym typeface="Symbol" pitchFamily="18" charset="2"/>
            </a:endParaRPr>
          </a:p>
          <a:p>
            <a:pPr algn="just" lvl="0"/>
            <a:r>
              <a:rPr altLang="en-US" sz="2400" lang="en-US">
                <a:solidFill>
                  <a:srgbClr val="7030A0"/>
                </a:solidFill>
                <a:latin typeface="Bookman Old Style" pitchFamily="18" charset="0"/>
                <a:sym typeface="Symbol" pitchFamily="18" charset="2"/>
              </a:rPr>
              <a:t>Check the result.</a:t>
            </a:r>
          </a:p>
          <a:p>
            <a:pPr algn="just" lvl="0"/>
            <a:r>
              <a:rPr altLang="en-US" sz="2400" lang="en-US">
                <a:latin typeface="Bookman Old Style" pitchFamily="18" charset="0"/>
                <a:sym typeface="Symbol" pitchFamily="18" charset="2"/>
              </a:rPr>
              <a:t>				Ans:</a:t>
            </a:r>
          </a:p>
          <a:p>
            <a:pPr algn="just" lvl="0"/>
            <a:endParaRPr altLang="en-US" sz="2400" lang="en-US">
              <a:latin typeface="Bookman Old Style" pitchFamily="18" charset="0"/>
              <a:sym typeface="Symbol" pitchFamily="18" charset="2"/>
            </a:endParaRPr>
          </a:p>
          <a:p>
            <a:pPr lvl="0"/>
            <a:endParaRPr altLang="en-US" lang="en-US">
              <a:sym typeface="Symbol" pitchFamily="18" charset="2"/>
            </a:endParaRPr>
          </a:p>
          <a:p>
            <a:pPr lvl="0"/>
            <a:endParaRPr altLang="en-US" lang="en-US">
              <a:sym typeface="Symbol" pitchFamily="18" charset="2"/>
            </a:endParaRPr>
          </a:p>
          <a:p>
            <a:pPr lvl="0"/>
            <a:endParaRPr altLang="en-US" lang="en-US">
              <a:sym typeface="Symbol" pitchFamily="18" charset="2"/>
            </a:endParaRPr>
          </a:p>
        </p:txBody>
      </p:sp>
      <p:pic>
        <p:nvPicPr>
          <p:cNvPr id="2097223" name=""/>
          <p:cNvPicPr>
            <a:picLocks/>
          </p:cNvPicPr>
          <p:nvPr/>
        </p:nvPicPr>
        <p:blipFill>
          <a:blip xmlns:r="http://schemas.openxmlformats.org/officeDocument/2006/relationships" r:embed="rId1"/>
          <a:srcRect l="0" t="0" r="0" b="0"/>
          <a:stretch>
            <a:fillRect/>
          </a:stretch>
        </p:blipFill>
        <p:spPr>
          <a:xfrm rot="0">
            <a:off x="4394200" y="1905000"/>
            <a:ext cx="914400" cy="163512"/>
          </a:xfrm>
          <a:prstGeom prst="rect"/>
          <a:noFill/>
          <a:ln>
            <a:noFill/>
          </a:ln>
        </p:spPr>
      </p:pic>
      <p:pic>
        <p:nvPicPr>
          <p:cNvPr id="2097224" name=""/>
          <p:cNvPicPr>
            <a:picLocks/>
          </p:cNvPicPr>
          <p:nvPr/>
        </p:nvPicPr>
        <p:blipFill>
          <a:blip xmlns:r="http://schemas.openxmlformats.org/officeDocument/2006/relationships" r:embed="rId2"/>
          <a:srcRect l="0" t="0" r="0" b="0"/>
          <a:stretch>
            <a:fillRect/>
          </a:stretch>
        </p:blipFill>
        <p:spPr>
          <a:xfrm rot="0">
            <a:off x="5607050" y="4572000"/>
            <a:ext cx="3384550" cy="2243137"/>
          </a:xfrm>
          <a:prstGeom prst="rect"/>
          <a:noFill/>
          <a:ln>
            <a:noFill/>
          </a:ln>
        </p:spPr>
      </p:pic>
      <p:sp>
        <p:nvSpPr>
          <p:cNvPr id="1048936" name=""/>
          <p:cNvSpPr txBox="1"/>
          <p:nvPr/>
        </p:nvSpPr>
        <p:spPr>
          <a:xfrm rot="0">
            <a:off x="457200" y="5334000"/>
            <a:ext cx="3962400" cy="366712"/>
          </a:xfrm>
          <a:prstGeom prst="rect"/>
          <a:solidFill>
            <a:schemeClr val="accen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latin typeface="Calibri" pitchFamily="34" charset="0"/>
              </a:rPr>
              <a:t>NOTE: R+T=1 =&gt; conservation of energy</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8935">
                                            <p:txEl>
                                              <p:charRg st="246" end="287"/>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1048935">
                                            <p:txEl>
                                              <p:charRg st="288" end="306"/>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3" presetSubtype="10">
                                  <p:stCondLst>
                                    <p:cond delay="0"/>
                                  </p:stCondLst>
                                  <p:childTnLst>
                                    <p:set>
                                      <p:cBhvr>
                                        <p:cTn dur="1" fill="hold" id="14">
                                          <p:stCondLst>
                                            <p:cond delay="0"/>
                                          </p:stCondLst>
                                        </p:cTn>
                                        <p:tgtEl>
                                          <p:spTgt spid="1048936"/>
                                        </p:tgtEl>
                                        <p:attrNameLst>
                                          <p:attrName>style.visibility</p:attrName>
                                        </p:attrNameLst>
                                      </p:cBhvr>
                                      <p:to>
                                        <p:strVal val="visible"/>
                                      </p:to>
                                    </p:set>
                                    <p:animEffect transition="in" filter="blinds(horizontal)">
                                      <p:cBhvr>
                                        <p:cTn dur="500" id="15"/>
                                        <p:tgtEl>
                                          <p:spTgt spid="1048936"/>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 presetSubtype="0">
                                  <p:stCondLst>
                                    <p:cond delay="0"/>
                                  </p:stCondLst>
                                  <p:childTnLst>
                                    <p:set>
                                      <p:cBhvr>
                                        <p:cTn dur="1" fill="hold" id="19">
                                          <p:stCondLst>
                                            <p:cond delay="0"/>
                                          </p:stCondLst>
                                        </p:cTn>
                                        <p:tgtEl>
                                          <p:spTgt spid="2097224"/>
                                        </p:tgtEl>
                                        <p:attrNameLst>
                                          <p:attrName>style.visibility</p:attrName>
                                        </p:attrNameLst>
                                      </p:cBhvr>
                                      <p:to>
                                        <p:strVal val="visible"/>
                                      </p:to>
                                    </p:set>
                                  </p:childTnLst>
                                </p:cTn>
                              </p:par>
                              <p:par>
                                <p:cTn fill="hold" id="20" nodeType="withEffect" presetClass="entr" presetID="1" presetSubtype="0">
                                  <p:stCondLst>
                                    <p:cond delay="0"/>
                                  </p:stCondLst>
                                  <p:childTnLst>
                                    <p:set>
                                      <p:cBhvr>
                                        <p:cTn dur="1" fill="hold" id="21">
                                          <p:stCondLst>
                                            <p:cond delay="0"/>
                                          </p:stCondLst>
                                        </p:cTn>
                                        <p:tgtEl>
                                          <p:spTgt spid="1048935">
                                            <p:txEl>
                                              <p:charRg st="306" end="3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6" grpId="0" uiExpand="0" build="whole"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Sp="1">
  <p:cSld>
    <p:spTree>
      <p:nvGrpSpPr>
        <p:cNvPr id="271" name=""/>
        <p:cNvGrpSpPr/>
        <p:nvPr/>
      </p:nvGrpSpPr>
      <p:grpSpPr>
        <a:xfrm rot="0">
          <a:off x="0" y="0"/>
          <a:ext cx="0" cy="0"/>
          <a:chOff x="0" y="0"/>
          <a:chExt cx="0" cy="0"/>
        </a:xfrm>
      </p:grpSpPr>
      <p:pic>
        <p:nvPicPr>
          <p:cNvPr id="2097216" name=""/>
          <p:cNvPicPr>
            <a:picLocks/>
          </p:cNvPicPr>
          <p:nvPr/>
        </p:nvPicPr>
        <p:blipFill>
          <a:blip xmlns:r="http://schemas.openxmlformats.org/officeDocument/2006/relationships" r:embed="rId1">
            <a:lum bright="-8000" contrast="10000"/>
          </a:blip>
          <a:srcRect l="0" t="0" r="0" b="0"/>
          <a:stretch>
            <a:fillRect/>
          </a:stretch>
        </p:blipFill>
        <p:spPr>
          <a:xfrm rot="0">
            <a:off x="4271962" y="3733800"/>
            <a:ext cx="4519612" cy="2133600"/>
          </a:xfrm>
          <a:prstGeom prst="rect"/>
          <a:noFill/>
          <a:ln>
            <a:noFill/>
          </a:ln>
        </p:spPr>
      </p:pic>
      <p:pic>
        <p:nvPicPr>
          <p:cNvPr id="2097217" name=""/>
          <p:cNvPicPr>
            <a:picLocks/>
          </p:cNvPicPr>
          <p:nvPr/>
        </p:nvPicPr>
        <p:blipFill>
          <a:blip xmlns:r="http://schemas.openxmlformats.org/officeDocument/2006/relationships" r:embed="rId2"/>
          <a:srcRect l="0" t="0" r="0" b="0"/>
          <a:stretch>
            <a:fillRect/>
          </a:stretch>
        </p:blipFill>
        <p:spPr>
          <a:xfrm rot="0">
            <a:off x="-139700" y="-42862"/>
            <a:ext cx="9380538" cy="1858962"/>
          </a:xfrm>
          <a:prstGeom prst="rect"/>
          <a:noFill/>
          <a:ln>
            <a:noFill/>
          </a:ln>
        </p:spPr>
      </p:pic>
      <p:sp>
        <p:nvSpPr>
          <p:cNvPr id="1048921" name=""/>
          <p:cNvSpPr txBox="1"/>
          <p:nvPr/>
        </p:nvSpPr>
        <p:spPr>
          <a:xfrm rot="0">
            <a:off x="1828800" y="1600200"/>
            <a:ext cx="4589781" cy="39624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effectLst>
                  <a:outerShdw algn="tl" blurRad="38100" dir="2700000" dist="38100">
                    <a:srgbClr val="C0C0C0"/>
                  </a:outerShdw>
                </a:effectLst>
              </a:rPr>
              <a:t>Chapter 24, Optics by GHATAK 4</a:t>
            </a:r>
            <a:r>
              <a:rPr altLang="en-US" baseline="30000" b="1" sz="2000" i="1" lang="en-US">
                <a:effectLst>
                  <a:outerShdw algn="tl" blurRad="38100" dir="2700000" dist="38100">
                    <a:srgbClr val="C0C0C0"/>
                  </a:outerShdw>
                </a:effectLst>
              </a:rPr>
              <a:t>th</a:t>
            </a:r>
            <a:r>
              <a:rPr altLang="en-US" b="1" sz="2000" i="1" lang="en-US">
                <a:effectLst>
                  <a:outerShdw algn="tl" blurRad="38100" dir="2700000" dist="38100">
                    <a:srgbClr val="C0C0C0"/>
                  </a:outerShdw>
                </a:effectLst>
              </a:rPr>
              <a:t> Ed.</a:t>
            </a:r>
          </a:p>
        </p:txBody>
      </p:sp>
      <p:pic>
        <p:nvPicPr>
          <p:cNvPr id="2097218" name=""/>
          <p:cNvPicPr>
            <a:picLocks/>
          </p:cNvPicPr>
          <p:nvPr/>
        </p:nvPicPr>
        <p:blipFill>
          <a:blip xmlns:r="http://schemas.openxmlformats.org/officeDocument/2006/relationships" r:embed="rId3">
            <a:lum bright="-10000" contrast="28000"/>
          </a:blip>
          <a:srcRect l="0" t="0" r="0" b="0"/>
          <a:stretch>
            <a:fillRect/>
          </a:stretch>
        </p:blipFill>
        <p:spPr>
          <a:xfrm rot="0">
            <a:off x="0" y="2819400"/>
            <a:ext cx="4678362" cy="3048000"/>
          </a:xfrm>
          <a:prstGeom prst="rect"/>
          <a:noFill/>
          <a:ln>
            <a:noFill/>
          </a:ln>
        </p:spPr>
      </p:pic>
      <p:sp>
        <p:nvSpPr>
          <p:cNvPr id="1048922" name=""/>
          <p:cNvSpPr txBox="1"/>
          <p:nvPr/>
        </p:nvSpPr>
        <p:spPr>
          <a:xfrm rot="0">
            <a:off x="2133600" y="2362200"/>
            <a:ext cx="5257800" cy="646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600" i="1" lang="en-US">
                <a:effectLst>
                  <a:outerShdw algn="tl" blurRad="38100" dir="2700000" dist="38100">
                    <a:srgbClr val="C0C0C0"/>
                  </a:outerShdw>
                </a:effectLst>
              </a:rPr>
              <a:t>Oblique Incidence</a:t>
            </a:r>
          </a:p>
        </p:txBody>
      </p:sp>
    </p:spTree>
  </p:cSld>
  <p:clrMapOvr>
    <a:masterClrMapping/>
  </p:clrMapOvr>
  <p:timing/>
</p:sld>
</file>

<file path=ppt/slides/slide145.xml><?xml version="1.0" encoding="utf-8"?>
<p:sld xmlns:a="http://schemas.openxmlformats.org/drawingml/2006/main" xmlns:r="http://schemas.openxmlformats.org/officeDocument/2006/relationships" xmlns:p="http://schemas.openxmlformats.org/presentationml/2006/main" showMasterSp="1">
  <p:cSld>
    <p:spTree>
      <p:nvGrpSpPr>
        <p:cNvPr id="263" name=""/>
        <p:cNvGrpSpPr/>
        <p:nvPr/>
      </p:nvGrpSpPr>
      <p:grpSpPr>
        <a:xfrm rot="0">
          <a:off x="0" y="0"/>
          <a:ext cx="0" cy="0"/>
          <a:chOff x="0" y="0"/>
          <a:chExt cx="0" cy="0"/>
        </a:xfrm>
      </p:grpSpPr>
      <p:sp>
        <p:nvSpPr>
          <p:cNvPr id="1048907" name=""/>
          <p:cNvSpPr/>
          <p:nvPr/>
        </p:nvSpPr>
        <p:spPr>
          <a:xfrm rot="0">
            <a:off x="228600" y="4549775"/>
            <a:ext cx="86868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latin typeface="Calibri" pitchFamily="34" charset="0"/>
              </a:rPr>
              <a:t>The reflection of a plane wave with its electric vector parallel to the plane of incidence.</a:t>
            </a:r>
          </a:p>
        </p:txBody>
      </p:sp>
      <p:sp>
        <p:nvSpPr>
          <p:cNvPr id="1048908" name=""/>
          <p:cNvSpPr/>
          <p:nvPr/>
        </p:nvSpPr>
        <p:spPr>
          <a:xfrm rot="0">
            <a:off x="304800" y="5486400"/>
            <a:ext cx="8229600" cy="1016000"/>
          </a:xfrm>
          <a:prstGeom prst="rect"/>
          <a:noFill/>
          <a:ln w="38100" cap="flat" cmpd="sng">
            <a:solidFill>
              <a:srgbClr val="FF0000">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Calibri" pitchFamily="34" charset="0"/>
              </a:rPr>
              <a:t>The parallel polarization (</a:t>
            </a:r>
            <a:r>
              <a:rPr altLang="en-US" b="1" sz="2000" lang="en-US">
                <a:solidFill>
                  <a:srgbClr val="C00000"/>
                </a:solidFill>
                <a:latin typeface="Calibri" pitchFamily="34" charset="0"/>
              </a:rPr>
              <a:t>or the </a:t>
            </a:r>
            <a:r>
              <a:rPr altLang="en-US" b="1" sz="2000" i="1" lang="en-US">
                <a:solidFill>
                  <a:srgbClr val="C00000"/>
                </a:solidFill>
                <a:latin typeface="Calibri" pitchFamily="34" charset="0"/>
              </a:rPr>
              <a:t>p polarization</a:t>
            </a:r>
            <a:r>
              <a:rPr altLang="en-US" sz="2000" i="1" lang="en-US">
                <a:latin typeface="Calibri" pitchFamily="34" charset="0"/>
              </a:rPr>
              <a:t>) is also called the transverse magnetic (or the TM) polarization as the magnetic field  </a:t>
            </a:r>
            <a:r>
              <a:rPr altLang="en-US" sz="2000" lang="en-US">
                <a:latin typeface="Calibri" pitchFamily="34" charset="0"/>
              </a:rPr>
              <a:t>is perpendicular to the plane of incidence.</a:t>
            </a:r>
          </a:p>
        </p:txBody>
      </p:sp>
      <p:pic>
        <p:nvPicPr>
          <p:cNvPr id="2097209" name=""/>
          <p:cNvPicPr>
            <a:picLocks/>
          </p:cNvPicPr>
          <p:nvPr/>
        </p:nvPicPr>
        <p:blipFill>
          <a:blip xmlns:r="http://schemas.openxmlformats.org/officeDocument/2006/relationships" r:embed="rId1"/>
          <a:srcRect l="0" t="0" r="0" b="0"/>
          <a:stretch>
            <a:fillRect/>
          </a:stretch>
        </p:blipFill>
        <p:spPr>
          <a:xfrm rot="0">
            <a:off x="76200" y="1066800"/>
            <a:ext cx="5781675" cy="3524250"/>
          </a:xfrm>
          <a:prstGeom prst="rect"/>
          <a:noFill/>
          <a:ln>
            <a:noFill/>
          </a:ln>
        </p:spPr>
      </p:pic>
      <p:grpSp>
        <p:nvGrpSpPr>
          <p:cNvPr id="264" name=""/>
          <p:cNvGrpSpPr/>
          <p:nvPr/>
        </p:nvGrpSpPr>
        <p:grpSpPr>
          <a:xfrm rot="0">
            <a:off x="139700" y="133350"/>
            <a:ext cx="8523288" cy="615950"/>
            <a:chOff x="88" y="84"/>
            <a:chExt cx="5369" cy="388"/>
          </a:xfrm>
        </p:grpSpPr>
        <p:pic>
          <p:nvPicPr>
            <p:cNvPr id="2097210" name=""/>
            <p:cNvPicPr>
              <a:picLocks/>
            </p:cNvPicPr>
            <p:nvPr/>
          </p:nvPicPr>
          <p:blipFill>
            <a:blip xmlns:r="http://schemas.openxmlformats.org/officeDocument/2006/relationships" r:embed="rId2"/>
            <a:srcRect l="0" t="0" r="0" b="0"/>
            <a:stretch>
              <a:fillRect/>
            </a:stretch>
          </p:blipFill>
          <p:spPr>
            <a:xfrm rot="0">
              <a:off x="88" y="84"/>
              <a:ext cx="5369" cy="388"/>
            </a:xfrm>
            <a:prstGeom prst="rect"/>
            <a:noFill/>
            <a:ln>
              <a:noFill/>
            </a:ln>
          </p:spPr>
        </p:pic>
        <p:sp>
          <p:nvSpPr>
            <p:cNvPr id="1048909" name=""/>
            <p:cNvSpPr txBox="1"/>
            <p:nvPr/>
          </p:nvSpPr>
          <p:spPr>
            <a:xfrm rot="0">
              <a:off x="100" y="96"/>
              <a:ext cx="4988" cy="3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i="1" lang="en-US"/>
                <a:t>Case 1: E parallel to the plane of incidence</a:t>
              </a:r>
            </a:p>
          </p:txBody>
        </p:sp>
      </p:grpSp>
      <p:pic>
        <p:nvPicPr>
          <p:cNvPr id="2097211" name=""/>
          <p:cNvPicPr>
            <a:picLocks/>
          </p:cNvPicPr>
          <p:nvPr/>
        </p:nvPicPr>
        <p:blipFill>
          <a:blip xmlns:r="http://schemas.openxmlformats.org/officeDocument/2006/relationships" r:embed="rId3"/>
          <a:srcRect l="0" t="0" r="0" b="0"/>
          <a:stretch>
            <a:fillRect/>
          </a:stretch>
        </p:blipFill>
        <p:spPr>
          <a:xfrm rot="0">
            <a:off x="6019800" y="1220787"/>
            <a:ext cx="2765425" cy="1981200"/>
          </a:xfrm>
          <a:prstGeom prst="rect"/>
          <a:noFill/>
          <a:ln w="9525" cap="flat" cmpd="sng">
            <a:solidFill>
              <a:schemeClr val="dk1">
                <a:alpha val="100000"/>
              </a:schemeClr>
            </a:solidFill>
            <a:prstDash val="solid"/>
            <a:round/>
          </a:ln>
        </p:spPr>
      </p:pic>
    </p:spTree>
  </p:cSld>
  <p:clrMapOvr>
    <a:masterClrMapping/>
  </p:clrMapOvr>
  <p:timing/>
</p:sld>
</file>

<file path=ppt/slides/slide146.xml><?xml version="1.0" encoding="utf-8"?>
<p:sld xmlns:a="http://schemas.openxmlformats.org/drawingml/2006/main" xmlns:r="http://schemas.openxmlformats.org/officeDocument/2006/relationships" xmlns:p="http://schemas.openxmlformats.org/presentationml/2006/main" showMasterSp="1">
  <p:cSld>
    <p:spTree>
      <p:nvGrpSpPr>
        <p:cNvPr id="267" name=""/>
        <p:cNvGrpSpPr/>
        <p:nvPr/>
      </p:nvGrpSpPr>
      <p:grpSpPr>
        <a:xfrm rot="0">
          <a:off x="0" y="0"/>
          <a:ext cx="0" cy="0"/>
          <a:chOff x="0" y="0"/>
          <a:chExt cx="0" cy="0"/>
        </a:xfrm>
      </p:grpSpPr>
      <p:grpSp>
        <p:nvGrpSpPr>
          <p:cNvPr id="268" name=""/>
          <p:cNvGrpSpPr/>
          <p:nvPr/>
        </p:nvGrpSpPr>
        <p:grpSpPr>
          <a:xfrm rot="0">
            <a:off x="268287" y="115887"/>
            <a:ext cx="8601075" cy="590550"/>
            <a:chOff x="169" y="73"/>
            <a:chExt cx="5418" cy="372"/>
          </a:xfrm>
        </p:grpSpPr>
        <p:pic>
          <p:nvPicPr>
            <p:cNvPr id="2097212" name=""/>
            <p:cNvPicPr>
              <a:picLocks/>
            </p:cNvPicPr>
            <p:nvPr/>
          </p:nvPicPr>
          <p:blipFill>
            <a:blip xmlns:r="http://schemas.openxmlformats.org/officeDocument/2006/relationships" r:embed="rId1"/>
            <a:srcRect l="0" t="0" r="0" b="0"/>
            <a:stretch>
              <a:fillRect/>
            </a:stretch>
          </p:blipFill>
          <p:spPr>
            <a:xfrm rot="0">
              <a:off x="169" y="73"/>
              <a:ext cx="5418" cy="372"/>
            </a:xfrm>
            <a:prstGeom prst="rect"/>
            <a:noFill/>
            <a:ln>
              <a:noFill/>
            </a:ln>
          </p:spPr>
        </p:pic>
        <p:sp>
          <p:nvSpPr>
            <p:cNvPr id="1048913" name=""/>
            <p:cNvSpPr txBox="1"/>
            <p:nvPr/>
          </p:nvSpPr>
          <p:spPr>
            <a:xfrm rot="0">
              <a:off x="192" y="96"/>
              <a:ext cx="5376" cy="33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t>Case 2. E perpendicular to the plane of incidence</a:t>
              </a:r>
            </a:p>
          </p:txBody>
        </p:sp>
      </p:grpSp>
      <p:pic>
        <p:nvPicPr>
          <p:cNvPr id="2097213" name=""/>
          <p:cNvPicPr>
            <a:picLocks/>
          </p:cNvPicPr>
          <p:nvPr/>
        </p:nvPicPr>
        <p:blipFill>
          <a:blip xmlns:r="http://schemas.openxmlformats.org/officeDocument/2006/relationships" r:embed="rId2"/>
          <a:srcRect l="0" t="0" r="0" b="0"/>
          <a:stretch>
            <a:fillRect/>
          </a:stretch>
        </p:blipFill>
        <p:spPr>
          <a:xfrm rot="0">
            <a:off x="0" y="1066800"/>
            <a:ext cx="5429250" cy="2409825"/>
          </a:xfrm>
          <a:prstGeom prst="rect"/>
          <a:noFill/>
          <a:ln>
            <a:noFill/>
          </a:ln>
        </p:spPr>
      </p:pic>
      <p:sp>
        <p:nvSpPr>
          <p:cNvPr id="1048914" name=""/>
          <p:cNvSpPr/>
          <p:nvPr/>
        </p:nvSpPr>
        <p:spPr>
          <a:xfrm rot="0">
            <a:off x="304800" y="3482975"/>
            <a:ext cx="85344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Georgia" pitchFamily="18" charset="0"/>
              </a:rPr>
              <a:t>The reflection and refraction of a plane wave with the electric vector lying perpendicular to the plane of incidence. </a:t>
            </a:r>
            <a:r>
              <a:rPr altLang="en-US" b="1" sz="2000" i="1" lang="en-US">
                <a:solidFill>
                  <a:srgbClr val="C00000"/>
                </a:solidFill>
                <a:latin typeface="Georgia" pitchFamily="18" charset="0"/>
              </a:rPr>
              <a:t>(s-polarized) </a:t>
            </a:r>
          </a:p>
        </p:txBody>
      </p:sp>
      <p:sp>
        <p:nvSpPr>
          <p:cNvPr id="1048915" name=""/>
          <p:cNvSpPr/>
          <p:nvPr/>
        </p:nvSpPr>
        <p:spPr>
          <a:xfrm rot="0">
            <a:off x="152400" y="4343400"/>
            <a:ext cx="8686800" cy="1145539"/>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Georgia" pitchFamily="18" charset="0"/>
              </a:rPr>
              <a:t>Since, the </a:t>
            </a:r>
            <a:r>
              <a:rPr altLang="en-US" sz="2000" i="1" lang="en-US">
                <a:latin typeface="Georgia" pitchFamily="18" charset="0"/>
              </a:rPr>
              <a:t>y axis is tangential to the interface, the y component of </a:t>
            </a:r>
            <a:r>
              <a:rPr altLang="en-US" b="1" sz="2000" i="1" lang="en-US">
                <a:latin typeface="Georgia" pitchFamily="18" charset="0"/>
              </a:rPr>
              <a:t>E must </a:t>
            </a:r>
            <a:r>
              <a:rPr altLang="en-US" sz="2000" lang="en-US">
                <a:latin typeface="Georgia" pitchFamily="18" charset="0"/>
              </a:rPr>
              <a:t>be continuous across the interface; consequently</a:t>
            </a:r>
          </a:p>
          <a:p>
            <a:pPr algn="ctr" lvl="0"/>
            <a:r>
              <a:rPr altLang="en-US" sz="2400" lang="en-US">
                <a:latin typeface="Georgia" pitchFamily="18" charset="0"/>
              </a:rPr>
              <a:t>E</a:t>
            </a:r>
            <a:r>
              <a:rPr altLang="en-US" baseline="-25000" sz="2400" lang="en-US">
                <a:latin typeface="Georgia" pitchFamily="18" charset="0"/>
              </a:rPr>
              <a:t>10</a:t>
            </a:r>
            <a:r>
              <a:rPr altLang="en-US" sz="2400" lang="en-US">
                <a:latin typeface="Georgia" pitchFamily="18" charset="0"/>
              </a:rPr>
              <a:t> + E</a:t>
            </a:r>
            <a:r>
              <a:rPr altLang="en-US" baseline="-25000" sz="2400" lang="en-US">
                <a:latin typeface="Georgia" pitchFamily="18" charset="0"/>
              </a:rPr>
              <a:t>30</a:t>
            </a:r>
            <a:r>
              <a:rPr altLang="en-US" sz="2400" lang="en-US">
                <a:latin typeface="Georgia" pitchFamily="18" charset="0"/>
              </a:rPr>
              <a:t> = E</a:t>
            </a:r>
            <a:r>
              <a:rPr altLang="en-US" baseline="-25000" sz="2400" lang="en-US">
                <a:latin typeface="Georgia" pitchFamily="18" charset="0"/>
              </a:rPr>
              <a:t>20</a:t>
            </a:r>
          </a:p>
        </p:txBody>
      </p:sp>
      <p:sp>
        <p:nvSpPr>
          <p:cNvPr id="1048916" name=""/>
          <p:cNvSpPr/>
          <p:nvPr/>
        </p:nvSpPr>
        <p:spPr>
          <a:xfrm rot="0">
            <a:off x="0" y="4267200"/>
            <a:ext cx="7772400" cy="76200"/>
          </a:xfrm>
          <a:custGeom>
            <a:avLst/>
            <a:gdLst>
              <a:gd name="l" fmla="*/ 1030231 w 7772400"/>
              <a:gd name="t" fmla="*/ 29139 h 76200"/>
              <a:gd name="r" fmla="*/ 6742169 w 7772400"/>
              <a:gd name="b" fmla="*/ 47061 h 76200"/>
            </a:gdLst>
            <a:ahLst/>
            <a:rect l="l" t="t" r="r" b="b"/>
            <a:pathLst>
              <a:path w="7772400" h="76200">
                <a:moveTo>
                  <a:pt x="1030231" y="29139"/>
                </a:moveTo>
                <a:lnTo>
                  <a:pt x="6742169" y="29139"/>
                </a:lnTo>
                <a:lnTo>
                  <a:pt x="6742169" y="47061"/>
                </a:lnTo>
                <a:lnTo>
                  <a:pt x="1030231" y="47061"/>
                </a:lnTo>
              </a:path>
            </a:pathLst>
          </a:custGeom>
          <a:solidFill>
            <a:schemeClr val="accent1"/>
          </a:solidFill>
          <a:ln w="25400" cap="flat" cmpd="sng">
            <a:solidFill>
              <a:srgbClr val="89A4A7">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8917" name=""/>
          <p:cNvSpPr/>
          <p:nvPr/>
        </p:nvSpPr>
        <p:spPr>
          <a:xfrm rot="0">
            <a:off x="0" y="5410200"/>
            <a:ext cx="91440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Georgia" pitchFamily="18" charset="0"/>
              </a:rPr>
              <a:t>the z -component of the magnetic field to be continuous,</a:t>
            </a:r>
          </a:p>
        </p:txBody>
      </p:sp>
      <p:pic>
        <p:nvPicPr>
          <p:cNvPr id="2097214" name=""/>
          <p:cNvPicPr>
            <a:picLocks/>
          </p:cNvPicPr>
          <p:nvPr/>
        </p:nvPicPr>
        <p:blipFill>
          <a:blip xmlns:r="http://schemas.openxmlformats.org/officeDocument/2006/relationships" r:embed="rId3"/>
          <a:srcRect l="0" t="0" r="0" b="0"/>
          <a:stretch>
            <a:fillRect/>
          </a:stretch>
        </p:blipFill>
        <p:spPr>
          <a:xfrm rot="0">
            <a:off x="228600" y="5867400"/>
            <a:ext cx="8510588" cy="762000"/>
          </a:xfrm>
          <a:prstGeom prst="rect"/>
          <a:noFill/>
          <a:ln>
            <a:noFill/>
          </a:ln>
        </p:spPr>
      </p:pic>
      <p:pic>
        <p:nvPicPr>
          <p:cNvPr id="2097215" name=""/>
          <p:cNvPicPr>
            <a:picLocks/>
          </p:cNvPicPr>
          <p:nvPr/>
        </p:nvPicPr>
        <p:blipFill>
          <a:blip xmlns:r="http://schemas.openxmlformats.org/officeDocument/2006/relationships" r:embed="rId4"/>
          <a:srcRect l="0" t="0" r="0" b="0"/>
          <a:stretch>
            <a:fillRect/>
          </a:stretch>
        </p:blipFill>
        <p:spPr>
          <a:xfrm rot="0">
            <a:off x="6019800" y="1220787"/>
            <a:ext cx="2765425" cy="1981200"/>
          </a:xfrm>
          <a:prstGeom prst="rect"/>
          <a:noFill/>
          <a:ln w="9525" cap="flat" cmpd="sng">
            <a:solidFill>
              <a:schemeClr val="dk1">
                <a:alpha val="100000"/>
              </a:schemeClr>
            </a:solidFill>
            <a:prstDash val="solid"/>
            <a:round/>
          </a:ln>
        </p:spPr>
      </p:pic>
    </p:spTree>
  </p:cSld>
  <p:clrMapOvr>
    <a:masterClrMapping/>
  </p:clrMapOvr>
  <p:timing/>
</p:sld>
</file>

<file path=ppt/slides/slide147.xml><?xml version="1.0" encoding="utf-8"?>
<p:sld xmlns:a="http://schemas.openxmlformats.org/drawingml/2006/main" xmlns:r="http://schemas.openxmlformats.org/officeDocument/2006/relationships" xmlns:p="http://schemas.openxmlformats.org/presentationml/2006/main" showMasterSp="1">
  <p:cSld>
    <p:spTree>
      <p:nvGrpSpPr>
        <p:cNvPr id="274" name=""/>
        <p:cNvGrpSpPr/>
        <p:nvPr/>
      </p:nvGrpSpPr>
      <p:grpSpPr>
        <a:xfrm rot="0">
          <a:off x="0" y="0"/>
          <a:ext cx="0" cy="0"/>
          <a:chOff x="0" y="0"/>
          <a:chExt cx="0" cy="0"/>
        </a:xfrm>
      </p:grpSpPr>
      <p:sp>
        <p:nvSpPr>
          <p:cNvPr id="1048926" name=""/>
          <p:cNvSpPr/>
          <p:nvPr/>
        </p:nvSpPr>
        <p:spPr>
          <a:xfrm rot="0">
            <a:off x="0" y="0"/>
            <a:ext cx="9144000" cy="11582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400" i="1" lang="en-US">
                <a:latin typeface="Calibri" pitchFamily="34" charset="0"/>
              </a:rPr>
              <a:t>We summarize the amplitude reflection and transmission coefficients for the two cases; the results are valid for nonmagnetic media:</a:t>
            </a:r>
          </a:p>
        </p:txBody>
      </p:sp>
      <p:pic>
        <p:nvPicPr>
          <p:cNvPr id="2097219" name=""/>
          <p:cNvPicPr>
            <a:picLocks/>
          </p:cNvPicPr>
          <p:nvPr/>
        </p:nvPicPr>
        <p:blipFill>
          <a:blip xmlns:r="http://schemas.openxmlformats.org/officeDocument/2006/relationships" r:embed="rId1"/>
          <a:srcRect l="0" t="0" r="0" b="0"/>
          <a:stretch>
            <a:fillRect/>
          </a:stretch>
        </p:blipFill>
        <p:spPr>
          <a:xfrm rot="0">
            <a:off x="304800" y="990600"/>
            <a:ext cx="3829050" cy="2371725"/>
          </a:xfrm>
          <a:prstGeom prst="rect"/>
          <a:noFill/>
          <a:ln w="9525" cap="flat" cmpd="sng">
            <a:solidFill>
              <a:schemeClr val="dk1">
                <a:alpha val="100000"/>
              </a:schemeClr>
            </a:solidFill>
            <a:prstDash val="solid"/>
            <a:round/>
          </a:ln>
        </p:spPr>
      </p:pic>
      <p:pic>
        <p:nvPicPr>
          <p:cNvPr id="2097220" name=""/>
          <p:cNvPicPr>
            <a:picLocks/>
          </p:cNvPicPr>
          <p:nvPr/>
        </p:nvPicPr>
        <p:blipFill>
          <a:blip xmlns:r="http://schemas.openxmlformats.org/officeDocument/2006/relationships" r:embed="rId2"/>
          <a:srcRect l="0" t="0" r="0" b="0"/>
          <a:stretch>
            <a:fillRect/>
          </a:stretch>
        </p:blipFill>
        <p:spPr>
          <a:xfrm rot="0">
            <a:off x="5029200" y="1295400"/>
            <a:ext cx="3171825" cy="2495550"/>
          </a:xfrm>
          <a:prstGeom prst="rect"/>
          <a:noFill/>
          <a:ln w="9525" cap="flat" cmpd="sng">
            <a:solidFill>
              <a:schemeClr val="dk1">
                <a:alpha val="100000"/>
              </a:schemeClr>
            </a:solidFill>
            <a:prstDash val="solid"/>
            <a:round/>
          </a:ln>
        </p:spPr>
      </p:pic>
      <p:pic>
        <p:nvPicPr>
          <p:cNvPr id="2097221" name=""/>
          <p:cNvPicPr>
            <a:picLocks/>
          </p:cNvPicPr>
          <p:nvPr/>
        </p:nvPicPr>
        <p:blipFill>
          <a:blip xmlns:r="http://schemas.openxmlformats.org/officeDocument/2006/relationships" r:embed="rId3"/>
          <a:srcRect l="0" t="0" r="0" b="0"/>
          <a:stretch>
            <a:fillRect/>
          </a:stretch>
        </p:blipFill>
        <p:spPr>
          <a:xfrm rot="0">
            <a:off x="685800" y="3733800"/>
            <a:ext cx="3057525" cy="1524000"/>
          </a:xfrm>
          <a:prstGeom prst="rect"/>
          <a:noFill/>
          <a:ln w="9525" cap="flat" cmpd="sng">
            <a:solidFill>
              <a:schemeClr val="dk1">
                <a:alpha val="100000"/>
              </a:schemeClr>
            </a:solidFill>
            <a:prstDash val="solid"/>
            <a:round/>
          </a:ln>
        </p:spPr>
      </p:pic>
      <p:pic>
        <p:nvPicPr>
          <p:cNvPr id="2097222" name=""/>
          <p:cNvPicPr>
            <a:picLocks/>
          </p:cNvPicPr>
          <p:nvPr/>
        </p:nvPicPr>
        <p:blipFill>
          <a:blip xmlns:r="http://schemas.openxmlformats.org/officeDocument/2006/relationships" r:embed="rId4"/>
          <a:srcRect l="0" t="0" r="0" b="0"/>
          <a:stretch>
            <a:fillRect/>
          </a:stretch>
        </p:blipFill>
        <p:spPr>
          <a:xfrm rot="0">
            <a:off x="4572000" y="4419600"/>
            <a:ext cx="4124325" cy="657225"/>
          </a:xfrm>
          <a:prstGeom prst="rect"/>
          <a:noFill/>
          <a:ln w="9525" cap="flat" cmpd="sng">
            <a:solidFill>
              <a:schemeClr val="dk1">
                <a:alpha val="100000"/>
              </a:schemeClr>
            </a:solidFill>
            <a:prstDash val="solid"/>
            <a:round/>
          </a:ln>
        </p:spPr>
      </p:pic>
      <p:sp>
        <p:nvSpPr>
          <p:cNvPr id="1048927" name=""/>
          <p:cNvSpPr/>
          <p:nvPr/>
        </p:nvSpPr>
        <p:spPr>
          <a:xfrm rot="0">
            <a:off x="1066800" y="6019800"/>
            <a:ext cx="6248400" cy="802639"/>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FF0000"/>
                </a:solidFill>
                <a:latin typeface="Calibri" pitchFamily="34" charset="0"/>
              </a:rPr>
              <a:t>Equations are known as the Fresnel equations.</a:t>
            </a:r>
          </a:p>
        </p:txBody>
      </p:sp>
      <p:sp>
        <p:nvSpPr>
          <p:cNvPr id="1048928" name=""/>
          <p:cNvSpPr/>
          <p:nvPr/>
        </p:nvSpPr>
        <p:spPr>
          <a:xfrm rot="0">
            <a:off x="228600" y="838200"/>
            <a:ext cx="2743200" cy="838200"/>
          </a:xfrm>
          <a:prstGeom prst="ellipse"/>
          <a:noFill/>
          <a:ln w="25400" cap="flat" cmpd="sng">
            <a:solidFill>
              <a:srgbClr val="FF0000">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8929" name=""/>
          <p:cNvSpPr/>
          <p:nvPr/>
        </p:nvSpPr>
        <p:spPr>
          <a:xfrm rot="0">
            <a:off x="5029200" y="1219200"/>
            <a:ext cx="2743200" cy="838200"/>
          </a:xfrm>
          <a:prstGeom prst="ellipse"/>
          <a:noFill/>
          <a:ln w="25400" cap="flat" cmpd="sng">
            <a:solidFill>
              <a:srgbClr val="FF0000">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8930" name=""/>
          <p:cNvSpPr/>
          <p:nvPr/>
        </p:nvSpPr>
        <p:spPr>
          <a:xfrm rot="0">
            <a:off x="381000" y="3657600"/>
            <a:ext cx="2743200" cy="838200"/>
          </a:xfrm>
          <a:prstGeom prst="ellipse"/>
          <a:noFill/>
          <a:ln w="25400" cap="flat" cmpd="sng">
            <a:solidFill>
              <a:srgbClr val="FF0000">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
        <p:nvSpPr>
          <p:cNvPr id="1048931" name=""/>
          <p:cNvSpPr/>
          <p:nvPr/>
        </p:nvSpPr>
        <p:spPr>
          <a:xfrm rot="0">
            <a:off x="4343400" y="4419600"/>
            <a:ext cx="2743200" cy="838200"/>
          </a:xfrm>
          <a:prstGeom prst="ellipse"/>
          <a:noFill/>
          <a:ln w="25400" cap="flat" cmpd="sng">
            <a:solidFill>
              <a:srgbClr val="FF0000">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21"/>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220"/>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222"/>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928"/>
                                        </p:tgtEl>
                                        <p:attrNameLst>
                                          <p:attrName>style.visibility</p:attrName>
                                        </p:attrNameLst>
                                      </p:cBhvr>
                                      <p:to>
                                        <p:strVal val="visible"/>
                                      </p:to>
                                    </p:set>
                                  </p:childTnLst>
                                </p:cTn>
                              </p:par>
                              <p:par>
                                <p:cTn fill="hold" grpId="0" id="19" nodeType="withEffect" presetClass="entr" presetID="1" presetSubtype="0">
                                  <p:stCondLst>
                                    <p:cond delay="0"/>
                                  </p:stCondLst>
                                  <p:childTnLst>
                                    <p:set>
                                      <p:cBhvr>
                                        <p:cTn dur="1" fill="hold" id="20">
                                          <p:stCondLst>
                                            <p:cond delay="0"/>
                                          </p:stCondLst>
                                        </p:cTn>
                                        <p:tgtEl>
                                          <p:spTgt spid="1048929"/>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1048930"/>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48931"/>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048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7" grpId="0" uiExpand="0" build="whole"/>
      <p:bldP spid="1048928" grpId="0" uiExpand="0" build="whole" animBg="1"/>
      <p:bldP spid="1048929" grpId="0" uiExpand="0" build="whole" animBg="1"/>
      <p:bldP spid="1048930" grpId="0" uiExpand="0" build="whole" animBg="1"/>
      <p:bldP spid="1048931" grpId="0" uiExpand="0" build="whole"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Sp="1">
  <p:cSld>
    <p:spTree>
      <p:nvGrpSpPr>
        <p:cNvPr id="278" name=""/>
        <p:cNvGrpSpPr/>
        <p:nvPr/>
      </p:nvGrpSpPr>
      <p:grpSpPr>
        <a:xfrm rot="0">
          <a:off x="0" y="0"/>
          <a:ext cx="0" cy="0"/>
          <a:chOff x="0" y="0"/>
          <a:chExt cx="0" cy="0"/>
        </a:xfrm>
      </p:grpSpPr>
      <p:pic>
        <p:nvPicPr>
          <p:cNvPr id="2097225" name=""/>
          <p:cNvPicPr>
            <a:picLocks/>
          </p:cNvPicPr>
          <p:nvPr/>
        </p:nvPicPr>
        <p:blipFill>
          <a:blip xmlns:r="http://schemas.openxmlformats.org/officeDocument/2006/relationships" r:embed="rId1"/>
          <a:srcRect l="0" t="0" r="0" b="0"/>
          <a:stretch>
            <a:fillRect/>
          </a:stretch>
        </p:blipFill>
        <p:spPr>
          <a:xfrm rot="0">
            <a:off x="-19050" y="762000"/>
            <a:ext cx="6953250" cy="5210175"/>
          </a:xfrm>
          <a:prstGeom prst="rect"/>
          <a:noFill/>
          <a:ln>
            <a:noFill/>
          </a:ln>
        </p:spPr>
      </p:pic>
      <p:pic>
        <p:nvPicPr>
          <p:cNvPr id="2097226" name=""/>
          <p:cNvPicPr>
            <a:picLocks/>
          </p:cNvPicPr>
          <p:nvPr/>
        </p:nvPicPr>
        <p:blipFill>
          <a:blip xmlns:r="http://schemas.openxmlformats.org/officeDocument/2006/relationships" r:embed="rId2">
            <a:lum bright="4000"/>
          </a:blip>
          <a:srcRect l="0" t="0" r="0" b="0"/>
          <a:stretch>
            <a:fillRect/>
          </a:stretch>
        </p:blipFill>
        <p:spPr>
          <a:xfrm rot="0">
            <a:off x="6248400" y="457200"/>
            <a:ext cx="2600325" cy="2301875"/>
          </a:xfrm>
          <a:prstGeom prst="rect"/>
          <a:noFill/>
          <a:ln>
            <a:noFill/>
          </a:ln>
        </p:spPr>
      </p:pic>
    </p:spTree>
  </p:cSld>
  <p:clrMapOvr>
    <a:masterClrMapping/>
  </p:clrMapOvr>
  <p:timing/>
</p:sld>
</file>

<file path=ppt/slides/slide149.xml><?xml version="1.0" encoding="utf-8"?>
<p:sld xmlns:a="http://schemas.openxmlformats.org/drawingml/2006/main" xmlns:r="http://schemas.openxmlformats.org/officeDocument/2006/relationships" xmlns:p="http://schemas.openxmlformats.org/presentationml/2006/main" showMasterSp="1">
  <p:cSld>
    <p:spTree>
      <p:nvGrpSpPr>
        <p:cNvPr id="330" name=""/>
        <p:cNvGrpSpPr/>
        <p:nvPr/>
      </p:nvGrpSpPr>
      <p:grpSpPr>
        <a:xfrm rot="0">
          <a:off x="0" y="0"/>
          <a:ext cx="0" cy="0"/>
          <a:chOff x="0" y="0"/>
          <a:chExt cx="0" cy="0"/>
        </a:xfrm>
      </p:grpSpPr>
      <p:pic>
        <p:nvPicPr>
          <p:cNvPr id="2097299" name=""/>
          <p:cNvPicPr>
            <a:picLocks/>
          </p:cNvPicPr>
          <p:nvPr/>
        </p:nvPicPr>
        <p:blipFill>
          <a:blip xmlns:r="http://schemas.openxmlformats.org/officeDocument/2006/relationships" r:embed="rId1"/>
          <a:srcRect l="0" t="0" r="0" b="0"/>
          <a:stretch>
            <a:fillRect/>
          </a:stretch>
        </p:blipFill>
        <p:spPr>
          <a:xfrm rot="0">
            <a:off x="1095375" y="823912"/>
            <a:ext cx="6953250" cy="5210175"/>
          </a:xfrm>
          <a:prstGeom prst="rect"/>
          <a:noFill/>
          <a:ln>
            <a:noFill/>
          </a:ln>
        </p:spPr>
      </p:pic>
      <p:sp>
        <p:nvSpPr>
          <p:cNvPr id="1049103" name=""/>
          <p:cNvSpPr txBox="1"/>
          <p:nvPr/>
        </p:nvSpPr>
        <p:spPr>
          <a:xfrm rot="0">
            <a:off x="6248400" y="4876800"/>
            <a:ext cx="1905000" cy="64611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a:p>
            <a:endParaRPr altLang="en-US" lang="en-US"/>
          </a:p>
        </p:txBody>
      </p:sp>
    </p:spTree>
  </p:cSld>
  <p:clrMapOvr>
    <a:masterClrMapping/>
  </p:clrMapOvr>
  <p:timing/>
</p:sld>
</file>

<file path=ppt/slides/slide15.xml><?xml version="1.0" encoding="utf-8"?>
<p:sld xmlns:a="http://schemas.openxmlformats.org/drawingml/2006/main" xmlns:r="http://schemas.openxmlformats.org/officeDocument/2006/relationships" xmlns:p="http://schemas.openxmlformats.org/presentationml/2006/main" showMasterSp="1">
  <p:cSld>
    <p:spTree>
      <p:nvGrpSpPr>
        <p:cNvPr id="301" name=""/>
        <p:cNvGrpSpPr/>
        <p:nvPr/>
      </p:nvGrpSpPr>
      <p:grpSpPr>
        <a:xfrm rot="0">
          <a:off x="0" y="0"/>
          <a:ext cx="0" cy="0"/>
          <a:chOff x="0" y="0"/>
          <a:chExt cx="0" cy="0"/>
        </a:xfrm>
      </p:grpSpPr>
      <p:sp>
        <p:nvSpPr>
          <p:cNvPr id="1049040" name=""/>
          <p:cNvSpPr/>
          <p:nvPr>
            <p:ph type="title" sz="full" idx="0"/>
          </p:nvPr>
        </p:nvSpPr>
        <p:spPr>
          <a:xfrm rot="0">
            <a:off x="457200" y="0"/>
            <a:ext cx="8229600" cy="8382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i="1" lang="en-US">
                <a:latin typeface="Times New Roman" pitchFamily="18" charset="0"/>
                <a:ea typeface="Times New Roman" pitchFamily="18" charset="0"/>
              </a:rPr>
              <a:t>Points to remember</a:t>
            </a:r>
          </a:p>
        </p:txBody>
      </p:sp>
      <p:pic>
        <p:nvPicPr>
          <p:cNvPr id="2097262" name=""/>
          <p:cNvPicPr>
            <a:picLocks/>
          </p:cNvPicPr>
          <p:nvPr>
            <p:ph sz="half" idx="2"/>
          </p:nvPr>
        </p:nvPicPr>
        <p:blipFill>
          <a:blip xmlns:r="http://schemas.openxmlformats.org/officeDocument/2006/relationships" r:embed="rId1"/>
          <a:srcRect l="0" t="0" r="0" b="0"/>
          <a:stretch>
            <a:fillRect/>
          </a:stretch>
        </p:blipFill>
        <p:spPr>
          <a:xfrm rot="0">
            <a:off x="2487612" y="4191000"/>
            <a:ext cx="509587" cy="793750"/>
          </a:xfrm>
          <a:prstGeom prst="rect"/>
          <a:noFill/>
          <a:ln>
            <a:noFill/>
          </a:ln>
        </p:spPr>
      </p:pic>
      <p:pic>
        <p:nvPicPr>
          <p:cNvPr id="2097263" name=""/>
          <p:cNvPicPr>
            <a:picLocks/>
          </p:cNvPicPr>
          <p:nvPr/>
        </p:nvPicPr>
        <p:blipFill>
          <a:blip xmlns:r="http://schemas.openxmlformats.org/officeDocument/2006/relationships" r:embed="rId2"/>
          <a:srcRect l="0" t="0" r="0" b="0"/>
          <a:stretch>
            <a:fillRect/>
          </a:stretch>
        </p:blipFill>
        <p:spPr>
          <a:xfrm rot="0">
            <a:off x="4394200" y="1905000"/>
            <a:ext cx="914400" cy="198437"/>
          </a:xfrm>
          <a:prstGeom prst="rect"/>
          <a:noFill/>
          <a:ln>
            <a:noFill/>
          </a:ln>
        </p:spPr>
      </p:pic>
      <p:pic>
        <p:nvPicPr>
          <p:cNvPr id="2097264" name=""/>
          <p:cNvPicPr>
            <a:picLocks/>
          </p:cNvPicPr>
          <p:nvPr/>
        </p:nvPicPr>
        <p:blipFill>
          <a:blip xmlns:r="http://schemas.openxmlformats.org/officeDocument/2006/relationships" r:embed="rId3"/>
          <a:srcRect l="0" t="0" r="0" b="0"/>
          <a:stretch>
            <a:fillRect/>
          </a:stretch>
        </p:blipFill>
        <p:spPr>
          <a:xfrm rot="0">
            <a:off x="-12700" y="914400"/>
            <a:ext cx="9166225" cy="1798637"/>
          </a:xfrm>
          <a:prstGeom prst="rect"/>
          <a:noFill/>
          <a:ln w="28575" cap="flat" cmpd="sng">
            <a:solidFill>
              <a:srgbClr val="800000">
                <a:alpha val="100000"/>
              </a:srgbClr>
            </a:solidFill>
            <a:prstDash val="solid"/>
            <a:round/>
          </a:ln>
        </p:spPr>
      </p:pic>
      <p:pic>
        <p:nvPicPr>
          <p:cNvPr id="2097265" name=""/>
          <p:cNvPicPr>
            <a:picLocks/>
          </p:cNvPicPr>
          <p:nvPr/>
        </p:nvPicPr>
        <p:blipFill>
          <a:blip xmlns:r="http://schemas.openxmlformats.org/officeDocument/2006/relationships" r:embed="rId4"/>
          <a:srcRect l="0" t="0" r="0" b="0"/>
          <a:stretch>
            <a:fillRect/>
          </a:stretch>
        </p:blipFill>
        <p:spPr>
          <a:xfrm rot="0">
            <a:off x="381000" y="2971800"/>
            <a:ext cx="4800600" cy="1347787"/>
          </a:xfrm>
          <a:prstGeom prst="rect"/>
          <a:noFill/>
          <a:ln>
            <a:noFill/>
          </a:ln>
        </p:spPr>
      </p:pic>
      <p:pic>
        <p:nvPicPr>
          <p:cNvPr id="2097266" name=""/>
          <p:cNvPicPr>
            <a:picLocks/>
          </p:cNvPicPr>
          <p:nvPr/>
        </p:nvPicPr>
        <p:blipFill>
          <a:blip xmlns:r="http://schemas.openxmlformats.org/officeDocument/2006/relationships" r:embed="rId5"/>
          <a:srcRect l="0" t="0" r="0" b="0"/>
          <a:stretch>
            <a:fillRect/>
          </a:stretch>
        </p:blipFill>
        <p:spPr>
          <a:xfrm rot="0">
            <a:off x="152400" y="4800600"/>
            <a:ext cx="8045450" cy="1524000"/>
          </a:xfrm>
          <a:prstGeom prst="rect"/>
          <a:noFill/>
          <a:ln>
            <a:noFill/>
          </a:ln>
        </p:spPr>
      </p:pic>
      <p:pic>
        <p:nvPicPr>
          <p:cNvPr id="2097267" name=""/>
          <p:cNvPicPr>
            <a:picLocks/>
          </p:cNvPicPr>
          <p:nvPr/>
        </p:nvPicPr>
        <p:blipFill>
          <a:blip xmlns:r="http://schemas.openxmlformats.org/officeDocument/2006/relationships" r:embed="rId6"/>
          <a:srcRect l="0" t="0" r="0" b="0"/>
          <a:stretch>
            <a:fillRect/>
          </a:stretch>
        </p:blipFill>
        <p:spPr>
          <a:xfrm rot="0">
            <a:off x="4419600" y="6324600"/>
            <a:ext cx="4724400" cy="3698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64"/>
                                        </p:tgtEl>
                                        <p:attrNameLst>
                                          <p:attrName>style.visibility</p:attrName>
                                        </p:attrNameLst>
                                      </p:cBhvr>
                                      <p:to>
                                        <p:strVal val="visible"/>
                                      </p:to>
                                    </p:set>
                                    <p:animEffect transition="in" filter="blinds(horizontal)">
                                      <p:cBhvr>
                                        <p:cTn dur="500" id="7"/>
                                        <p:tgtEl>
                                          <p:spTgt spid="209726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265"/>
                                        </p:tgtEl>
                                        <p:attrNameLst>
                                          <p:attrName>style.visibility</p:attrName>
                                        </p:attrNameLst>
                                      </p:cBhvr>
                                      <p:to>
                                        <p:strVal val="visible"/>
                                      </p:to>
                                    </p:set>
                                    <p:animEffect transition="in" filter="blinds(horizontal)">
                                      <p:cBhvr>
                                        <p:cTn dur="500" id="12"/>
                                        <p:tgtEl>
                                          <p:spTgt spid="209726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266"/>
                                        </p:tgtEl>
                                        <p:attrNameLst>
                                          <p:attrName>style.visibility</p:attrName>
                                        </p:attrNameLst>
                                      </p:cBhvr>
                                      <p:to>
                                        <p:strVal val="visible"/>
                                      </p:to>
                                    </p:set>
                                    <p:animEffect transition="in" filter="blinds(horizontal)">
                                      <p:cBhvr>
                                        <p:cTn dur="500" id="17"/>
                                        <p:tgtEl>
                                          <p:spTgt spid="2097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1">
  <p:cSld>
    <p:spTree>
      <p:nvGrpSpPr>
        <p:cNvPr id="337" name=""/>
        <p:cNvGrpSpPr/>
        <p:nvPr/>
      </p:nvGrpSpPr>
      <p:grpSpPr>
        <a:xfrm rot="0">
          <a:off x="0" y="0"/>
          <a:ext cx="0" cy="0"/>
          <a:chOff x="0" y="0"/>
          <a:chExt cx="0" cy="0"/>
        </a:xfrm>
      </p:grpSpPr>
      <p:pic>
        <p:nvPicPr>
          <p:cNvPr id="2097307" name=""/>
          <p:cNvPicPr>
            <a:picLocks/>
          </p:cNvPicPr>
          <p:nvPr/>
        </p:nvPicPr>
        <p:blipFill>
          <a:blip xmlns:r="http://schemas.openxmlformats.org/officeDocument/2006/relationships" r:embed="rId1"/>
          <a:srcRect l="0" t="0" r="0" b="0"/>
          <a:stretch>
            <a:fillRect/>
          </a:stretch>
        </p:blipFill>
        <p:spPr>
          <a:xfrm rot="0">
            <a:off x="1095375" y="823912"/>
            <a:ext cx="6953250" cy="5210175"/>
          </a:xfrm>
          <a:prstGeom prst="rect"/>
          <a:noFill/>
          <a:ln>
            <a:noFill/>
          </a:ln>
        </p:spPr>
      </p:pic>
    </p:spTree>
  </p:cSld>
  <p:clrMapOvr>
    <a:masterClrMapping/>
  </p:clrMapOvr>
  <p:timing/>
</p:sld>
</file>

<file path=ppt/slides/slide151.xml><?xml version="1.0" encoding="utf-8"?>
<p:sld xmlns:a="http://schemas.openxmlformats.org/drawingml/2006/main" xmlns:r="http://schemas.openxmlformats.org/officeDocument/2006/relationships" xmlns:p="http://schemas.openxmlformats.org/presentationml/2006/main" showMasterSp="1">
  <p:cSld>
    <p:spTree>
      <p:nvGrpSpPr>
        <p:cNvPr id="342" name=""/>
        <p:cNvGrpSpPr/>
        <p:nvPr/>
      </p:nvGrpSpPr>
      <p:grpSpPr>
        <a:xfrm rot="0">
          <a:off x="0" y="0"/>
          <a:ext cx="0" cy="0"/>
          <a:chOff x="0" y="0"/>
          <a:chExt cx="0" cy="0"/>
        </a:xfrm>
      </p:grpSpPr>
      <p:pic>
        <p:nvPicPr>
          <p:cNvPr id="2097310" name=""/>
          <p:cNvPicPr>
            <a:picLocks/>
          </p:cNvPicPr>
          <p:nvPr/>
        </p:nvPicPr>
        <p:blipFill>
          <a:blip xmlns:r="http://schemas.openxmlformats.org/officeDocument/2006/relationships" r:embed="rId1"/>
          <a:srcRect l="0" t="0" r="0" b="0"/>
          <a:stretch>
            <a:fillRect/>
          </a:stretch>
        </p:blipFill>
        <p:spPr>
          <a:xfrm rot="0">
            <a:off x="1095375" y="823912"/>
            <a:ext cx="6953250" cy="5210175"/>
          </a:xfrm>
          <a:prstGeom prst="rect"/>
          <a:noFill/>
          <a:ln>
            <a:noFill/>
          </a:ln>
        </p:spPr>
      </p:pic>
    </p:spTree>
  </p:cSld>
  <p:clrMapOvr>
    <a:masterClrMapping/>
  </p:clrMapOvr>
  <p:timing/>
</p:sld>
</file>

<file path=ppt/slides/slide152.xml><?xml version="1.0" encoding="utf-8"?>
<p:sld xmlns:a="http://schemas.openxmlformats.org/drawingml/2006/main" xmlns:r="http://schemas.openxmlformats.org/officeDocument/2006/relationships" xmlns:p="http://schemas.openxmlformats.org/presentationml/2006/main" showMasterSp="1">
  <p:cSld>
    <p:spTree>
      <p:nvGrpSpPr>
        <p:cNvPr id="349" name=""/>
        <p:cNvGrpSpPr/>
        <p:nvPr/>
      </p:nvGrpSpPr>
      <p:grpSpPr>
        <a:xfrm rot="0">
          <a:off x="0" y="0"/>
          <a:ext cx="0" cy="0"/>
          <a:chOff x="0" y="0"/>
          <a:chExt cx="0" cy="0"/>
        </a:xfrm>
      </p:grpSpPr>
      <p:pic>
        <p:nvPicPr>
          <p:cNvPr id="2097326" name=""/>
          <p:cNvPicPr>
            <a:picLocks/>
          </p:cNvPicPr>
          <p:nvPr/>
        </p:nvPicPr>
        <p:blipFill>
          <a:blip xmlns:r="http://schemas.openxmlformats.org/officeDocument/2006/relationships" r:embed="rId1"/>
          <a:srcRect l="0" t="0" r="0" b="0"/>
          <a:stretch>
            <a:fillRect/>
          </a:stretch>
        </p:blipFill>
        <p:spPr>
          <a:xfrm rot="0">
            <a:off x="5829300" y="4991100"/>
            <a:ext cx="3314700" cy="1638300"/>
          </a:xfrm>
          <a:prstGeom prst="rect"/>
          <a:noFill/>
          <a:ln>
            <a:noFill/>
          </a:ln>
        </p:spPr>
      </p:pic>
      <p:pic>
        <p:nvPicPr>
          <p:cNvPr id="2097327" name=""/>
          <p:cNvPicPr>
            <a:picLocks/>
          </p:cNvPicPr>
          <p:nvPr/>
        </p:nvPicPr>
        <p:blipFill>
          <a:blip xmlns:r="http://schemas.openxmlformats.org/officeDocument/2006/relationships" r:embed="rId2"/>
          <a:srcRect l="0" t="0" r="0" b="0"/>
          <a:stretch>
            <a:fillRect/>
          </a:stretch>
        </p:blipFill>
        <p:spPr>
          <a:xfrm rot="0">
            <a:off x="-171450" y="0"/>
            <a:ext cx="6953250" cy="5210175"/>
          </a:xfrm>
          <a:prstGeom prst="rect"/>
          <a:noFill/>
          <a:ln>
            <a:noFill/>
          </a:ln>
        </p:spPr>
      </p:pic>
      <p:pic>
        <p:nvPicPr>
          <p:cNvPr id="2097328" name=""/>
          <p:cNvPicPr>
            <a:picLocks/>
          </p:cNvPicPr>
          <p:nvPr/>
        </p:nvPicPr>
        <p:blipFill>
          <a:blip xmlns:r="http://schemas.openxmlformats.org/officeDocument/2006/relationships" r:embed="rId3"/>
          <a:srcRect l="0" t="0" r="0" b="0"/>
          <a:stretch>
            <a:fillRect/>
          </a:stretch>
        </p:blipFill>
        <p:spPr>
          <a:xfrm rot="0">
            <a:off x="6353175" y="0"/>
            <a:ext cx="2790825" cy="2486025"/>
          </a:xfrm>
          <a:prstGeom prst="rect"/>
          <a:noFill/>
          <a:ln>
            <a:noFill/>
          </a:ln>
        </p:spPr>
      </p:pic>
    </p:spTree>
  </p:cSld>
  <p:clrMapOvr>
    <a:masterClrMapping/>
  </p:clrMapOvr>
  <p:timing/>
</p:sld>
</file>

<file path=ppt/slides/slide153.xml><?xml version="1.0" encoding="utf-8"?>
<p:sld xmlns:a="http://schemas.openxmlformats.org/drawingml/2006/main" xmlns:r="http://schemas.openxmlformats.org/officeDocument/2006/relationships" xmlns:p="http://schemas.openxmlformats.org/presentationml/2006/main" showMasterSp="1">
  <p:cSld>
    <p:spTree>
      <p:nvGrpSpPr>
        <p:cNvPr id="350" name=""/>
        <p:cNvGrpSpPr/>
        <p:nvPr/>
      </p:nvGrpSpPr>
      <p:grpSpPr>
        <a:xfrm rot="0">
          <a:off x="0" y="0"/>
          <a:ext cx="0" cy="0"/>
          <a:chOff x="0" y="0"/>
          <a:chExt cx="0" cy="0"/>
        </a:xfrm>
      </p:grpSpPr>
      <p:sp>
        <p:nvSpPr>
          <p:cNvPr id="1049180" name=""/>
          <p:cNvSpPr/>
          <p:nvPr/>
        </p:nvSpPr>
        <p:spPr>
          <a:xfrm rot="0">
            <a:off x="304800" y="76200"/>
            <a:ext cx="8305800" cy="29489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Georgia" pitchFamily="18" charset="0"/>
              </a:rPr>
              <a:t>Ex 1: Light is incident at 60</a:t>
            </a:r>
            <a:r>
              <a:rPr altLang="en-US" baseline="30000" sz="2000" i="1" lang="en-US">
                <a:latin typeface="Georgia" pitchFamily="18" charset="0"/>
              </a:rPr>
              <a:t>o</a:t>
            </a:r>
            <a:r>
              <a:rPr altLang="en-US" sz="2000" i="1" lang="en-US">
                <a:latin typeface="Georgia" pitchFamily="18" charset="0"/>
              </a:rPr>
              <a:t> on a boundary separated by media of refractive index n</a:t>
            </a:r>
            <a:r>
              <a:rPr altLang="en-US" baseline="-25000" sz="2000" i="1" lang="en-US">
                <a:latin typeface="Georgia" pitchFamily="18" charset="0"/>
              </a:rPr>
              <a:t>1</a:t>
            </a:r>
            <a:r>
              <a:rPr altLang="en-US" sz="2000" i="1" lang="en-US">
                <a:latin typeface="Georgia" pitchFamily="18" charset="0"/>
              </a:rPr>
              <a:t> = 1 and n</a:t>
            </a:r>
            <a:r>
              <a:rPr altLang="en-US" baseline="-25000" sz="2000" i="1" lang="en-US">
                <a:latin typeface="Georgia" pitchFamily="18" charset="0"/>
              </a:rPr>
              <a:t>2</a:t>
            </a:r>
            <a:r>
              <a:rPr altLang="en-US" sz="2000" i="1" lang="en-US">
                <a:latin typeface="Georgia" pitchFamily="18" charset="0"/>
              </a:rPr>
              <a:t> = sqrt(3) . Find the amplitude of reflection coefficient r when </a:t>
            </a:r>
            <a:r>
              <a:rPr altLang="en-US" sz="2000" i="1" lang="en-US">
                <a:solidFill>
                  <a:srgbClr val="C00000"/>
                </a:solidFill>
                <a:latin typeface="Georgia" pitchFamily="18" charset="0"/>
              </a:rPr>
              <a:t>electric field is perpendicular to the plane of incidence</a:t>
            </a:r>
            <a:r>
              <a:rPr altLang="en-US" sz="2000" i="1" lang="en-US">
                <a:latin typeface="Georgia" pitchFamily="18" charset="0"/>
              </a:rPr>
              <a:t>.</a:t>
            </a:r>
          </a:p>
          <a:p>
            <a:pPr algn="just" lvl="0"/>
            <a:endParaRPr altLang="en-US" sz="2000" i="1" lang="en-US">
              <a:latin typeface="Georgia" pitchFamily="18" charset="0"/>
            </a:endParaRPr>
          </a:p>
          <a:p>
            <a:pPr algn="just" lvl="0"/>
            <a:endParaRPr altLang="en-US" sz="2000" i="1" lang="en-US">
              <a:latin typeface="Georgia" pitchFamily="18" charset="0"/>
            </a:endParaRPr>
          </a:p>
          <a:p>
            <a:pPr algn="just" lvl="0"/>
            <a:endParaRPr altLang="en-US" sz="2000" i="1" lang="en-US">
              <a:latin typeface="Georgia" pitchFamily="18" charset="0"/>
            </a:endParaRPr>
          </a:p>
          <a:p>
            <a:pPr algn="just" lvl="0"/>
            <a:endParaRPr altLang="en-US" sz="2000" i="1" lang="en-US">
              <a:latin typeface="Georgia" pitchFamily="18" charset="0"/>
            </a:endParaRPr>
          </a:p>
          <a:p>
            <a:pPr algn="just" lvl="0"/>
            <a:endParaRPr altLang="en-US" sz="2000" i="1" lang="en-US">
              <a:latin typeface="Georgia" pitchFamily="18" charset="0"/>
            </a:endParaRPr>
          </a:p>
        </p:txBody>
      </p:sp>
      <p:pic>
        <p:nvPicPr>
          <p:cNvPr id="2097329" name=""/>
          <p:cNvPicPr>
            <a:picLocks/>
          </p:cNvPicPr>
          <p:nvPr/>
        </p:nvPicPr>
        <p:blipFill>
          <a:blip xmlns:r="http://schemas.openxmlformats.org/officeDocument/2006/relationships" r:embed="rId1"/>
          <a:srcRect l="0" t="0" r="0" b="0"/>
          <a:stretch>
            <a:fillRect/>
          </a:stretch>
        </p:blipFill>
        <p:spPr>
          <a:xfrm rot="0">
            <a:off x="1066800" y="1447800"/>
            <a:ext cx="6026150" cy="839787"/>
          </a:xfrm>
          <a:prstGeom prst="rect"/>
          <a:noFill/>
          <a:ln w="9525" cap="flat" cmpd="sng">
            <a:solidFill>
              <a:schemeClr val="dk1">
                <a:alpha val="100000"/>
              </a:schemeClr>
            </a:solidFill>
            <a:prstDash val="solid"/>
            <a:round/>
          </a:ln>
        </p:spPr>
      </p:pic>
      <p:sp>
        <p:nvSpPr>
          <p:cNvPr id="1049181" name=""/>
          <p:cNvSpPr/>
          <p:nvPr/>
        </p:nvSpPr>
        <p:spPr>
          <a:xfrm rot="0">
            <a:off x="152400" y="2514600"/>
            <a:ext cx="8839200" cy="17805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Georgia" pitchFamily="18" charset="0"/>
              </a:rPr>
              <a:t>Ex 2: Consider a linearly polarized electromagnetic wave (with its electric field vector along y-direction) of magnitude 5 V/m propagating in vacuum. It is incident on a dielectric interface at x = 0 at an angle of incidence of 30</a:t>
            </a:r>
            <a:r>
              <a:rPr altLang="en-US" baseline="30000" sz="2000" i="1" lang="en-US">
                <a:latin typeface="Georgia" pitchFamily="18" charset="0"/>
              </a:rPr>
              <a:t>o</a:t>
            </a:r>
            <a:r>
              <a:rPr altLang="en-US" sz="2000" i="1" lang="en-US">
                <a:latin typeface="Georgia" pitchFamily="18" charset="0"/>
              </a:rPr>
              <a:t>. The frequency associated with the wave is 6×10</a:t>
            </a:r>
            <a:r>
              <a:rPr altLang="en-US" baseline="30000" sz="2000" i="1" lang="en-US">
                <a:latin typeface="Georgia" pitchFamily="18" charset="0"/>
              </a:rPr>
              <a:t>14</a:t>
            </a:r>
            <a:r>
              <a:rPr altLang="en-US" sz="2000" i="1" lang="en-US">
                <a:latin typeface="Georgia" pitchFamily="18" charset="0"/>
              </a:rPr>
              <a:t> Hz and refractive index of the dielectric is 1.5.              Show that R</a:t>
            </a:r>
            <a:r>
              <a:rPr altLang="en-US" baseline="-25000" sz="2000" lang="en-US">
                <a:latin typeface="Georgia" pitchFamily="18" charset="0"/>
                <a:sym typeface="Symbol" pitchFamily="18" charset="2"/>
              </a:rPr>
              <a:t></a:t>
            </a:r>
            <a:r>
              <a:rPr altLang="en-US" sz="2000" i="1" lang="en-US">
                <a:latin typeface="Georgia" pitchFamily="18" charset="0"/>
              </a:rPr>
              <a:t>+ T</a:t>
            </a:r>
            <a:r>
              <a:rPr altLang="en-US" baseline="-25000" sz="2000" lang="en-US">
                <a:latin typeface="Georgia" pitchFamily="18" charset="0"/>
                <a:sym typeface="Symbol" pitchFamily="18" charset="2"/>
              </a:rPr>
              <a:t></a:t>
            </a:r>
            <a:r>
              <a:rPr altLang="en-US" sz="2000" i="1" lang="en-US">
                <a:latin typeface="Georgia" pitchFamily="18" charset="0"/>
              </a:rPr>
              <a:t>=1.</a:t>
            </a:r>
          </a:p>
        </p:txBody>
      </p:sp>
      <p:pic>
        <p:nvPicPr>
          <p:cNvPr id="2097330" name=""/>
          <p:cNvPicPr>
            <a:picLocks/>
          </p:cNvPicPr>
          <p:nvPr/>
        </p:nvPicPr>
        <p:blipFill>
          <a:blip xmlns:r="http://schemas.openxmlformats.org/officeDocument/2006/relationships" r:embed="rId2"/>
          <a:srcRect l="0" t="0" r="0" b="0"/>
          <a:stretch>
            <a:fillRect/>
          </a:stretch>
        </p:blipFill>
        <p:spPr>
          <a:xfrm rot="0">
            <a:off x="609600" y="4281487"/>
            <a:ext cx="5867400" cy="2541587"/>
          </a:xfrm>
          <a:prstGeom prst="rect"/>
          <a:noFill/>
          <a:ln w="9525" cap="flat" cmpd="sng">
            <a:solidFill>
              <a:schemeClr val="dk1">
                <a:alpha val="100000"/>
              </a:scheme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329"/>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1">
  <p:cSld>
    <p:spTree>
      <p:nvGrpSpPr>
        <p:cNvPr id="358" name=""/>
        <p:cNvGrpSpPr/>
        <p:nvPr/>
      </p:nvGrpSpPr>
      <p:grpSpPr>
        <a:xfrm rot="0">
          <a:off x="0" y="0"/>
          <a:ext cx="0" cy="0"/>
          <a:chOff x="0" y="0"/>
          <a:chExt cx="0" cy="0"/>
        </a:xfrm>
      </p:grpSpPr>
      <p:pic>
        <p:nvPicPr>
          <p:cNvPr id="2097344" name=""/>
          <p:cNvPicPr>
            <a:picLocks/>
          </p:cNvPicPr>
          <p:nvPr/>
        </p:nvPicPr>
        <p:blipFill>
          <a:blip xmlns:r="http://schemas.openxmlformats.org/officeDocument/2006/relationships" r:embed="rId1"/>
          <a:srcRect l="0" t="0" r="0" b="0"/>
          <a:stretch>
            <a:fillRect/>
          </a:stretch>
        </p:blipFill>
        <p:spPr>
          <a:xfrm rot="0">
            <a:off x="152400" y="76200"/>
            <a:ext cx="8694738" cy="2133600"/>
          </a:xfrm>
          <a:prstGeom prst="rect"/>
          <a:noFill/>
          <a:ln>
            <a:noFill/>
          </a:ln>
        </p:spPr>
      </p:pic>
      <p:pic>
        <p:nvPicPr>
          <p:cNvPr id="2097345" name=""/>
          <p:cNvPicPr>
            <a:picLocks/>
          </p:cNvPicPr>
          <p:nvPr/>
        </p:nvPicPr>
        <p:blipFill>
          <a:blip xmlns:r="http://schemas.openxmlformats.org/officeDocument/2006/relationships" r:embed="rId2"/>
          <a:srcRect l="0" t="0" r="0" b="0"/>
          <a:stretch>
            <a:fillRect/>
          </a:stretch>
        </p:blipFill>
        <p:spPr>
          <a:xfrm rot="0">
            <a:off x="4648200" y="4191000"/>
            <a:ext cx="4191000" cy="1692275"/>
          </a:xfrm>
          <a:prstGeom prst="rect"/>
          <a:noFill/>
          <a:ln w="22225" cap="flat" cmpd="sng">
            <a:solidFill>
              <a:srgbClr val="7030A0">
                <a:alpha val="100000"/>
              </a:srgbClr>
            </a:solidFill>
            <a:prstDash val="solid"/>
            <a:round/>
          </a:ln>
        </p:spPr>
      </p:pic>
      <p:sp>
        <p:nvSpPr>
          <p:cNvPr id="1049219" name=""/>
          <p:cNvSpPr txBox="1"/>
          <p:nvPr/>
        </p:nvSpPr>
        <p:spPr>
          <a:xfrm rot="0">
            <a:off x="228600" y="2743200"/>
            <a:ext cx="8915400" cy="46482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indent="-342900" lvl="0" marL="342900">
              <a:spcBef>
                <a:spcPct val="20000"/>
              </a:spcBef>
            </a:pPr>
            <a:r>
              <a:rPr altLang="en-US" lang="en-US"/>
              <a:t>For an Air glass Interface (n</a:t>
            </a:r>
            <a:r>
              <a:rPr altLang="en-US" baseline="-25000" lang="en-US"/>
              <a:t>1</a:t>
            </a:r>
            <a:r>
              <a:rPr altLang="en-US" lang="en-US"/>
              <a:t>=1.0 and n</a:t>
            </a:r>
            <a:r>
              <a:rPr altLang="en-US" baseline="-25000" lang="en-US"/>
              <a:t>2</a:t>
            </a:r>
            <a:r>
              <a:rPr altLang="en-US" lang="en-US"/>
              <a:t>=1.5)</a:t>
            </a:r>
          </a:p>
          <a:p>
            <a:pPr algn="just" indent="-342900" lvl="0" marL="342900">
              <a:spcBef>
                <a:spcPct val="20000"/>
              </a:spcBef>
            </a:pPr>
            <a:r>
              <a:rPr altLang="en-US" lang="en-US"/>
              <a:t>	(a) determine r</a:t>
            </a:r>
            <a:r>
              <a:rPr altLang="en-US" baseline="-25000" lang="en-US"/>
              <a:t>//</a:t>
            </a:r>
            <a:r>
              <a:rPr altLang="en-US" lang="en-US"/>
              <a:t> and t</a:t>
            </a:r>
            <a:r>
              <a:rPr altLang="en-US" baseline="-25000" lang="en-US"/>
              <a:t>//</a:t>
            </a:r>
            <a:r>
              <a:rPr altLang="en-US" lang="en-US"/>
              <a:t> for normal incidence.</a:t>
            </a:r>
          </a:p>
          <a:p>
            <a:pPr algn="just" indent="-342900" lvl="0" marL="342900">
              <a:spcBef>
                <a:spcPct val="20000"/>
              </a:spcBef>
            </a:pPr>
            <a:r>
              <a:rPr altLang="en-US" lang="en-US"/>
              <a:t>	(b) determine Brewster’s angle.</a:t>
            </a:r>
          </a:p>
          <a:p>
            <a:pPr algn="just" indent="-342900" lvl="0" marL="342900"/>
            <a:r>
              <a:rPr altLang="en-US" lang="en-US"/>
              <a:t>     (c) if incidence angle is 30</a:t>
            </a:r>
            <a:r>
              <a:rPr altLang="en-US" baseline="30000" lang="en-US"/>
              <a:t>0 </a:t>
            </a:r>
            <a:r>
              <a:rPr altLang="en-US" lang="en-US"/>
              <a:t>determine r</a:t>
            </a:r>
            <a:r>
              <a:rPr altLang="en-US" baseline="-25000" lang="en-US"/>
              <a:t>//</a:t>
            </a:r>
            <a:r>
              <a:rPr altLang="en-US" lang="en-US"/>
              <a:t>  ,t</a:t>
            </a:r>
            <a:r>
              <a:rPr altLang="en-US" baseline="-25000" lang="en-US"/>
              <a:t>// </a:t>
            </a:r>
            <a:r>
              <a:rPr altLang="en-US" lang="en-US"/>
              <a:t>, r</a:t>
            </a:r>
            <a:r>
              <a:rPr altLang="en-US" baseline="-25000" lang="en-US">
                <a:sym typeface="Symbol" pitchFamily="18" charset="2"/>
              </a:rPr>
              <a:t></a:t>
            </a:r>
            <a:r>
              <a:rPr altLang="en-US" lang="en-US">
                <a:sym typeface="Symbol" pitchFamily="18" charset="2"/>
              </a:rPr>
              <a:t> and t</a:t>
            </a:r>
            <a:r>
              <a:rPr altLang="en-US" baseline="-25000" lang="en-US">
                <a:sym typeface="Symbol" pitchFamily="18" charset="2"/>
              </a:rPr>
              <a:t></a:t>
            </a:r>
          </a:p>
          <a:p>
            <a:pPr algn="just" indent="-342900" lvl="0" marL="342900"/>
            <a:endParaRPr altLang="en-US" baseline="-25000" lang="en-US">
              <a:sym typeface="Symbol" pitchFamily="18" charset="2"/>
            </a:endParaRPr>
          </a:p>
          <a:p>
            <a:pPr algn="just" indent="-342900" lvl="0" marL="342900"/>
            <a:endParaRPr altLang="en-US" baseline="-25000" lang="en-US">
              <a:sym typeface="Symbol" pitchFamily="18" charset="2"/>
            </a:endParaRPr>
          </a:p>
          <a:p>
            <a:pPr algn="just" indent="-342900" lvl="0" marL="342900"/>
            <a:endParaRPr altLang="en-US" baseline="-25000" lang="en-US">
              <a:sym typeface="Symbol" pitchFamily="18" charset="2"/>
            </a:endParaRPr>
          </a:p>
          <a:p>
            <a:pPr algn="just" indent="-342900" lvl="0" marL="342900"/>
            <a:endParaRPr altLang="en-US" baseline="-25000" lang="en-US">
              <a:sym typeface="Symbol" pitchFamily="18" charset="2"/>
            </a:endParaRPr>
          </a:p>
          <a:p>
            <a:pPr algn="just" indent="-342900" lvl="0" marL="342900"/>
            <a:endParaRPr altLang="en-US" baseline="-25000" lang="en-US">
              <a:sym typeface="Symbol" pitchFamily="18" charset="2"/>
            </a:endParaRPr>
          </a:p>
          <a:p>
            <a:pPr algn="just" indent="-342900" lvl="0" marL="342900"/>
            <a:r>
              <a:rPr altLang="en-US" lang="en-US">
                <a:sym typeface="Symbol" pitchFamily="18" charset="2"/>
              </a:rPr>
              <a:t>              </a:t>
            </a:r>
          </a:p>
          <a:p>
            <a:pPr algn="just" indent="-342900" lvl="0" marL="342900"/>
            <a:endParaRPr altLang="en-US" lang="en-US"/>
          </a:p>
        </p:txBody>
      </p:sp>
      <p:sp>
        <p:nvSpPr>
          <p:cNvPr id="1049220" name=""/>
          <p:cNvSpPr/>
          <p:nvPr/>
        </p:nvSpPr>
        <p:spPr>
          <a:xfrm rot="0">
            <a:off x="304800" y="5953125"/>
            <a:ext cx="8305800" cy="838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342900" lvl="0" marL="342900">
              <a:spcBef>
                <a:spcPct val="20000"/>
              </a:spcBef>
            </a:pPr>
            <a:r>
              <a:rPr altLang="en-US" b="1" sz="2000" lang="en-US">
                <a:latin typeface="Calibri" pitchFamily="34" charset="0"/>
              </a:rPr>
              <a:t>Example: 24.5, 24.6, 24.7  Page-24.11, “Ghatak” 4</a:t>
            </a:r>
            <a:r>
              <a:rPr altLang="en-US" baseline="30000" b="1" sz="2000" lang="en-US">
                <a:latin typeface="Calibri" pitchFamily="34" charset="0"/>
              </a:rPr>
              <a:t>th</a:t>
            </a:r>
            <a:r>
              <a:rPr altLang="en-US" b="1" sz="2000" lang="en-US">
                <a:latin typeface="Calibri" pitchFamily="34" charset="0"/>
              </a:rPr>
              <a:t>  edition.</a:t>
            </a:r>
          </a:p>
          <a:p>
            <a:pPr indent="-342900" lvl="0" marL="342900">
              <a:spcBef>
                <a:spcPct val="20000"/>
              </a:spcBef>
            </a:pPr>
            <a:r>
              <a:rPr altLang="en-US" b="1" sz="2000" lang="en-US">
                <a:latin typeface="Calibri" pitchFamily="34" charset="0"/>
              </a:rPr>
              <a:t>Problem: 24.4  Page24.17 “Ghatak” 4</a:t>
            </a:r>
            <a:r>
              <a:rPr altLang="en-US" baseline="30000" b="1" sz="2000" lang="en-US">
                <a:latin typeface="Calibri" pitchFamily="34" charset="0"/>
              </a:rPr>
              <a:t>th</a:t>
            </a:r>
            <a:r>
              <a:rPr altLang="en-US" b="1" sz="2000" lang="en-US">
                <a:latin typeface="Calibri" pitchFamily="34" charset="0"/>
              </a:rPr>
              <a:t>  edition</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345"/>
                                        </p:tgtEl>
                                        <p:attrNameLst>
                                          <p:attrName>style.visibility</p:attrName>
                                        </p:attrNameLst>
                                      </p:cBhvr>
                                      <p:to>
                                        <p:strVal val="visible"/>
                                      </p:to>
                                    </p:set>
                                    <p:animEffect transition="in" filter="blinds(horizontal)">
                                      <p:cBhvr>
                                        <p:cTn dur="500" id="7"/>
                                        <p:tgtEl>
                                          <p:spTgt spid="209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1">
  <p:cSld>
    <p:spTree>
      <p:nvGrpSpPr>
        <p:cNvPr id="359" name=""/>
        <p:cNvGrpSpPr/>
        <p:nvPr/>
      </p:nvGrpSpPr>
      <p:grpSpPr>
        <a:xfrm rot="0">
          <a:off x="0" y="0"/>
          <a:ext cx="0" cy="0"/>
          <a:chOff x="0" y="0"/>
          <a:chExt cx="0" cy="0"/>
        </a:xfrm>
      </p:grpSpPr>
      <p:pic>
        <p:nvPicPr>
          <p:cNvPr id="2097346" name=""/>
          <p:cNvPicPr>
            <a:picLocks/>
          </p:cNvPicPr>
          <p:nvPr/>
        </p:nvPicPr>
        <p:blipFill>
          <a:blip xmlns:r="http://schemas.openxmlformats.org/officeDocument/2006/relationships" r:embed="rId1"/>
          <a:srcRect l="0" t="0" r="0" b="0"/>
          <a:stretch>
            <a:fillRect/>
          </a:stretch>
        </p:blipFill>
        <p:spPr>
          <a:xfrm rot="0">
            <a:off x="0" y="762000"/>
            <a:ext cx="9144000" cy="1212850"/>
          </a:xfrm>
          <a:prstGeom prst="rect"/>
          <a:noFill/>
          <a:ln>
            <a:noFill/>
          </a:ln>
        </p:spPr>
      </p:pic>
      <p:sp>
        <p:nvSpPr>
          <p:cNvPr id="1049221" name=""/>
          <p:cNvSpPr/>
          <p:nvPr/>
        </p:nvSpPr>
        <p:spPr>
          <a:xfrm rot="0">
            <a:off x="304800" y="2274887"/>
            <a:ext cx="8458200" cy="1691641"/>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lang="en-US">
                <a:latin typeface="Georgia" pitchFamily="18" charset="0"/>
              </a:rPr>
              <a:t>I have heard a ray of light laugh and sing. We may talk by light to any visible distance without any conducting wire.</a:t>
            </a:r>
          </a:p>
          <a:p>
            <a:pPr algn="just" lvl="0"/>
            <a:endParaRPr altLang="en-US" lang="en-US">
              <a:latin typeface="Georgia" pitchFamily="18" charset="0"/>
            </a:endParaRPr>
          </a:p>
          <a:p>
            <a:pPr algn="r" lvl="0"/>
            <a:r>
              <a:rPr altLang="en-US" lang="en-US">
                <a:latin typeface="Georgia" pitchFamily="18" charset="0"/>
              </a:rPr>
              <a:t>—Alexander Graham Bell (1880),</a:t>
            </a:r>
          </a:p>
          <a:p>
            <a:pPr algn="r" lvl="0"/>
            <a:r>
              <a:rPr altLang="en-US" lang="en-US">
                <a:latin typeface="Georgia" pitchFamily="18" charset="0"/>
              </a:rPr>
              <a:t>after succeeding in transmitting a</a:t>
            </a:r>
          </a:p>
          <a:p>
            <a:pPr algn="r" lvl="0"/>
            <a:r>
              <a:rPr altLang="en-US" lang="en-US">
                <a:latin typeface="Georgia" pitchFamily="18" charset="0"/>
              </a:rPr>
              <a:t>voice signal over 200 m using light as the signal carrier</a:t>
            </a:r>
          </a:p>
        </p:txBody>
      </p:sp>
      <p:sp>
        <p:nvSpPr>
          <p:cNvPr id="1049222" name=""/>
          <p:cNvSpPr/>
          <p:nvPr/>
        </p:nvSpPr>
        <p:spPr>
          <a:xfrm rot="0">
            <a:off x="4495800" y="6027737"/>
            <a:ext cx="4648200" cy="802640"/>
          </a:xfrm>
          <a:prstGeom prst="rect"/>
          <a:noFill/>
          <a:ln w="28575" cap="flat" cmpd="sng">
            <a:solidFill>
              <a:schemeClr val="dk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400" i="1" lang="en-US">
                <a:effectLst>
                  <a:outerShdw algn="tl" blurRad="38100" dir="2700000" dist="38100">
                    <a:srgbClr val="C0C0C0"/>
                  </a:outerShdw>
                </a:effectLst>
                <a:latin typeface="Georgia" pitchFamily="18" charset="0"/>
              </a:rPr>
              <a:t>REF: Optics by Ajoy Ghatak</a:t>
            </a:r>
          </a:p>
          <a:p>
            <a:pPr algn="just" lvl="0"/>
            <a:r>
              <a:rPr altLang="en-US" b="1" sz="2400" i="1" lang="en-US">
                <a:effectLst>
                  <a:outerShdw algn="tl" blurRad="38100" dir="2700000" dist="38100">
                    <a:srgbClr val="C0C0C0"/>
                  </a:outerShdw>
                </a:effectLst>
                <a:latin typeface="Georgia" pitchFamily="18" charset="0"/>
              </a:rPr>
              <a:t>Chapter -27</a:t>
            </a:r>
          </a:p>
        </p:txBody>
      </p:sp>
    </p:spTree>
  </p:cSld>
  <p:clrMapOvr>
    <a:masterClrMapping/>
  </p:clrMapOvr>
  <p:timing/>
</p:sld>
</file>

<file path=ppt/slides/slide156.xml><?xml version="1.0" encoding="utf-8"?>
<p:sld xmlns:a="http://schemas.openxmlformats.org/drawingml/2006/main" xmlns:r="http://schemas.openxmlformats.org/officeDocument/2006/relationships" xmlns:p="http://schemas.openxmlformats.org/presentationml/2006/main" showMasterSp="1">
  <p:cSld>
    <p:spTree>
      <p:nvGrpSpPr>
        <p:cNvPr id="369" name=""/>
        <p:cNvGrpSpPr/>
        <p:nvPr/>
      </p:nvGrpSpPr>
      <p:grpSpPr>
        <a:xfrm rot="0">
          <a:off x="0" y="0"/>
          <a:ext cx="0" cy="0"/>
          <a:chOff x="0" y="0"/>
          <a:chExt cx="0" cy="0"/>
        </a:xfrm>
      </p:grpSpPr>
      <p:pic>
        <p:nvPicPr>
          <p:cNvPr id="2097355" name="" descr="FiberVersusCopper"/>
          <p:cNvPicPr>
            <a:picLocks/>
          </p:cNvPicPr>
          <p:nvPr/>
        </p:nvPicPr>
        <p:blipFill>
          <a:blip xmlns:r="http://schemas.openxmlformats.org/officeDocument/2006/relationships" r:embed="rId1"/>
          <a:srcRect l="0" t="0" r="0" b="0"/>
          <a:stretch>
            <a:fillRect/>
          </a:stretch>
        </p:blipFill>
        <p:spPr>
          <a:xfrm rot="0">
            <a:off x="6300787" y="1112837"/>
            <a:ext cx="2592387" cy="3673475"/>
          </a:xfrm>
          <a:prstGeom prst="rect"/>
          <a:noFill/>
          <a:ln>
            <a:noFill/>
          </a:ln>
        </p:spPr>
      </p:pic>
      <p:sp>
        <p:nvSpPr>
          <p:cNvPr id="1049243" name=""/>
          <p:cNvSpPr/>
          <p:nvPr/>
        </p:nvSpPr>
        <p:spPr>
          <a:xfrm rot="0">
            <a:off x="228600" y="1143000"/>
            <a:ext cx="5976937" cy="34950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Times New Roman" pitchFamily="18" charset="0"/>
                <a:ea typeface="Times New Roman" pitchFamily="18" charset="0"/>
              </a:rPr>
              <a:t>Optical fiber vs Copper</a:t>
            </a:r>
          </a:p>
          <a:p>
            <a:pPr lvl="0"/>
            <a:r>
              <a:rPr altLang="en-US" sz="2000" lang="en-US">
                <a:latin typeface="Times New Roman" pitchFamily="18" charset="0"/>
                <a:ea typeface="Times New Roman" pitchFamily="18" charset="0"/>
              </a:rPr>
              <a:t>Fiber has these advantages compared with metal wires</a:t>
            </a:r>
          </a:p>
          <a:p>
            <a:pPr indent="-350837" lvl="1" marL="471487">
              <a:buChar char="•"/>
            </a:pPr>
            <a:r>
              <a:rPr altLang="en-US" sz="2000" lang="en-US">
                <a:latin typeface="Times New Roman" pitchFamily="18" charset="0"/>
                <a:ea typeface="Times New Roman" pitchFamily="18" charset="0"/>
              </a:rPr>
              <a:t>Bandwidth – more data per second</a:t>
            </a:r>
          </a:p>
          <a:p>
            <a:pPr indent="-350837" lvl="1" marL="471487">
              <a:buChar char="•"/>
            </a:pPr>
            <a:r>
              <a:rPr altLang="en-US" sz="2000" lang="en-US">
                <a:latin typeface="Times New Roman" pitchFamily="18" charset="0"/>
                <a:ea typeface="Times New Roman" pitchFamily="18" charset="0"/>
              </a:rPr>
              <a:t>Longer distance</a:t>
            </a:r>
          </a:p>
          <a:p>
            <a:pPr indent="-350837" lvl="1" marL="471487">
              <a:buChar char="•"/>
            </a:pPr>
            <a:r>
              <a:rPr altLang="en-US" sz="2000" lang="en-US">
                <a:latin typeface="Times New Roman" pitchFamily="18" charset="0"/>
                <a:ea typeface="Times New Roman" pitchFamily="18" charset="0"/>
              </a:rPr>
              <a:t>Faster</a:t>
            </a:r>
          </a:p>
          <a:p>
            <a:pPr indent="-350837" lvl="1" marL="471487">
              <a:buChar char="•"/>
            </a:pPr>
            <a:r>
              <a:rPr altLang="en-US" sz="2000" lang="en-US">
                <a:latin typeface="Times New Roman" pitchFamily="18" charset="0"/>
                <a:ea typeface="Times New Roman" pitchFamily="18" charset="0"/>
              </a:rPr>
              <a:t>Lower loss</a:t>
            </a:r>
          </a:p>
          <a:p>
            <a:pPr indent="-350837" lvl="1" marL="471487">
              <a:buChar char="•"/>
            </a:pPr>
            <a:r>
              <a:rPr altLang="en-US" sz="2000" lang="en-US">
                <a:latin typeface="Times New Roman" pitchFamily="18" charset="0"/>
                <a:ea typeface="Times New Roman" pitchFamily="18" charset="0"/>
              </a:rPr>
              <a:t>Immunity to </a:t>
            </a:r>
            <a:r>
              <a:rPr altLang="en-US" b="1" sz="2000" lang="en-US">
                <a:latin typeface="Times New Roman" pitchFamily="18" charset="0"/>
                <a:ea typeface="Times New Roman" pitchFamily="18" charset="0"/>
              </a:rPr>
              <a:t>crosstalk</a:t>
            </a:r>
          </a:p>
          <a:p>
            <a:pPr indent="-350837" lvl="1" marL="471487">
              <a:buChar char="•"/>
            </a:pPr>
            <a:r>
              <a:rPr altLang="en-US" sz="2000" lang="en-US">
                <a:latin typeface="Times New Roman" pitchFamily="18" charset="0"/>
                <a:ea typeface="Times New Roman" pitchFamily="18" charset="0"/>
              </a:rPr>
              <a:t>Special applications like medical imaging and other sensors are only possible with fiber because they use light directly</a:t>
            </a:r>
          </a:p>
        </p:txBody>
      </p:sp>
      <p:sp>
        <p:nvSpPr>
          <p:cNvPr id="1049244" name=""/>
          <p:cNvSpPr txBox="1"/>
          <p:nvPr/>
        </p:nvSpPr>
        <p:spPr>
          <a:xfrm rot="0">
            <a:off x="381000" y="4591050"/>
            <a:ext cx="8424862" cy="165735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342900" lvl="0" marL="342900"/>
            <a:r>
              <a:rPr altLang="en-US" b="1" sz="2400" lang="en-US">
                <a:latin typeface="Times New Roman" pitchFamily="18" charset="0"/>
                <a:ea typeface="Times New Roman" pitchFamily="18" charset="0"/>
              </a:rPr>
              <a:t>Disadvantage</a:t>
            </a:r>
          </a:p>
          <a:p>
            <a:pPr indent="-342900" lvl="0" marL="342900"/>
            <a:endParaRPr altLang="en-US" b="1" sz="2400" lang="en-US">
              <a:latin typeface="Times New Roman" pitchFamily="18" charset="0"/>
              <a:ea typeface="Times New Roman" pitchFamily="18" charset="0"/>
            </a:endParaRPr>
          </a:p>
          <a:p>
            <a:pPr indent="-342900" lvl="0" marL="342900">
              <a:buChar char="•"/>
            </a:pPr>
            <a:r>
              <a:rPr altLang="en-US" sz="2000" lang="en-US">
                <a:latin typeface="Times New Roman" pitchFamily="18" charset="0"/>
                <a:ea typeface="Times New Roman" pitchFamily="18" charset="0"/>
              </a:rPr>
              <a:t>Optical fiber is more expensive per meter than copper</a:t>
            </a:r>
          </a:p>
          <a:p>
            <a:pPr indent="-342900" lvl="0" marL="342900">
              <a:buChar char="•"/>
            </a:pPr>
            <a:r>
              <a:rPr altLang="en-US" sz="2000" lang="en-US">
                <a:latin typeface="Times New Roman" pitchFamily="18" charset="0"/>
                <a:ea typeface="Times New Roman" pitchFamily="18" charset="0"/>
              </a:rPr>
              <a:t>Optical fiber can not be join together as easily as copper cable. </a:t>
            </a:r>
          </a:p>
          <a:p>
            <a:pPr indent="-342900" lvl="0" marL="342900"/>
            <a:r>
              <a:rPr altLang="en-US" sz="2000" lang="en-US">
                <a:latin typeface="Times New Roman" pitchFamily="18" charset="0"/>
                <a:ea typeface="Times New Roman" pitchFamily="18" charset="0"/>
              </a:rPr>
              <a:t>	requires training , expensive measurement equipment</a:t>
            </a:r>
          </a:p>
        </p:txBody>
      </p:sp>
      <p:pic>
        <p:nvPicPr>
          <p:cNvPr id="2097356" name=""/>
          <p:cNvPicPr>
            <a:picLocks/>
          </p:cNvPicPr>
          <p:nvPr/>
        </p:nvPicPr>
        <p:blipFill>
          <a:blip xmlns:r="http://schemas.openxmlformats.org/officeDocument/2006/relationships" r:embed="rId2"/>
          <a:srcRect l="0" t="0" r="0" b="0"/>
          <a:stretch>
            <a:fillRect/>
          </a:stretch>
        </p:blipFill>
        <p:spPr>
          <a:xfrm rot="0">
            <a:off x="214312" y="214312"/>
            <a:ext cx="8715375" cy="7381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243"/>
                                        </p:tgtEl>
                                        <p:attrNameLst>
                                          <p:attrName>style.visibility</p:attrName>
                                        </p:attrNameLst>
                                      </p:cBhvr>
                                      <p:to>
                                        <p:strVal val="visible"/>
                                      </p:to>
                                    </p:set>
                                    <p:animEffect transition="in" filter="blinds(horizontal)">
                                      <p:cBhvr>
                                        <p:cTn dur="500" id="7"/>
                                        <p:tgtEl>
                                          <p:spTgt spid="104924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244"/>
                                        </p:tgtEl>
                                        <p:attrNameLst>
                                          <p:attrName>style.visibility</p:attrName>
                                        </p:attrNameLst>
                                      </p:cBhvr>
                                      <p:to>
                                        <p:strVal val="visible"/>
                                      </p:to>
                                    </p:set>
                                    <p:animEffect transition="in" filter="blinds(horizontal)">
                                      <p:cBhvr>
                                        <p:cTn dur="500" id="12"/>
                                        <p:tgtEl>
                                          <p:spTgt spid="1049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43" grpId="0" uiExpand="0" build="whole"/>
      <p:bldP spid="1049244" grpId="0" uiExpand="0" build="whole"/>
    </p:bldLst>
  </p:timing>
</p:sld>
</file>

<file path=ppt/slides/slide157.xml><?xml version="1.0" encoding="utf-8"?>
<p:sld xmlns:a="http://schemas.openxmlformats.org/drawingml/2006/main" xmlns:r="http://schemas.openxmlformats.org/officeDocument/2006/relationships" xmlns:p="http://schemas.openxmlformats.org/presentationml/2006/main" showMasterSp="1">
  <p:cSld>
    <p:spTree>
      <p:nvGrpSpPr>
        <p:cNvPr id="578" name=""/>
        <p:cNvGrpSpPr/>
        <p:nvPr/>
      </p:nvGrpSpPr>
      <p:grpSpPr>
        <a:xfrm rot="0">
          <a:off x="0" y="0"/>
          <a:ext cx="0" cy="0"/>
          <a:chOff x="0" y="0"/>
          <a:chExt cx="0" cy="0"/>
        </a:xfrm>
      </p:grpSpPr>
      <p:sp>
        <p:nvSpPr>
          <p:cNvPr id="1050005" name=""/>
          <p:cNvSpPr/>
          <p:nvPr>
            <p:ph type="title" sz="full" idx="0"/>
          </p:nvPr>
        </p:nvSpPr>
        <p:spPr>
          <a:xfrm rot="0">
            <a:off x="457200" y="0"/>
            <a:ext cx="8229600" cy="563562"/>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3200" i="1" lang="en-US">
                <a:latin typeface="Georgia" pitchFamily="18" charset="0"/>
              </a:rPr>
              <a:t>TOTAL INTERNAL REFLECTION</a:t>
            </a:r>
          </a:p>
        </p:txBody>
      </p:sp>
      <p:pic>
        <p:nvPicPr>
          <p:cNvPr id="2097682" name=""/>
          <p:cNvPicPr>
            <a:picLocks/>
          </p:cNvPicPr>
          <p:nvPr/>
        </p:nvPicPr>
        <p:blipFill>
          <a:blip xmlns:r="http://schemas.openxmlformats.org/officeDocument/2006/relationships" r:embed="rId1"/>
          <a:srcRect l="0" t="0" r="0" b="0"/>
          <a:stretch>
            <a:fillRect/>
          </a:stretch>
        </p:blipFill>
        <p:spPr>
          <a:xfrm rot="0">
            <a:off x="6819900" y="685800"/>
            <a:ext cx="2219325" cy="1724025"/>
          </a:xfrm>
          <a:prstGeom prst="rect"/>
          <a:noFill/>
          <a:ln>
            <a:noFill/>
          </a:ln>
        </p:spPr>
      </p:pic>
      <p:pic>
        <p:nvPicPr>
          <p:cNvPr id="2097683" name=""/>
          <p:cNvPicPr>
            <a:picLocks/>
          </p:cNvPicPr>
          <p:nvPr/>
        </p:nvPicPr>
        <p:blipFill>
          <a:blip xmlns:r="http://schemas.openxmlformats.org/officeDocument/2006/relationships" r:embed="rId2"/>
          <a:srcRect l="0" t="0" r="0" b="0"/>
          <a:stretch>
            <a:fillRect/>
          </a:stretch>
        </p:blipFill>
        <p:spPr>
          <a:xfrm rot="0">
            <a:off x="6819900" y="2362200"/>
            <a:ext cx="2247900" cy="1638300"/>
          </a:xfrm>
          <a:prstGeom prst="rect"/>
          <a:noFill/>
          <a:ln>
            <a:noFill/>
          </a:ln>
        </p:spPr>
      </p:pic>
      <p:pic>
        <p:nvPicPr>
          <p:cNvPr id="2097684" name=""/>
          <p:cNvPicPr>
            <a:picLocks/>
          </p:cNvPicPr>
          <p:nvPr/>
        </p:nvPicPr>
        <p:blipFill>
          <a:blip xmlns:r="http://schemas.openxmlformats.org/officeDocument/2006/relationships" r:embed="rId3"/>
          <a:srcRect l="0" t="0" r="0" b="0"/>
          <a:stretch>
            <a:fillRect/>
          </a:stretch>
        </p:blipFill>
        <p:spPr>
          <a:xfrm rot="0">
            <a:off x="6972300" y="4343400"/>
            <a:ext cx="2076450" cy="1628775"/>
          </a:xfrm>
          <a:prstGeom prst="rect"/>
          <a:noFill/>
          <a:ln>
            <a:noFill/>
          </a:ln>
        </p:spPr>
      </p:pic>
      <p:sp>
        <p:nvSpPr>
          <p:cNvPr id="1050006" name=""/>
          <p:cNvSpPr/>
          <p:nvPr/>
        </p:nvSpPr>
        <p:spPr>
          <a:xfrm rot="0">
            <a:off x="0" y="685800"/>
            <a:ext cx="6934200" cy="66573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indent="-342900" lvl="0" marL="342900">
              <a:buFontTx/>
              <a:buAutoNum type="alphaLcParenBoth" startAt="1"/>
            </a:pPr>
            <a:r>
              <a:rPr altLang="en-US" sz="2000" lang="en-US">
                <a:latin typeface="Georgia" pitchFamily="18" charset="0"/>
              </a:rPr>
              <a:t>For a ray incident on a denser medium (n</a:t>
            </a:r>
            <a:r>
              <a:rPr altLang="en-US" baseline="-25000" sz="2000" lang="en-US">
                <a:latin typeface="Georgia" pitchFamily="18" charset="0"/>
              </a:rPr>
              <a:t>2</a:t>
            </a:r>
            <a:r>
              <a:rPr altLang="en-US" sz="2000" lang="en-US">
                <a:latin typeface="Georgia" pitchFamily="18" charset="0"/>
              </a:rPr>
              <a:t> &gt; n</a:t>
            </a:r>
            <a:r>
              <a:rPr altLang="en-US" baseline="-25000" sz="2000" lang="en-US">
                <a:latin typeface="Georgia" pitchFamily="18" charset="0"/>
              </a:rPr>
              <a:t>1</a:t>
            </a:r>
            <a:r>
              <a:rPr altLang="en-US" sz="2000" lang="en-US">
                <a:latin typeface="Georgia" pitchFamily="18" charset="0"/>
              </a:rPr>
              <a:t> ), the angle of refraction is less than the angle of incidence. </a:t>
            </a:r>
          </a:p>
          <a:p>
            <a:pPr algn="just" indent="-342900" lvl="0" marL="342900">
              <a:buFontTx/>
              <a:buAutoNum type="alphaLcParenBoth" startAt="1"/>
            </a:pPr>
            <a:endParaRPr altLang="en-US" sz="2000" lang="en-US">
              <a:latin typeface="Georgia" pitchFamily="18" charset="0"/>
            </a:endParaRPr>
          </a:p>
          <a:p>
            <a:pPr algn="just" indent="-342900" lvl="0" marL="342900">
              <a:buFontTx/>
              <a:buAutoNum type="alphaLcParenBoth" startAt="1"/>
            </a:pPr>
            <a:endParaRPr altLang="en-US" sz="2000" lang="en-US">
              <a:latin typeface="Georgia" pitchFamily="18" charset="0"/>
            </a:endParaRPr>
          </a:p>
          <a:p>
            <a:pPr algn="just" indent="-342900" lvl="0" marL="342900">
              <a:buFontTx/>
              <a:buAutoNum type="alphaLcParenBoth" startAt="1"/>
            </a:pPr>
            <a:endParaRPr altLang="en-US" sz="2000" lang="en-US">
              <a:latin typeface="Georgia" pitchFamily="18" charset="0"/>
            </a:endParaRPr>
          </a:p>
          <a:p>
            <a:pPr algn="just" indent="-342900" lvl="0" marL="342900">
              <a:buFontTx/>
              <a:buAutoNum type="alphaLcParenBoth" startAt="1"/>
            </a:pPr>
            <a:r>
              <a:rPr altLang="en-US" sz="2000" lang="en-US">
                <a:latin typeface="Georgia" pitchFamily="18" charset="0"/>
              </a:rPr>
              <a:t>For a ray incident on a rarer medium (n</a:t>
            </a:r>
            <a:r>
              <a:rPr altLang="en-US" baseline="-25000" sz="2000" lang="en-US">
                <a:latin typeface="Georgia" pitchFamily="18" charset="0"/>
              </a:rPr>
              <a:t>2</a:t>
            </a:r>
            <a:r>
              <a:rPr altLang="en-US" sz="2000" lang="en-US">
                <a:latin typeface="Georgia" pitchFamily="18" charset="0"/>
              </a:rPr>
              <a:t> &lt; n</a:t>
            </a:r>
            <a:r>
              <a:rPr altLang="en-US" baseline="-25000" sz="2000" lang="en-US">
                <a:latin typeface="Georgia" pitchFamily="18" charset="0"/>
              </a:rPr>
              <a:t>1</a:t>
            </a:r>
            <a:r>
              <a:rPr altLang="en-US" sz="2000" lang="en-US">
                <a:latin typeface="Georgia" pitchFamily="18" charset="0"/>
              </a:rPr>
              <a:t> ), the angle of refraction is greater than the angle of incidence. </a:t>
            </a:r>
          </a:p>
          <a:p>
            <a:pPr algn="just" indent="-342900" lvl="0" marL="342900">
              <a:buFontTx/>
              <a:buAutoNum type="alphaLcParenBoth" startAt="1"/>
            </a:pPr>
            <a:endParaRPr altLang="en-US" sz="2000" lang="en-US">
              <a:latin typeface="Georgia" pitchFamily="18" charset="0"/>
            </a:endParaRPr>
          </a:p>
          <a:p>
            <a:pPr algn="just" indent="-342900" lvl="0" marL="342900">
              <a:buFontTx/>
              <a:buAutoNum type="alphaLcParenBoth" startAt="1"/>
            </a:pPr>
            <a:endParaRPr altLang="en-US" sz="2000" lang="en-US">
              <a:latin typeface="Georgia" pitchFamily="18" charset="0"/>
            </a:endParaRPr>
          </a:p>
          <a:p>
            <a:pPr algn="just" indent="-342900" lvl="0" marL="342900">
              <a:buFontTx/>
              <a:buAutoNum type="alphaLcParenBoth" startAt="1"/>
            </a:pPr>
            <a:r>
              <a:rPr altLang="en-US" sz="2000" lang="en-US">
                <a:latin typeface="Georgia" pitchFamily="18" charset="0"/>
              </a:rPr>
              <a:t>The angle of incidence, for which the angle of refraction is 90</a:t>
            </a:r>
            <a:r>
              <a:rPr altLang="en-US" baseline="30000" sz="2000" lang="en-US">
                <a:latin typeface="Georgia" pitchFamily="18" charset="0"/>
              </a:rPr>
              <a:t>o</a:t>
            </a:r>
            <a:r>
              <a:rPr altLang="en-US" sz="2000" lang="en-US">
                <a:latin typeface="Georgia" pitchFamily="18" charset="0"/>
              </a:rPr>
              <a:t>, is known as the critical angle and is denoted by </a:t>
            </a:r>
            <a:r>
              <a:rPr altLang="en-US" sz="2000" lang="en-US">
                <a:latin typeface="Georgia" pitchFamily="18" charset="0"/>
                <a:sym typeface="Symbol" pitchFamily="18" charset="2"/>
              </a:rPr>
              <a:t></a:t>
            </a:r>
            <a:r>
              <a:rPr altLang="en-US" baseline="-25000" sz="2000" i="1" lang="en-US">
                <a:latin typeface="Georgia" pitchFamily="18" charset="0"/>
              </a:rPr>
              <a:t>c</a:t>
            </a:r>
            <a:r>
              <a:rPr altLang="en-US" sz="2000" i="1" lang="en-US">
                <a:latin typeface="Georgia" pitchFamily="18" charset="0"/>
              </a:rPr>
              <a:t>. Thus, when</a:t>
            </a:r>
          </a:p>
          <a:p>
            <a:pPr algn="just" indent="-342900" lvl="0" marL="342900">
              <a:buFontTx/>
              <a:buAutoNum type="alphaLcParenBoth" startAt="1"/>
            </a:pPr>
            <a:endParaRPr altLang="en-US" sz="2000" i="1" lang="en-US">
              <a:latin typeface="Georgia" pitchFamily="18" charset="0"/>
            </a:endParaRPr>
          </a:p>
          <a:p>
            <a:pPr algn="just" indent="-342900" lvl="0" marL="342900">
              <a:buFontTx/>
              <a:buAutoNum type="alphaLcParenBoth" startAt="1"/>
            </a:pPr>
            <a:endParaRPr altLang="en-US" sz="2000" i="1" lang="en-US">
              <a:latin typeface="Georgia" pitchFamily="18" charset="0"/>
            </a:endParaRPr>
          </a:p>
          <a:p>
            <a:pPr algn="just" indent="-342900" lvl="0" marL="342900"/>
            <a:r>
              <a:rPr altLang="en-US" sz="2000" i="1" lang="en-US">
                <a:latin typeface="Georgia" pitchFamily="18" charset="0"/>
              </a:rPr>
              <a:t>	</a:t>
            </a:r>
          </a:p>
          <a:p>
            <a:pPr algn="just" indent="-342900" lvl="0" marL="342900"/>
            <a:r>
              <a:rPr altLang="en-US" sz="2000" i="1" lang="en-US">
                <a:latin typeface="Georgia" pitchFamily="18" charset="0"/>
              </a:rPr>
              <a:t>	</a:t>
            </a:r>
            <a:r>
              <a:rPr altLang="en-US" sz="2000" lang="en-US">
                <a:latin typeface="Georgia" pitchFamily="18" charset="0"/>
              </a:rPr>
              <a:t>the angle of refraction </a:t>
            </a:r>
            <a:r>
              <a:rPr altLang="en-US" sz="2000" lang="en-US">
                <a:latin typeface="Georgia" pitchFamily="18" charset="0"/>
                <a:sym typeface="Symbol" pitchFamily="18" charset="2"/>
              </a:rPr>
              <a:t></a:t>
            </a:r>
            <a:r>
              <a:rPr altLang="en-US" baseline="-25000" sz="2000" i="1" lang="en-US">
                <a:latin typeface="Georgia" pitchFamily="18" charset="0"/>
                <a:sym typeface="Symbol" pitchFamily="18" charset="2"/>
              </a:rPr>
              <a:t>2</a:t>
            </a:r>
            <a:r>
              <a:rPr altLang="en-US" sz="2000" lang="en-US">
                <a:latin typeface="Georgia" pitchFamily="18" charset="0"/>
              </a:rPr>
              <a:t> = 90</a:t>
            </a:r>
            <a:r>
              <a:rPr altLang="en-US" baseline="30000" sz="2000" lang="en-US">
                <a:latin typeface="Georgia" pitchFamily="18" charset="0"/>
              </a:rPr>
              <a:t>o</a:t>
            </a:r>
            <a:r>
              <a:rPr altLang="en-US" sz="2000" lang="en-US">
                <a:latin typeface="Georgia" pitchFamily="18" charset="0"/>
              </a:rPr>
              <a:t>. When the angle of incidence exceeds the critical angle (i.e., when </a:t>
            </a:r>
            <a:r>
              <a:rPr altLang="en-US" sz="2000" lang="en-US">
                <a:latin typeface="Georgia" pitchFamily="18" charset="0"/>
                <a:sym typeface="Symbol" pitchFamily="18" charset="2"/>
              </a:rPr>
              <a:t></a:t>
            </a:r>
            <a:r>
              <a:rPr altLang="en-US" baseline="-25000" sz="2000" i="1" lang="en-US">
                <a:latin typeface="Georgia" pitchFamily="18" charset="0"/>
                <a:sym typeface="Symbol" pitchFamily="18" charset="2"/>
              </a:rPr>
              <a:t>1</a:t>
            </a:r>
            <a:r>
              <a:rPr altLang="en-US" sz="2000" lang="en-US">
                <a:latin typeface="Georgia" pitchFamily="18" charset="0"/>
              </a:rPr>
              <a:t> &gt; </a:t>
            </a:r>
            <a:r>
              <a:rPr altLang="en-US" sz="2000" lang="en-US">
                <a:latin typeface="Georgia" pitchFamily="18" charset="0"/>
                <a:sym typeface="Symbol" pitchFamily="18" charset="2"/>
              </a:rPr>
              <a:t></a:t>
            </a:r>
            <a:r>
              <a:rPr altLang="en-US" baseline="-25000" sz="2000" i="1" lang="en-US">
                <a:latin typeface="Georgia" pitchFamily="18" charset="0"/>
              </a:rPr>
              <a:t>c</a:t>
            </a:r>
            <a:r>
              <a:rPr altLang="en-US" sz="2000" i="1" lang="en-US">
                <a:latin typeface="Georgia" pitchFamily="18" charset="0"/>
              </a:rPr>
              <a:t>), there is no refracted </a:t>
            </a:r>
            <a:r>
              <a:rPr altLang="en-US" sz="2000" lang="en-US">
                <a:latin typeface="Georgia" pitchFamily="18" charset="0"/>
              </a:rPr>
              <a:t>ray and we have what is known as total internal reflection.</a:t>
            </a:r>
          </a:p>
          <a:p>
            <a:pPr algn="just" indent="-342900" lvl="0" marL="342900"/>
            <a:endParaRPr altLang="en-US" sz="2000" i="1" lang="en-US">
              <a:latin typeface="Calibri" pitchFamily="34" charset="0"/>
            </a:endParaRPr>
          </a:p>
        </p:txBody>
      </p:sp>
      <p:pic>
        <p:nvPicPr>
          <p:cNvPr id="2097685" name=""/>
          <p:cNvPicPr>
            <a:picLocks/>
          </p:cNvPicPr>
          <p:nvPr/>
        </p:nvPicPr>
        <p:blipFill>
          <a:blip xmlns:r="http://schemas.openxmlformats.org/officeDocument/2006/relationships" r:embed="rId4"/>
          <a:srcRect l="0" t="0" r="0" b="0"/>
          <a:stretch>
            <a:fillRect/>
          </a:stretch>
        </p:blipFill>
        <p:spPr>
          <a:xfrm rot="0">
            <a:off x="3276600" y="4267200"/>
            <a:ext cx="2062162" cy="8143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50006">
                                            <p:txEl>
                                              <p:charRg st="115" end="229"/>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683"/>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1050006">
                                            <p:txEl>
                                              <p:charRg st="231" end="361"/>
                                            </p:txEl>
                                          </p:spTgt>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2097685"/>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1050006">
                                            <p:txEl>
                                              <p:charRg st="365" end="559"/>
                                            </p:txEl>
                                          </p:spTgt>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2097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1">
  <p:cSld>
    <p:spTree>
      <p:nvGrpSpPr>
        <p:cNvPr id="579" name=""/>
        <p:cNvGrpSpPr/>
        <p:nvPr/>
      </p:nvGrpSpPr>
      <p:grpSpPr>
        <a:xfrm rot="0">
          <a:off x="0" y="0"/>
          <a:ext cx="0" cy="0"/>
          <a:chOff x="0" y="0"/>
          <a:chExt cx="0" cy="0"/>
        </a:xfrm>
      </p:grpSpPr>
      <p:sp>
        <p:nvSpPr>
          <p:cNvPr id="1050007" name=""/>
          <p:cNvSpPr/>
          <p:nvPr/>
        </p:nvSpPr>
        <p:spPr>
          <a:xfrm rot="0">
            <a:off x="228600" y="762000"/>
            <a:ext cx="5257800" cy="53244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Calibri" pitchFamily="34" charset="0"/>
              </a:rPr>
              <a:t>A dielectric (glass) fiber consists of a cylindrical central core cladded by a material of slightly lower refractive index. </a:t>
            </a:r>
          </a:p>
          <a:p>
            <a:pPr algn="just" lvl="0"/>
            <a:endParaRPr altLang="en-US" sz="2000" lang="en-US">
              <a:latin typeface="Calibri" pitchFamily="34" charset="0"/>
            </a:endParaRPr>
          </a:p>
          <a:p>
            <a:pPr algn="just" lvl="0"/>
            <a:endParaRPr altLang="en-US" sz="2000" lang="en-US">
              <a:latin typeface="Calibri" pitchFamily="34" charset="0"/>
            </a:endParaRPr>
          </a:p>
          <a:p>
            <a:pPr algn="just" lvl="0"/>
            <a:r>
              <a:rPr altLang="en-US" sz="2000" lang="en-US">
                <a:latin typeface="Calibri" pitchFamily="34" charset="0"/>
              </a:rPr>
              <a:t>Light rays incident on the core-cladding interface at an angle greater than the critical angle are trapped inside the core of the fiber. </a:t>
            </a:r>
          </a:p>
          <a:p>
            <a:pPr algn="just" lvl="0"/>
            <a:endParaRPr altLang="en-US" sz="2000" lang="en-US">
              <a:latin typeface="Calibri" pitchFamily="34" charset="0"/>
            </a:endParaRPr>
          </a:p>
          <a:p>
            <a:pPr algn="just" lvl="0"/>
            <a:r>
              <a:rPr altLang="en-US" sz="2000" lang="en-US">
                <a:latin typeface="Calibri" pitchFamily="34" charset="0"/>
              </a:rPr>
              <a:t>Refractive index distribution for a step-index fiber.</a:t>
            </a:r>
          </a:p>
          <a:p>
            <a:pPr algn="just" lvl="0"/>
            <a:r>
              <a:rPr altLang="en-US" sz="2000" lang="en-US">
                <a:latin typeface="Calibri" pitchFamily="34" charset="0"/>
              </a:rPr>
              <a:t> </a:t>
            </a:r>
          </a:p>
          <a:p>
            <a:pPr algn="just" lvl="0"/>
            <a:endParaRPr altLang="en-US" sz="2000" lang="en-US">
              <a:latin typeface="Calibri" pitchFamily="34" charset="0"/>
            </a:endParaRPr>
          </a:p>
          <a:p>
            <a:pPr algn="just" lvl="0"/>
            <a:endParaRPr altLang="en-US" sz="2000" lang="en-US">
              <a:latin typeface="Calibri" pitchFamily="34" charset="0"/>
            </a:endParaRPr>
          </a:p>
          <a:p>
            <a:pPr algn="just" lvl="0"/>
            <a:r>
              <a:rPr altLang="en-US" sz="2000" lang="en-US">
                <a:latin typeface="Calibri" pitchFamily="34" charset="0"/>
              </a:rPr>
              <a:t>where n</a:t>
            </a:r>
            <a:r>
              <a:rPr altLang="en-US" baseline="-25000" sz="2000" lang="en-US">
                <a:latin typeface="Calibri" pitchFamily="34" charset="0"/>
              </a:rPr>
              <a:t>1</a:t>
            </a:r>
            <a:r>
              <a:rPr altLang="en-US" sz="2000" lang="en-US">
                <a:latin typeface="Calibri" pitchFamily="34" charset="0"/>
              </a:rPr>
              <a:t> and n</a:t>
            </a:r>
            <a:r>
              <a:rPr altLang="en-US" baseline="-25000" sz="2000" lang="en-US">
                <a:latin typeface="Calibri" pitchFamily="34" charset="0"/>
              </a:rPr>
              <a:t>2</a:t>
            </a:r>
            <a:r>
              <a:rPr altLang="en-US" sz="2000" lang="en-US">
                <a:latin typeface="Calibri" pitchFamily="34" charset="0"/>
              </a:rPr>
              <a:t> (&lt; n</a:t>
            </a:r>
            <a:r>
              <a:rPr altLang="en-US" baseline="-25000" sz="2000" lang="en-US">
                <a:latin typeface="Calibri" pitchFamily="34" charset="0"/>
              </a:rPr>
              <a:t>1</a:t>
            </a:r>
            <a:r>
              <a:rPr altLang="en-US" sz="2000" lang="en-US">
                <a:latin typeface="Calibri" pitchFamily="34" charset="0"/>
              </a:rPr>
              <a:t>) represent, respectively, the refractive indices of core and cladding and a represents the radius of the core. </a:t>
            </a:r>
          </a:p>
        </p:txBody>
      </p:sp>
      <p:sp>
        <p:nvSpPr>
          <p:cNvPr id="1050008" name=""/>
          <p:cNvSpPr/>
          <p:nvPr>
            <p:ph type="title" sz="full" idx="0"/>
          </p:nvPr>
        </p:nvSpPr>
        <p:spPr>
          <a:xfrm rot="0">
            <a:off x="457200" y="0"/>
            <a:ext cx="8229600" cy="646112"/>
          </a:xfrm>
          <a:prstGeom prst="rect"/>
          <a:noFill/>
          <a:ln>
            <a:noFill/>
          </a:ln>
        </p:spPr>
        <p:txBody>
          <a:bodyPr anchor="ctr" bIns="45720" lIns="91440" rIns="91440" tIns="45720" vert="horz">
            <a:spAutoFit/>
          </a:bodyPr>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3600" i="1" lang="en-US">
                <a:latin typeface="Georgia" pitchFamily="18" charset="0"/>
              </a:rPr>
              <a:t>THE OPTICAL FIBER</a:t>
            </a:r>
          </a:p>
        </p:txBody>
      </p:sp>
      <p:pic>
        <p:nvPicPr>
          <p:cNvPr id="2097686" name=""/>
          <p:cNvPicPr>
            <a:picLocks/>
          </p:cNvPicPr>
          <p:nvPr/>
        </p:nvPicPr>
        <p:blipFill>
          <a:blip xmlns:r="http://schemas.openxmlformats.org/officeDocument/2006/relationships" r:embed="rId1"/>
          <a:srcRect l="0" t="0" r="0" b="0"/>
          <a:stretch>
            <a:fillRect/>
          </a:stretch>
        </p:blipFill>
        <p:spPr>
          <a:xfrm rot="0">
            <a:off x="5629275" y="762000"/>
            <a:ext cx="3514725" cy="1885950"/>
          </a:xfrm>
          <a:prstGeom prst="rect"/>
          <a:noFill/>
          <a:ln>
            <a:noFill/>
          </a:ln>
        </p:spPr>
      </p:pic>
      <p:pic>
        <p:nvPicPr>
          <p:cNvPr id="2097687" name=""/>
          <p:cNvPicPr>
            <a:picLocks/>
          </p:cNvPicPr>
          <p:nvPr/>
        </p:nvPicPr>
        <p:blipFill>
          <a:blip xmlns:r="http://schemas.openxmlformats.org/officeDocument/2006/relationships" r:embed="rId2"/>
          <a:srcRect l="0" t="0" r="0" b="0"/>
          <a:stretch>
            <a:fillRect/>
          </a:stretch>
        </p:blipFill>
        <p:spPr>
          <a:xfrm rot="0">
            <a:off x="5791200" y="2667000"/>
            <a:ext cx="3352800" cy="1981200"/>
          </a:xfrm>
          <a:prstGeom prst="rect"/>
          <a:noFill/>
          <a:ln>
            <a:noFill/>
          </a:ln>
        </p:spPr>
      </p:pic>
      <p:pic>
        <p:nvPicPr>
          <p:cNvPr id="2097688" name=""/>
          <p:cNvPicPr>
            <a:picLocks/>
          </p:cNvPicPr>
          <p:nvPr/>
        </p:nvPicPr>
        <p:blipFill>
          <a:blip xmlns:r="http://schemas.openxmlformats.org/officeDocument/2006/relationships" r:embed="rId3"/>
          <a:srcRect l="0" t="0" r="0" b="0"/>
          <a:stretch>
            <a:fillRect/>
          </a:stretch>
        </p:blipFill>
        <p:spPr>
          <a:xfrm rot="0">
            <a:off x="6096000" y="4648200"/>
            <a:ext cx="2362200" cy="2012950"/>
          </a:xfrm>
          <a:prstGeom prst="rect"/>
          <a:noFill/>
          <a:ln>
            <a:noFill/>
          </a:ln>
        </p:spPr>
      </p:pic>
      <p:pic>
        <p:nvPicPr>
          <p:cNvPr id="2097689" name=""/>
          <p:cNvPicPr>
            <a:picLocks/>
          </p:cNvPicPr>
          <p:nvPr/>
        </p:nvPicPr>
        <p:blipFill>
          <a:blip xmlns:r="http://schemas.openxmlformats.org/officeDocument/2006/relationships" r:embed="rId4"/>
          <a:srcRect l="0" t="0" r="0" b="0"/>
          <a:stretch>
            <a:fillRect/>
          </a:stretch>
        </p:blipFill>
        <p:spPr>
          <a:xfrm rot="0">
            <a:off x="1447800" y="4038600"/>
            <a:ext cx="1871662" cy="838200"/>
          </a:xfrm>
          <a:prstGeom prst="rect"/>
          <a:noFill/>
          <a:ln>
            <a:noFill/>
          </a:ln>
        </p:spPr>
      </p:pic>
    </p:spTree>
  </p:cSld>
  <p:clrMapOvr>
    <a:masterClrMapping/>
  </p:clrMapOvr>
  <p:timing/>
</p:sld>
</file>

<file path=ppt/slides/slide159.xml><?xml version="1.0" encoding="utf-8"?>
<p:sld xmlns:a="http://schemas.openxmlformats.org/drawingml/2006/main" xmlns:r="http://schemas.openxmlformats.org/officeDocument/2006/relationships" xmlns:p="http://schemas.openxmlformats.org/presentationml/2006/main" showMasterSp="1">
  <p:cSld>
    <p:spTree>
      <p:nvGrpSpPr>
        <p:cNvPr id="580" name=""/>
        <p:cNvGrpSpPr/>
        <p:nvPr/>
      </p:nvGrpSpPr>
      <p:grpSpPr>
        <a:xfrm rot="0">
          <a:off x="0" y="0"/>
          <a:ext cx="0" cy="0"/>
          <a:chOff x="0" y="0"/>
          <a:chExt cx="0" cy="0"/>
        </a:xfrm>
      </p:grpSpPr>
      <p:pic>
        <p:nvPicPr>
          <p:cNvPr id="2097690" name=""/>
          <p:cNvPicPr>
            <a:picLocks/>
          </p:cNvPicPr>
          <p:nvPr/>
        </p:nvPicPr>
        <p:blipFill>
          <a:blip xmlns:r="http://schemas.openxmlformats.org/officeDocument/2006/relationships" r:embed="rId1"/>
          <a:srcRect l="0" t="0" r="0" b="0"/>
          <a:stretch>
            <a:fillRect/>
          </a:stretch>
        </p:blipFill>
        <p:spPr>
          <a:xfrm rot="0">
            <a:off x="4419600" y="3276600"/>
            <a:ext cx="4724400" cy="2362200"/>
          </a:xfrm>
          <a:prstGeom prst="rect"/>
          <a:noFill/>
          <a:ln>
            <a:noFill/>
          </a:ln>
        </p:spPr>
      </p:pic>
      <p:sp>
        <p:nvSpPr>
          <p:cNvPr id="1050009" name=""/>
          <p:cNvSpPr/>
          <p:nvPr/>
        </p:nvSpPr>
        <p:spPr>
          <a:xfrm rot="0">
            <a:off x="228600" y="354012"/>
            <a:ext cx="8534400" cy="33172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Georgia" pitchFamily="18" charset="0"/>
              </a:rPr>
              <a:t>Now, for a ray entering the fiber, if the angle of incidence (at the core-cladding interface) is greater than the critical angle </a:t>
            </a:r>
            <a:r>
              <a:rPr altLang="en-US" sz="2000" lang="en-US">
                <a:latin typeface="Georgia" pitchFamily="18" charset="0"/>
                <a:sym typeface="Symbol" pitchFamily="18" charset="2"/>
              </a:rPr>
              <a:t></a:t>
            </a:r>
            <a:r>
              <a:rPr altLang="en-US" baseline="-25000" sz="2000" i="1" lang="en-US">
                <a:latin typeface="Georgia" pitchFamily="18" charset="0"/>
              </a:rPr>
              <a:t>c</a:t>
            </a:r>
            <a:r>
              <a:rPr altLang="en-US" sz="2000" i="1" lang="en-US">
                <a:latin typeface="Georgia" pitchFamily="18" charset="0"/>
              </a:rPr>
              <a:t>, then the ray will undergo TIR at that interface. Thus, </a:t>
            </a:r>
            <a:r>
              <a:rPr altLang="en-US" sz="2000" lang="en-US">
                <a:latin typeface="Georgia" pitchFamily="18" charset="0"/>
              </a:rPr>
              <a:t>for TIR to occur at the core-cladding interface</a:t>
            </a: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r>
              <a:rPr altLang="en-US" sz="2000" lang="en-US">
                <a:latin typeface="Georgia" pitchFamily="18" charset="0"/>
              </a:rPr>
              <a:t>Or </a:t>
            </a:r>
            <a:r>
              <a:rPr altLang="en-US" sz="2000" lang="en-US">
                <a:latin typeface="Georgia" pitchFamily="18" charset="0"/>
                <a:sym typeface="Symbol" pitchFamily="18" charset="2"/>
              </a:rPr>
              <a:t></a:t>
            </a:r>
            <a:r>
              <a:rPr altLang="en-US" sz="2000" lang="en-US">
                <a:latin typeface="Georgia" pitchFamily="18" charset="0"/>
              </a:rPr>
              <a:t> should be less than </a:t>
            </a:r>
            <a:r>
              <a:rPr altLang="en-US" sz="2000" lang="en-US">
                <a:latin typeface="Georgia" pitchFamily="18" charset="0"/>
                <a:sym typeface="Symbol" pitchFamily="18" charset="2"/>
              </a:rPr>
              <a:t></a:t>
            </a:r>
            <a:r>
              <a:rPr altLang="en-US" baseline="-25000" sz="2000" i="1" lang="en-US">
                <a:latin typeface="Georgia" pitchFamily="18" charset="0"/>
              </a:rPr>
              <a:t>c</a:t>
            </a:r>
            <a:r>
              <a:rPr altLang="en-US" sz="2000" i="1" lang="en-US">
                <a:latin typeface="Georgia" pitchFamily="18" charset="0"/>
              </a:rPr>
              <a:t>: </a:t>
            </a:r>
          </a:p>
          <a:p>
            <a:pPr algn="just" lvl="0"/>
            <a:endParaRPr altLang="en-US" sz="2000" lang="en-US">
              <a:latin typeface="Georgia" pitchFamily="18" charset="0"/>
            </a:endParaRPr>
          </a:p>
        </p:txBody>
      </p:sp>
      <p:pic>
        <p:nvPicPr>
          <p:cNvPr id="2097691" name=""/>
          <p:cNvPicPr>
            <a:picLocks/>
          </p:cNvPicPr>
          <p:nvPr/>
        </p:nvPicPr>
        <p:blipFill>
          <a:blip xmlns:r="http://schemas.openxmlformats.org/officeDocument/2006/relationships" r:embed="rId2"/>
          <a:srcRect l="0" t="0" r="0" b="0"/>
          <a:stretch>
            <a:fillRect/>
          </a:stretch>
        </p:blipFill>
        <p:spPr>
          <a:xfrm rot="0">
            <a:off x="2286000" y="1676400"/>
            <a:ext cx="2271712" cy="914400"/>
          </a:xfrm>
          <a:prstGeom prst="rect"/>
          <a:noFill/>
          <a:ln>
            <a:noFill/>
          </a:ln>
        </p:spPr>
      </p:pic>
      <p:pic>
        <p:nvPicPr>
          <p:cNvPr id="2097692" name=""/>
          <p:cNvPicPr>
            <a:picLocks/>
          </p:cNvPicPr>
          <p:nvPr/>
        </p:nvPicPr>
        <p:blipFill>
          <a:blip xmlns:r="http://schemas.openxmlformats.org/officeDocument/2006/relationships" r:embed="rId3"/>
          <a:srcRect l="0" t="0" r="0" b="0"/>
          <a:stretch>
            <a:fillRect/>
          </a:stretch>
        </p:blipFill>
        <p:spPr>
          <a:xfrm rot="0">
            <a:off x="2133600" y="3733800"/>
            <a:ext cx="2057400" cy="811212"/>
          </a:xfrm>
          <a:prstGeom prst="rect"/>
          <a:noFill/>
          <a:ln>
            <a:noFill/>
          </a:ln>
        </p:spPr>
      </p:pic>
      <p:sp>
        <p:nvSpPr>
          <p:cNvPr id="1050010" name=""/>
          <p:cNvSpPr/>
          <p:nvPr/>
        </p:nvSpPr>
        <p:spPr>
          <a:xfrm rot="0">
            <a:off x="0" y="5673725"/>
            <a:ext cx="8991600" cy="1043940"/>
          </a:xfrm>
          <a:prstGeom prst="rect"/>
          <a:gradFill rotWithShape="1">
            <a:gsLst>
              <a:gs pos="0">
                <a:srgbClr val="BEF397">
                  <a:alpha val="100000"/>
                </a:srgbClr>
              </a:gs>
              <a:gs pos="0">
                <a:srgbClr val="BEF397">
                  <a:alpha val="100000"/>
                </a:srgbClr>
              </a:gs>
              <a:gs pos="50000">
                <a:srgbClr val="D5F6C0">
                  <a:alpha val="100000"/>
                </a:srgbClr>
              </a:gs>
              <a:gs pos="100000">
                <a:srgbClr val="EAFAE0">
                  <a:alpha val="100000"/>
                </a:srgbClr>
              </a:gs>
              <a:gs pos="100000">
                <a:srgbClr val="EAFAE0">
                  <a:alpha val="100000"/>
                </a:srgbClr>
              </a:gs>
            </a:gsLst>
            <a:lin ang="2700000" scaled="1"/>
          </a:gra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200" lang="en-US">
                <a:latin typeface="Georgia" pitchFamily="18" charset="0"/>
              </a:rPr>
              <a:t>Further, because of the cylindrical symmetry in the fiber structure, the ray will suffer </a:t>
            </a:r>
            <a:r>
              <a:rPr altLang="en-US" b="1" sz="2200" lang="en-US">
                <a:solidFill>
                  <a:srgbClr val="C00000"/>
                </a:solidFill>
                <a:latin typeface="Georgia" pitchFamily="18" charset="0"/>
              </a:rPr>
              <a:t>TIR</a:t>
            </a:r>
            <a:r>
              <a:rPr altLang="en-US" sz="2200" lang="en-US">
                <a:latin typeface="Georgia" pitchFamily="18" charset="0"/>
              </a:rPr>
              <a:t> at the lower interface also and therefore get guided through the core by repeated total internal reflections.</a:t>
            </a:r>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showMasterSp="0">
  <p:cSld>
    <p:bg bwMode="white">
      <p:bgPr>
        <a:solidFill>
          <a:srgbClr val="CECEEF"/>
        </a:solidFill>
      </p:bgPr>
    </p:bg>
    <p:spTree>
      <p:nvGrpSpPr>
        <p:cNvPr id="305" name=""/>
        <p:cNvGrpSpPr/>
        <p:nvPr/>
      </p:nvGrpSpPr>
      <p:grpSpPr>
        <a:xfrm rot="0">
          <a:off x="0" y="0"/>
          <a:ext cx="0" cy="0"/>
          <a:chOff x="0" y="0"/>
          <a:chExt cx="0" cy="0"/>
        </a:xfrm>
      </p:grpSpPr>
      <p:pic>
        <p:nvPicPr>
          <p:cNvPr id="2097268" name=""/>
          <p:cNvPicPr>
            <a:picLocks/>
          </p:cNvPicPr>
          <p:nvPr/>
        </p:nvPicPr>
        <p:blipFill>
          <a:blip xmlns:r="http://schemas.openxmlformats.org/officeDocument/2006/relationships" r:embed="rId1"/>
          <a:srcRect l="0" t="0" r="0" b="0"/>
          <a:stretch>
            <a:fillRect/>
          </a:stretch>
        </p:blipFill>
        <p:spPr>
          <a:xfrm rot="0">
            <a:off x="246062" y="2155825"/>
            <a:ext cx="3927475" cy="4183062"/>
          </a:xfrm>
          <a:prstGeom prst="rect"/>
          <a:noFill/>
          <a:ln>
            <a:noFill/>
          </a:ln>
        </p:spPr>
      </p:pic>
      <p:sp>
        <p:nvSpPr>
          <p:cNvPr id="1049047" name=""/>
          <p:cNvSpPr txBox="1"/>
          <p:nvPr/>
        </p:nvSpPr>
        <p:spPr>
          <a:xfrm rot="0">
            <a:off x="76200" y="0"/>
            <a:ext cx="8991600" cy="1477962"/>
          </a:xfrm>
          <a:prstGeom prst="rect"/>
          <a:solidFill>
            <a:srgbClr val="FFCCCC"/>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000" i="1" lang="en-US">
                <a:latin typeface="Times New Roman" pitchFamily="18" charset="0"/>
                <a:ea typeface="Times New Roman" pitchFamily="18" charset="0"/>
              </a:rPr>
              <a:t>Determine </a:t>
            </a:r>
          </a:p>
          <a:p>
            <a:pPr lvl="0"/>
            <a:r>
              <a:rPr altLang="en-US" b="1" sz="3000" i="1" lang="en-US">
                <a:latin typeface="Times New Roman" pitchFamily="18" charset="0"/>
                <a:ea typeface="Times New Roman" pitchFamily="18" charset="0"/>
              </a:rPr>
              <a:t>a) Areas S1, S2 and S3.</a:t>
            </a:r>
          </a:p>
          <a:p>
            <a:pPr lvl="0"/>
            <a:r>
              <a:rPr altLang="en-US" b="1" sz="3000" i="1" lang="en-US">
                <a:latin typeface="Times New Roman" pitchFamily="18" charset="0"/>
                <a:ea typeface="Times New Roman" pitchFamily="18" charset="0"/>
              </a:rPr>
              <a:t>b) Volume covered by these surfaces.</a:t>
            </a:r>
          </a:p>
        </p:txBody>
      </p:sp>
      <p:pic>
        <p:nvPicPr>
          <p:cNvPr id="2097269" name=""/>
          <p:cNvPicPr>
            <a:picLocks/>
          </p:cNvPicPr>
          <p:nvPr/>
        </p:nvPicPr>
        <p:blipFill>
          <a:blip xmlns:r="http://schemas.openxmlformats.org/officeDocument/2006/relationships" r:embed="rId2"/>
          <a:srcRect l="0" t="0" r="0" b="0"/>
          <a:stretch>
            <a:fillRect/>
          </a:stretch>
        </p:blipFill>
        <p:spPr>
          <a:xfrm rot="0">
            <a:off x="4495800" y="1676400"/>
            <a:ext cx="4305300" cy="47720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accel="0" autoRev="0" decel="0" fill="hold" id="5" nodeType="clickEffect" presetClass="entr" presetID="3" presetSubtype="10">
                                  <p:stCondLst>
                                    <p:cond delay="0"/>
                                  </p:stCondLst>
                                  <p:childTnLst>
                                    <p:set>
                                      <p:cBhvr>
                                        <p:cTn dur="1" fill="hold" id="6">
                                          <p:stCondLst>
                                            <p:cond delay="0"/>
                                          </p:stCondLst>
                                        </p:cTn>
                                        <p:tgtEl>
                                          <p:spTgt spid="2097268"/>
                                        </p:tgtEl>
                                        <p:attrNameLst>
                                          <p:attrName>style.visibility</p:attrName>
                                        </p:attrNameLst>
                                      </p:cBhvr>
                                      <p:to>
                                        <p:strVal val="visible"/>
                                      </p:to>
                                    </p:set>
                                    <p:animEffect transition="in" filter="blinds(horizontal)">
                                      <p:cBhvr>
                                        <p:cTn dur="500" id="7"/>
                                        <p:tgtEl>
                                          <p:spTgt spid="209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1">
  <p:cSld>
    <p:spTree>
      <p:nvGrpSpPr>
        <p:cNvPr id="581" name=""/>
        <p:cNvGrpSpPr/>
        <p:nvPr/>
      </p:nvGrpSpPr>
      <p:grpSpPr>
        <a:xfrm rot="0">
          <a:off x="0" y="0"/>
          <a:ext cx="0" cy="0"/>
          <a:chOff x="0" y="0"/>
          <a:chExt cx="0" cy="0"/>
        </a:xfrm>
      </p:grpSpPr>
      <p:pic>
        <p:nvPicPr>
          <p:cNvPr id="2097693" name=""/>
          <p:cNvPicPr>
            <a:picLocks/>
          </p:cNvPicPr>
          <p:nvPr/>
        </p:nvPicPr>
        <p:blipFill>
          <a:blip xmlns:r="http://schemas.openxmlformats.org/officeDocument/2006/relationships" r:embed="rId1"/>
          <a:srcRect l="0" t="0" r="0" b="0"/>
          <a:stretch>
            <a:fillRect/>
          </a:stretch>
        </p:blipFill>
        <p:spPr>
          <a:xfrm rot="0">
            <a:off x="119062" y="1600200"/>
            <a:ext cx="4757737" cy="4648200"/>
          </a:xfrm>
          <a:prstGeom prst="rect"/>
          <a:noFill/>
          <a:ln>
            <a:noFill/>
          </a:ln>
        </p:spPr>
      </p:pic>
      <p:sp>
        <p:nvSpPr>
          <p:cNvPr id="1050011" name=""/>
          <p:cNvSpPr/>
          <p:nvPr/>
        </p:nvSpPr>
        <p:spPr>
          <a:xfrm rot="0">
            <a:off x="2362200" y="0"/>
            <a:ext cx="3065780" cy="57404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3200" i="1" lang="en-US" u="sng">
                <a:latin typeface="Georgia" pitchFamily="18" charset="0"/>
              </a:rPr>
              <a:t>Types of Fibers</a:t>
            </a:r>
          </a:p>
        </p:txBody>
      </p:sp>
      <p:sp>
        <p:nvSpPr>
          <p:cNvPr id="1050012" name=""/>
          <p:cNvSpPr/>
          <p:nvPr/>
        </p:nvSpPr>
        <p:spPr>
          <a:xfrm rot="0">
            <a:off x="0" y="457200"/>
            <a:ext cx="9144000" cy="646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i="1" lang="en-US">
                <a:solidFill>
                  <a:srgbClr val="C00000"/>
                </a:solidFill>
                <a:latin typeface="Georgia" pitchFamily="18" charset="0"/>
              </a:rPr>
              <a:t>On the basis of refractive index profile of the core and the way in which light signal propagates down the core, the fibers are  broadly divided into three categories.</a:t>
            </a:r>
          </a:p>
        </p:txBody>
      </p:sp>
      <p:pic>
        <p:nvPicPr>
          <p:cNvPr id="2097694" name="" descr="http://www.fiberoptics4sale.com/Merchant2/fofs_img/fiber-mode.gif"/>
          <p:cNvPicPr>
            <a:picLocks/>
          </p:cNvPicPr>
          <p:nvPr/>
        </p:nvPicPr>
        <p:blipFill>
          <a:blip xmlns:r="http://schemas.openxmlformats.org/officeDocument/2006/relationships" r:embed="rId2">
            <a:lum bright="-18000" contrast="26000"/>
          </a:blip>
          <a:srcRect l="0" t="0" r="0" b="0"/>
          <a:stretch>
            <a:fillRect/>
          </a:stretch>
        </p:blipFill>
        <p:spPr>
          <a:xfrm rot="0">
            <a:off x="5715000" y="2133600"/>
            <a:ext cx="3184525" cy="31242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69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Sp="1">
  <p:cSld>
    <p:spTree>
      <p:nvGrpSpPr>
        <p:cNvPr id="584" name=""/>
        <p:cNvGrpSpPr/>
        <p:nvPr/>
      </p:nvGrpSpPr>
      <p:grpSpPr>
        <a:xfrm rot="0">
          <a:off x="0" y="0"/>
          <a:ext cx="0" cy="0"/>
          <a:chOff x="0" y="0"/>
          <a:chExt cx="0" cy="0"/>
        </a:xfrm>
      </p:grpSpPr>
      <p:pic>
        <p:nvPicPr>
          <p:cNvPr id="2097695" name=""/>
          <p:cNvPicPr>
            <a:picLocks/>
          </p:cNvPicPr>
          <p:nvPr/>
        </p:nvPicPr>
        <p:blipFill>
          <a:blip xmlns:r="http://schemas.openxmlformats.org/officeDocument/2006/relationships" r:embed="rId1"/>
          <a:srcRect l="0" t="0" r="0" b="0"/>
          <a:stretch>
            <a:fillRect/>
          </a:stretch>
        </p:blipFill>
        <p:spPr>
          <a:xfrm rot="0">
            <a:off x="4953000" y="1371600"/>
            <a:ext cx="4191000" cy="2781300"/>
          </a:xfrm>
          <a:prstGeom prst="rect"/>
          <a:noFill/>
          <a:ln>
            <a:noFill/>
          </a:ln>
        </p:spPr>
      </p:pic>
      <p:sp>
        <p:nvSpPr>
          <p:cNvPr id="1050016" name=""/>
          <p:cNvSpPr/>
          <p:nvPr>
            <p:ph type="title" sz="full" idx="0"/>
          </p:nvPr>
        </p:nvSpPr>
        <p:spPr>
          <a:xfrm rot="0">
            <a:off x="457200" y="0"/>
            <a:ext cx="8229600" cy="646112"/>
          </a:xfrm>
          <a:prstGeom prst="rect"/>
          <a:noFill/>
          <a:ln>
            <a:noFill/>
          </a:ln>
        </p:spPr>
        <p:txBody>
          <a:bodyPr anchor="ctr" bIns="45720" lIns="91440" rIns="91440" tIns="45720" vert="horz">
            <a:spAutoFit/>
          </a:bodyPr>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3600" i="1" lang="en-US">
                <a:latin typeface="Georgia" pitchFamily="18" charset="0"/>
              </a:rPr>
              <a:t>THE  NUMERICAL  APERTURE</a:t>
            </a:r>
          </a:p>
        </p:txBody>
      </p:sp>
      <p:sp>
        <p:nvSpPr>
          <p:cNvPr id="1050017" name=""/>
          <p:cNvSpPr/>
          <p:nvPr/>
        </p:nvSpPr>
        <p:spPr>
          <a:xfrm rot="0">
            <a:off x="76200" y="685800"/>
            <a:ext cx="8839200" cy="54254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Georgia" pitchFamily="18" charset="0"/>
              </a:rPr>
              <a:t>Consider a ray which is incident on the entrance aperture of the fiber, making an angle </a:t>
            </a:r>
            <a:r>
              <a:rPr altLang="en-US" sz="2000" i="1" lang="en-US">
                <a:latin typeface="Georgia" pitchFamily="18" charset="0"/>
              </a:rPr>
              <a:t>i with the </a:t>
            </a:r>
            <a:r>
              <a:rPr altLang="en-US" sz="2000" lang="en-US">
                <a:latin typeface="Georgia" pitchFamily="18" charset="0"/>
              </a:rPr>
              <a:t>axis. Assuming the outside medium to have a refractive index </a:t>
            </a:r>
            <a:r>
              <a:rPr altLang="en-US" sz="2000" i="1" lang="en-US">
                <a:latin typeface="Georgia" pitchFamily="18" charset="0"/>
              </a:rPr>
              <a:t>n</a:t>
            </a:r>
            <a:r>
              <a:rPr altLang="en-US" baseline="-25000" sz="2000" i="1" lang="en-US">
                <a:latin typeface="Georgia" pitchFamily="18" charset="0"/>
              </a:rPr>
              <a:t>0</a:t>
            </a:r>
          </a:p>
          <a:p>
            <a:pPr algn="just" lvl="0"/>
            <a:r>
              <a:rPr altLang="en-US" sz="2000" lang="en-US">
                <a:latin typeface="Georgia" pitchFamily="18" charset="0"/>
              </a:rPr>
              <a:t>				              </a:t>
            </a: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r>
              <a:rPr altLang="en-US" sz="2000" lang="en-US">
                <a:latin typeface="Georgia" pitchFamily="18" charset="0"/>
              </a:rPr>
              <a:t>ray has to suffer total internal reflection.</a:t>
            </a:r>
          </a:p>
          <a:p>
            <a:pPr lvl="0"/>
            <a:r>
              <a:rPr altLang="en-US" sz="2000" lang="en-US">
                <a:latin typeface="Georgia" pitchFamily="18" charset="0"/>
              </a:rPr>
              <a:t>If the outside medium is air, i.e., </a:t>
            </a:r>
            <a:r>
              <a:rPr altLang="en-US" sz="2000" i="1" lang="en-US">
                <a:latin typeface="Georgia" pitchFamily="18" charset="0"/>
              </a:rPr>
              <a:t>n</a:t>
            </a:r>
            <a:r>
              <a:rPr altLang="en-US" baseline="-25000" sz="2000" i="1" lang="en-US">
                <a:latin typeface="Georgia" pitchFamily="18" charset="0"/>
              </a:rPr>
              <a:t>0</a:t>
            </a:r>
            <a:r>
              <a:rPr altLang="en-US" sz="2000" i="1" lang="en-US">
                <a:latin typeface="Georgia" pitchFamily="18" charset="0"/>
              </a:rPr>
              <a:t> = 1;     </a:t>
            </a:r>
          </a:p>
          <a:p>
            <a:pPr lvl="0"/>
            <a:r>
              <a:rPr altLang="en-US" sz="2000" i="1" lang="en-US">
                <a:latin typeface="Georgia" pitchFamily="18" charset="0"/>
              </a:rPr>
              <a:t>then  </a:t>
            </a:r>
            <a:r>
              <a:rPr altLang="en-US" sz="2000" lang="en-US">
                <a:latin typeface="Georgia" pitchFamily="18" charset="0"/>
              </a:rPr>
              <a:t>the maximum value of sin </a:t>
            </a:r>
            <a:r>
              <a:rPr altLang="en-US" sz="2000" i="1" lang="en-US">
                <a:latin typeface="Georgia" pitchFamily="18" charset="0"/>
              </a:rPr>
              <a:t>i </a:t>
            </a:r>
          </a:p>
          <a:p>
            <a:pPr lvl="0"/>
            <a:r>
              <a:rPr altLang="en-US" sz="2000" i="1" lang="en-US">
                <a:latin typeface="Georgia" pitchFamily="18" charset="0"/>
              </a:rPr>
              <a:t>for a ray to be guided is given by</a:t>
            </a:r>
          </a:p>
          <a:p>
            <a:pPr lvl="0"/>
            <a:endParaRPr altLang="en-US" sz="2000" i="1" lang="en-US">
              <a:latin typeface="Georgia" pitchFamily="18" charset="0"/>
            </a:endParaRPr>
          </a:p>
          <a:p>
            <a:pPr lvl="0"/>
            <a:endParaRPr altLang="en-US" sz="2000" i="1" lang="en-US">
              <a:latin typeface="Georgia" pitchFamily="18" charset="0"/>
            </a:endParaRPr>
          </a:p>
          <a:p>
            <a:pPr lvl="0"/>
            <a:endParaRPr altLang="en-US" sz="2000" i="1" lang="en-US">
              <a:latin typeface="Georgia" pitchFamily="18" charset="0"/>
            </a:endParaRPr>
          </a:p>
          <a:p>
            <a:pPr lvl="0"/>
            <a:endParaRPr altLang="en-US" sz="2000" i="1" lang="en-US">
              <a:latin typeface="Georgia" pitchFamily="18" charset="0"/>
            </a:endParaRPr>
          </a:p>
          <a:p>
            <a:pPr lvl="0"/>
            <a:endParaRPr altLang="en-US" sz="2000" i="1" lang="en-US">
              <a:latin typeface="Georgia" pitchFamily="18" charset="0"/>
            </a:endParaRPr>
          </a:p>
          <a:p>
            <a:pPr lvl="0"/>
            <a:endParaRPr altLang="en-US" sz="2000" i="1" lang="en-US">
              <a:latin typeface="Georgia" pitchFamily="18" charset="0"/>
            </a:endParaRPr>
          </a:p>
        </p:txBody>
      </p:sp>
      <p:pic>
        <p:nvPicPr>
          <p:cNvPr id="2097696" name=""/>
          <p:cNvPicPr>
            <a:picLocks/>
          </p:cNvPicPr>
          <p:nvPr/>
        </p:nvPicPr>
        <p:blipFill>
          <a:blip xmlns:r="http://schemas.openxmlformats.org/officeDocument/2006/relationships" r:embed="rId2"/>
          <a:srcRect l="0" t="0" r="0" b="0"/>
          <a:stretch>
            <a:fillRect/>
          </a:stretch>
        </p:blipFill>
        <p:spPr>
          <a:xfrm rot="0">
            <a:off x="2286000" y="4419600"/>
            <a:ext cx="5638800" cy="1909762"/>
          </a:xfrm>
          <a:prstGeom prst="rect"/>
          <a:noFill/>
          <a:ln>
            <a:noFill/>
          </a:ln>
        </p:spPr>
      </p:pic>
      <p:pic>
        <p:nvPicPr>
          <p:cNvPr id="2097697" name=""/>
          <p:cNvPicPr>
            <a:picLocks/>
          </p:cNvPicPr>
          <p:nvPr/>
        </p:nvPicPr>
        <p:blipFill>
          <a:blip xmlns:r="http://schemas.openxmlformats.org/officeDocument/2006/relationships" r:embed="rId3"/>
          <a:srcRect l="0" t="0" r="0" b="0"/>
          <a:stretch>
            <a:fillRect/>
          </a:stretch>
        </p:blipFill>
        <p:spPr>
          <a:xfrm rot="0">
            <a:off x="2971800" y="1752600"/>
            <a:ext cx="1219200" cy="792162"/>
          </a:xfrm>
          <a:prstGeom prst="rect"/>
          <a:noFill/>
          <a:ln>
            <a:noFill/>
          </a:ln>
        </p:spPr>
      </p:pic>
      <p:pic>
        <p:nvPicPr>
          <p:cNvPr id="2097698" name=""/>
          <p:cNvPicPr>
            <a:picLocks/>
          </p:cNvPicPr>
          <p:nvPr/>
        </p:nvPicPr>
        <p:blipFill>
          <a:blip xmlns:r="http://schemas.openxmlformats.org/officeDocument/2006/relationships" r:embed="rId4"/>
          <a:srcRect l="0" t="0" r="0" b="0"/>
          <a:stretch>
            <a:fillRect/>
          </a:stretch>
        </p:blipFill>
        <p:spPr>
          <a:xfrm rot="0">
            <a:off x="4787900" y="1917700"/>
            <a:ext cx="127000" cy="190500"/>
          </a:xfrm>
          <a:prstGeom prst="rect"/>
          <a:noFill/>
          <a:ln>
            <a:noFill/>
          </a:ln>
        </p:spPr>
      </p:pic>
      <p:sp>
        <p:nvSpPr>
          <p:cNvPr id="1050018" name=""/>
          <p:cNvSpPr/>
          <p:nvPr/>
        </p:nvSpPr>
        <p:spPr>
          <a:xfrm rot="0">
            <a:off x="4818062" y="2514600"/>
            <a:ext cx="360680" cy="35814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i="1" lang="en-US">
                <a:latin typeface="Georgia" pitchFamily="18" charset="0"/>
              </a:rPr>
              <a:t>z</a:t>
            </a:r>
          </a:p>
        </p:txBody>
      </p:sp>
    </p:spTree>
  </p:cSld>
  <p:clrMapOvr>
    <a:masterClrMapping/>
  </p:clrMapOvr>
  <p:timing/>
</p:sld>
</file>

<file path=ppt/slides/slide162.xml><?xml version="1.0" encoding="utf-8"?>
<p:sld xmlns:a="http://schemas.openxmlformats.org/drawingml/2006/main" xmlns:r="http://schemas.openxmlformats.org/officeDocument/2006/relationships" xmlns:p="http://schemas.openxmlformats.org/presentationml/2006/main" showMasterSp="1">
  <p:cSld>
    <p:spTree>
      <p:nvGrpSpPr>
        <p:cNvPr id="585" name=""/>
        <p:cNvGrpSpPr/>
        <p:nvPr/>
      </p:nvGrpSpPr>
      <p:grpSpPr>
        <a:xfrm rot="0">
          <a:off x="0" y="0"/>
          <a:ext cx="0" cy="0"/>
          <a:chOff x="0" y="0"/>
          <a:chExt cx="0" cy="0"/>
        </a:xfrm>
      </p:grpSpPr>
      <p:sp>
        <p:nvSpPr>
          <p:cNvPr id="1050019" name=""/>
          <p:cNvSpPr/>
          <p:nvPr/>
        </p:nvSpPr>
        <p:spPr>
          <a:xfrm rot="0">
            <a:off x="76200" y="381000"/>
            <a:ext cx="8686800" cy="55016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Georgia" pitchFamily="18" charset="0"/>
              </a:rPr>
              <a:t>If the outside medium is air, i.e., </a:t>
            </a:r>
            <a:r>
              <a:rPr altLang="en-US" sz="2000" i="1" lang="en-US">
                <a:latin typeface="Georgia" pitchFamily="18" charset="0"/>
              </a:rPr>
              <a:t>n</a:t>
            </a:r>
            <a:r>
              <a:rPr altLang="en-US" baseline="-25000" sz="2000" i="1" lang="en-US">
                <a:latin typeface="Georgia" pitchFamily="18" charset="0"/>
              </a:rPr>
              <a:t>0</a:t>
            </a:r>
            <a:r>
              <a:rPr altLang="en-US" sz="2000" i="1" lang="en-US">
                <a:latin typeface="Georgia" pitchFamily="18" charset="0"/>
              </a:rPr>
              <a:t> = 1; and therefore </a:t>
            </a:r>
            <a:r>
              <a:rPr altLang="en-US" sz="2000" lang="en-US">
                <a:latin typeface="Georgia" pitchFamily="18" charset="0"/>
              </a:rPr>
              <a:t>the maximum value of sin </a:t>
            </a:r>
            <a:r>
              <a:rPr altLang="en-US" sz="2000" i="1" lang="en-US">
                <a:latin typeface="Georgia" pitchFamily="18" charset="0"/>
              </a:rPr>
              <a:t>i</a:t>
            </a:r>
            <a:r>
              <a:rPr altLang="en-US" baseline="-25000" sz="2000" i="1" lang="en-US">
                <a:latin typeface="Georgia" pitchFamily="18" charset="0"/>
              </a:rPr>
              <a:t>max</a:t>
            </a:r>
            <a:r>
              <a:rPr altLang="en-US" sz="2000" i="1" lang="en-US">
                <a:latin typeface="Georgia" pitchFamily="18" charset="0"/>
              </a:rPr>
              <a:t>  for a ray to be guided is given by</a:t>
            </a: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endParaRPr altLang="en-US" sz="2000" lang="en-US">
              <a:latin typeface="Georgia" pitchFamily="18" charset="0"/>
            </a:endParaRPr>
          </a:p>
          <a:p>
            <a:pPr algn="just" lvl="0"/>
            <a:r>
              <a:rPr altLang="en-US" sz="2000" lang="en-US">
                <a:latin typeface="Georgia" pitchFamily="18" charset="0"/>
              </a:rPr>
              <a:t>Thus, if a cone of light is incident on one end of the fiber, it will be guided through it provided the semi angle of the cone is less than </a:t>
            </a:r>
            <a:r>
              <a:rPr altLang="en-US" sz="2000" i="1" lang="en-US">
                <a:latin typeface="Georgia" pitchFamily="18" charset="0"/>
              </a:rPr>
              <a:t>i</a:t>
            </a:r>
            <a:r>
              <a:rPr altLang="en-US" baseline="-25000" sz="2000" i="1" lang="en-US">
                <a:latin typeface="Georgia" pitchFamily="18" charset="0"/>
              </a:rPr>
              <a:t>m </a:t>
            </a:r>
            <a:r>
              <a:rPr altLang="en-US" b="1" sz="2000" i="1" lang="en-US">
                <a:solidFill>
                  <a:srgbClr val="C00000"/>
                </a:solidFill>
                <a:latin typeface="Georgia" pitchFamily="18" charset="0"/>
              </a:rPr>
              <a:t>(Acceptance Angle)</a:t>
            </a:r>
          </a:p>
        </p:txBody>
      </p:sp>
      <p:sp>
        <p:nvSpPr>
          <p:cNvPr id="1050020" name=""/>
          <p:cNvSpPr/>
          <p:nvPr/>
        </p:nvSpPr>
        <p:spPr>
          <a:xfrm rot="0">
            <a:off x="228600" y="5765800"/>
            <a:ext cx="8534400" cy="777240"/>
          </a:xfrm>
          <a:prstGeom prst="rect"/>
          <a:noFill/>
          <a:ln w="28575" cap="flat" cmpd="sng">
            <a:solidFill>
              <a:srgbClr val="000000">
                <a:alpha val="100000"/>
              </a:srgb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000" i="1" lang="en-US">
                <a:solidFill>
                  <a:srgbClr val="002060"/>
                </a:solidFill>
                <a:latin typeface="Georgia" pitchFamily="18" charset="0"/>
              </a:rPr>
              <a:t>The quantity </a:t>
            </a:r>
            <a:r>
              <a:rPr altLang="en-US" b="1" sz="2000" i="1" lang="en-US">
                <a:solidFill>
                  <a:srgbClr val="C00000"/>
                </a:solidFill>
                <a:latin typeface="Georgia" pitchFamily="18" charset="0"/>
              </a:rPr>
              <a:t>sin i</a:t>
            </a:r>
            <a:r>
              <a:rPr altLang="en-US" baseline="-25000" b="1" sz="2000" i="1" lang="en-US">
                <a:solidFill>
                  <a:srgbClr val="C00000"/>
                </a:solidFill>
                <a:latin typeface="Georgia" pitchFamily="18" charset="0"/>
              </a:rPr>
              <a:t>m</a:t>
            </a:r>
            <a:r>
              <a:rPr altLang="en-US" b="1" sz="2000" i="1" lang="en-US">
                <a:solidFill>
                  <a:srgbClr val="C00000"/>
                </a:solidFill>
                <a:latin typeface="Georgia" pitchFamily="18" charset="0"/>
              </a:rPr>
              <a:t> </a:t>
            </a:r>
            <a:r>
              <a:rPr altLang="en-US" b="1" sz="2000" i="1" lang="en-US">
                <a:solidFill>
                  <a:srgbClr val="002060"/>
                </a:solidFill>
                <a:latin typeface="Georgia" pitchFamily="18" charset="0"/>
              </a:rPr>
              <a:t>is known as the </a:t>
            </a:r>
            <a:r>
              <a:rPr altLang="en-US" b="1" sz="2000" i="1" lang="en-US">
                <a:solidFill>
                  <a:srgbClr val="C00000"/>
                </a:solidFill>
                <a:latin typeface="Georgia" pitchFamily="18" charset="0"/>
              </a:rPr>
              <a:t>numerical aperture (NA) </a:t>
            </a:r>
            <a:r>
              <a:rPr altLang="en-US" b="1" sz="2000" i="1" lang="en-US">
                <a:solidFill>
                  <a:srgbClr val="002060"/>
                </a:solidFill>
                <a:latin typeface="Georgia" pitchFamily="18" charset="0"/>
              </a:rPr>
              <a:t>of the fiber and is a measure of  the light-gathering power of the fiber. </a:t>
            </a:r>
          </a:p>
        </p:txBody>
      </p:sp>
      <p:pic>
        <p:nvPicPr>
          <p:cNvPr id="2097699" name=""/>
          <p:cNvPicPr>
            <a:picLocks/>
          </p:cNvPicPr>
          <p:nvPr/>
        </p:nvPicPr>
        <p:blipFill>
          <a:blip xmlns:r="http://schemas.openxmlformats.org/officeDocument/2006/relationships" r:embed="rId1"/>
          <a:srcRect l="0" t="0" r="0" b="0"/>
          <a:stretch>
            <a:fillRect/>
          </a:stretch>
        </p:blipFill>
        <p:spPr>
          <a:xfrm rot="0">
            <a:off x="4876800" y="1447800"/>
            <a:ext cx="3957637" cy="2457450"/>
          </a:xfrm>
          <a:prstGeom prst="rect"/>
          <a:solidFill>
            <a:srgbClr val="FFCC99"/>
          </a:solidFill>
          <a:ln>
            <a:noFill/>
          </a:ln>
        </p:spPr>
      </p:pic>
      <p:pic>
        <p:nvPicPr>
          <p:cNvPr id="2097700" name="" descr="http://www.fiberoptics4sale.com/wordpress/wp-content/uploads/2009/02/lightacceptanceangle.gif"/>
          <p:cNvPicPr>
            <a:picLocks/>
          </p:cNvPicPr>
          <p:nvPr/>
        </p:nvPicPr>
        <p:blipFill>
          <a:blip xmlns:r="http://schemas.openxmlformats.org/officeDocument/2006/relationships" r:embed="rId2">
            <a:lum bright="-16000" contrast="28000"/>
          </a:blip>
          <a:srcRect l="0" t="0" r="0" b="0"/>
          <a:stretch>
            <a:fillRect/>
          </a:stretch>
        </p:blipFill>
        <p:spPr>
          <a:xfrm rot="0">
            <a:off x="533400" y="1676400"/>
            <a:ext cx="3733800" cy="1905000"/>
          </a:xfrm>
          <a:prstGeom prst="rect"/>
          <a:noFill/>
          <a:ln>
            <a:noFill/>
          </a:ln>
        </p:spPr>
      </p:pic>
    </p:spTree>
  </p:cSld>
  <p:clrMapOvr>
    <a:masterClrMapping/>
  </p:clrMapOvr>
  <p:timing/>
</p:sld>
</file>

<file path=ppt/slides/slide163.xml><?xml version="1.0" encoding="utf-8"?>
<p:sld xmlns:a="http://schemas.openxmlformats.org/drawingml/2006/main" xmlns:r="http://schemas.openxmlformats.org/officeDocument/2006/relationships" xmlns:p="http://schemas.openxmlformats.org/presentationml/2006/main" showMasterSp="1">
  <p:cSld>
    <p:spTree>
      <p:nvGrpSpPr>
        <p:cNvPr id="586" name=""/>
        <p:cNvGrpSpPr/>
        <p:nvPr/>
      </p:nvGrpSpPr>
      <p:grpSpPr>
        <a:xfrm rot="0">
          <a:off x="0" y="0"/>
          <a:ext cx="0" cy="0"/>
          <a:chOff x="0" y="0"/>
          <a:chExt cx="0" cy="0"/>
        </a:xfrm>
      </p:grpSpPr>
      <p:sp>
        <p:nvSpPr>
          <p:cNvPr id="1050021" name=""/>
          <p:cNvSpPr/>
          <p:nvPr/>
        </p:nvSpPr>
        <p:spPr>
          <a:xfrm rot="0">
            <a:off x="304800" y="304800"/>
            <a:ext cx="8305800" cy="13106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lnSpc>
                <a:spcPct val="150000"/>
              </a:lnSpc>
            </a:pPr>
            <a:r>
              <a:rPr altLang="en-US" b="1" i="1" lang="en-US"/>
              <a:t>Find out the critical angle </a:t>
            </a:r>
          </a:p>
          <a:p>
            <a:pPr lvl="0">
              <a:lnSpc>
                <a:spcPct val="150000"/>
              </a:lnSpc>
              <a:buFont typeface="Wingdings" pitchFamily="2" charset="2"/>
              <a:buChar char="q"/>
            </a:pPr>
            <a:r>
              <a:rPr altLang="en-US" lang="en-US"/>
              <a:t>for the glass-air interface, </a:t>
            </a:r>
            <a:r>
              <a:rPr altLang="en-US" i="1" lang="en-US"/>
              <a:t>n1 = 1.5 and n2 = 1.</a:t>
            </a:r>
          </a:p>
          <a:p>
            <a:pPr lvl="0">
              <a:lnSpc>
                <a:spcPct val="150000"/>
              </a:lnSpc>
              <a:buFont typeface="Wingdings" pitchFamily="2" charset="2"/>
              <a:buChar char="q"/>
            </a:pPr>
            <a:r>
              <a:rPr altLang="en-US" lang="en-US"/>
              <a:t>for the glass-water interface, </a:t>
            </a:r>
            <a:r>
              <a:rPr altLang="en-US" i="1" lang="en-US"/>
              <a:t>n1 = 1.5, n2 = 4/3</a:t>
            </a:r>
          </a:p>
        </p:txBody>
      </p:sp>
      <p:pic>
        <p:nvPicPr>
          <p:cNvPr id="2097701" name=""/>
          <p:cNvPicPr>
            <a:picLocks/>
          </p:cNvPicPr>
          <p:nvPr/>
        </p:nvPicPr>
        <p:blipFill>
          <a:blip xmlns:r="http://schemas.openxmlformats.org/officeDocument/2006/relationships" r:embed="rId1"/>
          <a:srcRect l="0" t="0" r="0" b="0"/>
          <a:stretch>
            <a:fillRect/>
          </a:stretch>
        </p:blipFill>
        <p:spPr>
          <a:xfrm rot="0">
            <a:off x="1828800" y="1828800"/>
            <a:ext cx="4876800" cy="2438400"/>
          </a:xfrm>
          <a:prstGeom prst="rect"/>
          <a:noFill/>
          <a:ln>
            <a:noFill/>
          </a:ln>
        </p:spPr>
      </p:pic>
      <p:sp>
        <p:nvSpPr>
          <p:cNvPr id="1050022" name=""/>
          <p:cNvSpPr/>
          <p:nvPr/>
        </p:nvSpPr>
        <p:spPr>
          <a:xfrm rot="0">
            <a:off x="381000" y="5029200"/>
            <a:ext cx="8153400" cy="887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lnSpc>
                <a:spcPct val="150000"/>
              </a:lnSpc>
              <a:buFont typeface="Wingdings" pitchFamily="2" charset="2"/>
              <a:buChar char="q"/>
            </a:pPr>
            <a:r>
              <a:rPr altLang="en-US" lang="en-US"/>
              <a:t> Calculate numerical aperture and acceptance angle for a typical step index (multimode) fiber with </a:t>
            </a:r>
            <a:r>
              <a:rPr altLang="en-US" i="1" lang="en-US"/>
              <a:t>n1 =1.45 and </a:t>
            </a:r>
            <a:r>
              <a:rPr altLang="en-US" i="1" lang="en-US">
                <a:sym typeface="Symbol Tiger Expert" pitchFamily="18" charset="2"/>
              </a:rPr>
              <a:t>=</a:t>
            </a:r>
            <a:r>
              <a:rPr altLang="en-US" i="1" lang="en-US"/>
              <a:t> 0.01.</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1">
  <p:cSld>
    <p:spTree>
      <p:nvGrpSpPr>
        <p:cNvPr id="587" name=""/>
        <p:cNvGrpSpPr/>
        <p:nvPr/>
      </p:nvGrpSpPr>
      <p:grpSpPr>
        <a:xfrm rot="0">
          <a:off x="0" y="0"/>
          <a:ext cx="0" cy="0"/>
          <a:chOff x="0" y="0"/>
          <a:chExt cx="0" cy="0"/>
        </a:xfrm>
      </p:grpSpPr>
      <p:sp>
        <p:nvSpPr>
          <p:cNvPr id="1050023" name=""/>
          <p:cNvSpPr/>
          <p:nvPr/>
        </p:nvSpPr>
        <p:spPr>
          <a:xfrm rot="0">
            <a:off x="152400" y="71437"/>
            <a:ext cx="8686800" cy="523875"/>
          </a:xfrm>
          <a:prstGeom prst="rect"/>
          <a:solidFill>
            <a:srgbClr val="92D05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800" i="1" lang="en-US">
                <a:latin typeface="Georgia" pitchFamily="18" charset="0"/>
              </a:rPr>
              <a:t>Number of Modes and Cut-off Parameters of Fibers</a:t>
            </a:r>
          </a:p>
        </p:txBody>
      </p:sp>
      <p:sp>
        <p:nvSpPr>
          <p:cNvPr id="1050024" name=""/>
          <p:cNvSpPr/>
          <p:nvPr/>
        </p:nvSpPr>
        <p:spPr>
          <a:xfrm rot="0">
            <a:off x="100012" y="785812"/>
            <a:ext cx="8686800" cy="1323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solidFill>
                  <a:srgbClr val="C00000"/>
                </a:solidFill>
                <a:latin typeface="Georgia" pitchFamily="18" charset="0"/>
              </a:rPr>
              <a:t>The number of electromagnetic modes supported by an optical fiber is described by dimensionless parameter called V-number. </a:t>
            </a:r>
            <a:r>
              <a:rPr altLang="en-US" b="1" sz="2000" lang="en-US" u="sng">
                <a:solidFill>
                  <a:srgbClr val="C00000"/>
                </a:solidFill>
                <a:latin typeface="Georgia" pitchFamily="18" charset="0"/>
              </a:rPr>
              <a:t>It is also called normalized frequency parameter </a:t>
            </a:r>
            <a:r>
              <a:rPr altLang="en-US" sz="2000" lang="en-US">
                <a:solidFill>
                  <a:srgbClr val="C00000"/>
                </a:solidFill>
                <a:latin typeface="Georgia" pitchFamily="18" charset="0"/>
              </a:rPr>
              <a:t>and is given by</a:t>
            </a:r>
          </a:p>
          <a:p>
            <a:pPr algn="just" lvl="0"/>
            <a:r>
              <a:rPr altLang="en-US" sz="2000" lang="en-US">
                <a:latin typeface="Georgia" pitchFamily="18" charset="0"/>
              </a:rPr>
              <a:t>Mathematically V- number is expressed as,</a:t>
            </a:r>
          </a:p>
        </p:txBody>
      </p:sp>
      <p:pic>
        <p:nvPicPr>
          <p:cNvPr id="2097702" name=""/>
          <p:cNvPicPr>
            <a:picLocks/>
          </p:cNvPicPr>
          <p:nvPr/>
        </p:nvPicPr>
        <p:blipFill>
          <a:blip xmlns:r="http://schemas.openxmlformats.org/officeDocument/2006/relationships" r:embed="rId1"/>
          <a:srcRect l="0" t="0" r="0" b="0"/>
          <a:stretch>
            <a:fillRect/>
          </a:stretch>
        </p:blipFill>
        <p:spPr>
          <a:xfrm rot="0">
            <a:off x="514350" y="2214562"/>
            <a:ext cx="7542212" cy="693737"/>
          </a:xfrm>
          <a:prstGeom prst="rect"/>
          <a:noFill/>
          <a:ln w="38100" cap="flat" cmpd="sng">
            <a:solidFill>
              <a:srgbClr val="FF0000">
                <a:alpha val="100000"/>
              </a:srgbClr>
            </a:solidFill>
            <a:prstDash val="solid"/>
            <a:round/>
          </a:ln>
        </p:spPr>
      </p:pic>
      <p:sp>
        <p:nvSpPr>
          <p:cNvPr id="1050025" name=""/>
          <p:cNvSpPr txBox="1"/>
          <p:nvPr/>
        </p:nvSpPr>
        <p:spPr>
          <a:xfrm rot="0">
            <a:off x="357187" y="3143250"/>
            <a:ext cx="8501062" cy="32918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Georgia" pitchFamily="18" charset="0"/>
              </a:rPr>
              <a:t>For single mode operation V ≤ 2.405 and for multimode operation V &gt; 2.405. </a:t>
            </a:r>
          </a:p>
          <a:p>
            <a:pPr algn="just" lvl="0"/>
            <a:endParaRPr altLang="en-US" sz="2000" lang="en-US">
              <a:latin typeface="Georgia" pitchFamily="18" charset="0"/>
            </a:endParaRPr>
          </a:p>
          <a:p>
            <a:pPr algn="just" lvl="0"/>
            <a:r>
              <a:rPr altLang="en-US" sz="2000" lang="en-US">
                <a:latin typeface="Georgia" pitchFamily="18" charset="0"/>
              </a:rPr>
              <a:t>The wavelength at which the fiber becomes single mode is called as cut-off  (</a:t>
            </a:r>
            <a:r>
              <a:rPr altLang="en-US" sz="2000" lang="el-GR">
                <a:latin typeface="Georgia" pitchFamily="18" charset="0"/>
              </a:rPr>
              <a:t>λ</a:t>
            </a:r>
            <a:r>
              <a:rPr altLang="en-US" baseline="-25000" sz="2000" lang="en-US">
                <a:latin typeface="Georgia" pitchFamily="18" charset="0"/>
              </a:rPr>
              <a:t>C </a:t>
            </a:r>
            <a:r>
              <a:rPr altLang="en-US" sz="2000" lang="en-US">
                <a:latin typeface="Georgia" pitchFamily="18" charset="0"/>
              </a:rPr>
              <a:t>). At cut off V = 2.405 sothat </a:t>
            </a:r>
          </a:p>
          <a:p>
            <a:pPr algn="just" lvl="0"/>
            <a:endParaRPr altLang="en-US" sz="2000" lang="en-US">
              <a:latin typeface="Georgia" pitchFamily="18" charset="0"/>
              <a:sym typeface="Symbol Tiger Expert" pitchFamily="18" charset="2"/>
            </a:endParaRPr>
          </a:p>
          <a:p>
            <a:pPr algn="just" lvl="0"/>
            <a:r>
              <a:rPr altLang="en-US" sz="2000" lang="en-US">
                <a:latin typeface="Georgia" pitchFamily="18" charset="0"/>
                <a:sym typeface="Symbol Tiger Expert" pitchFamily="18" charset="2"/>
              </a:rPr>
              <a:t>			</a:t>
            </a:r>
            <a:r>
              <a:rPr altLang="en-US" baseline="-25000" sz="2000" lang="en-US">
                <a:latin typeface="Georgia" pitchFamily="18" charset="0"/>
                <a:sym typeface="Symbol Tiger Expert" pitchFamily="18" charset="2"/>
              </a:rPr>
              <a:t>c</a:t>
            </a:r>
            <a:r>
              <a:rPr altLang="en-US" sz="2000" lang="en-US">
                <a:latin typeface="Georgia" pitchFamily="18" charset="0"/>
                <a:sym typeface="Symbol Tiger Expert" pitchFamily="18" charset="2"/>
              </a:rPr>
              <a:t>=2</a:t>
            </a:r>
            <a:r>
              <a:rPr altLang="en-US" sz="2000" lang="en-US">
                <a:latin typeface="Georgia" pitchFamily="18" charset="0"/>
                <a:sym typeface="Symbol" pitchFamily="18" charset="2"/>
              </a:rPr>
              <a:t>an</a:t>
            </a:r>
            <a:r>
              <a:rPr altLang="en-US" baseline="-25000" sz="2000" lang="en-US">
                <a:latin typeface="Georgia" pitchFamily="18" charset="0"/>
                <a:sym typeface="Symbol" pitchFamily="18" charset="2"/>
              </a:rPr>
              <a:t>1</a:t>
            </a:r>
            <a:r>
              <a:rPr altLang="en-US" baseline="30000" sz="2000" lang="en-US">
                <a:latin typeface="Georgia" pitchFamily="18" charset="0"/>
                <a:sym typeface="Symbol" pitchFamily="18" charset="2"/>
              </a:rPr>
              <a:t>2</a:t>
            </a:r>
            <a:r>
              <a:rPr altLang="en-US" sz="2000" lang="en-US">
                <a:latin typeface="Georgia" pitchFamily="18" charset="0"/>
                <a:sym typeface="Symbol" pitchFamily="18" charset="2"/>
              </a:rPr>
              <a:t>-n</a:t>
            </a:r>
            <a:r>
              <a:rPr altLang="en-US" baseline="-25000" sz="2000" lang="en-US">
                <a:latin typeface="Georgia" pitchFamily="18" charset="0"/>
                <a:sym typeface="Symbol" pitchFamily="18" charset="2"/>
              </a:rPr>
              <a:t>2</a:t>
            </a:r>
            <a:r>
              <a:rPr altLang="en-US" baseline="30000" sz="2000" lang="en-US">
                <a:latin typeface="Georgia" pitchFamily="18" charset="0"/>
                <a:sym typeface="Symbol" pitchFamily="18" charset="2"/>
              </a:rPr>
              <a:t>2</a:t>
            </a:r>
            <a:r>
              <a:rPr altLang="en-US" sz="2000" lang="en-US">
                <a:latin typeface="Georgia" pitchFamily="18" charset="0"/>
                <a:sym typeface="Symbol" pitchFamily="18" charset="2"/>
              </a:rPr>
              <a:t>/2.404</a:t>
            </a:r>
          </a:p>
          <a:p>
            <a:pPr algn="just" lvl="0"/>
            <a:endParaRPr altLang="en-US" sz="2000" lang="en-US">
              <a:latin typeface="Georgia" pitchFamily="18" charset="0"/>
            </a:endParaRPr>
          </a:p>
          <a:p>
            <a:pPr algn="just" lvl="0"/>
            <a:endParaRPr altLang="en-US" sz="2000" lang="en-US">
              <a:latin typeface="Georgia" pitchFamily="18" charset="0"/>
            </a:endParaRPr>
          </a:p>
          <a:p>
            <a:pPr lvl="0"/>
            <a:endParaRPr altLang="en-US" lang="en-US"/>
          </a:p>
        </p:txBody>
      </p:sp>
      <p:sp>
        <p:nvSpPr>
          <p:cNvPr id="1050026" name=""/>
          <p:cNvSpPr/>
          <p:nvPr/>
        </p:nvSpPr>
        <p:spPr>
          <a:xfrm rot="0">
            <a:off x="357187" y="5792787"/>
            <a:ext cx="8643938" cy="1323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Georgia" pitchFamily="18" charset="0"/>
              </a:rPr>
              <a:t>and for all other wavelengths greater than the cutoff wavelength the fiber is said to be single-mode. </a:t>
            </a:r>
            <a:r>
              <a:rPr altLang="en-US" b="1" sz="2000" lang="en-US">
                <a:solidFill>
                  <a:srgbClr val="FF0000"/>
                </a:solidFill>
              </a:rPr>
              <a:t>If V increases above 2.405 the number of modes rise.</a:t>
            </a:r>
          </a:p>
          <a:p>
            <a:pPr lvl="0"/>
            <a:r>
              <a:rPr altLang="en-US" sz="2000" lang="en-US">
                <a:latin typeface="Georgia" pitchFamily="18" charset="0"/>
              </a:rPr>
              <a:t> </a:t>
            </a:r>
          </a:p>
        </p:txBody>
      </p:sp>
      <p:sp>
        <p:nvSpPr>
          <p:cNvPr id="1050027" name=""/>
          <p:cNvSpPr/>
          <p:nvPr/>
        </p:nvSpPr>
        <p:spPr>
          <a:xfrm rot="0">
            <a:off x="3048000" y="4800600"/>
            <a:ext cx="2819400" cy="762000"/>
          </a:xfrm>
          <a:prstGeom prst="rect"/>
          <a:noFill/>
          <a:ln w="19050" cap="flat" cmpd="sng">
            <a:solidFill>
              <a:srgbClr val="FF0000">
                <a:alpha val="100000"/>
              </a:srgb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50024">
                                            <p:txEl>
                                              <p:charRg st="188" end="230"/>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Sp="1">
  <p:cSld>
    <p:spTree>
      <p:nvGrpSpPr>
        <p:cNvPr id="590" name=""/>
        <p:cNvGrpSpPr/>
        <p:nvPr/>
      </p:nvGrpSpPr>
      <p:grpSpPr>
        <a:xfrm rot="0">
          <a:off x="0" y="0"/>
          <a:ext cx="0" cy="0"/>
          <a:chOff x="0" y="0"/>
          <a:chExt cx="0" cy="0"/>
        </a:xfrm>
      </p:grpSpPr>
      <p:pic>
        <p:nvPicPr>
          <p:cNvPr id="2097703" name=""/>
          <p:cNvPicPr>
            <a:picLocks/>
          </p:cNvPicPr>
          <p:nvPr/>
        </p:nvPicPr>
        <p:blipFill>
          <a:blip xmlns:r="http://schemas.openxmlformats.org/officeDocument/2006/relationships" r:embed="rId1"/>
          <a:srcRect l="0" t="0" r="0" b="0"/>
          <a:stretch>
            <a:fillRect/>
          </a:stretch>
        </p:blipFill>
        <p:spPr>
          <a:xfrm rot="0">
            <a:off x="379412" y="428625"/>
            <a:ext cx="7693025" cy="3035300"/>
          </a:xfrm>
          <a:prstGeom prst="rect"/>
          <a:noFill/>
          <a:ln>
            <a:noFill/>
          </a:ln>
        </p:spPr>
      </p:pic>
      <p:sp>
        <p:nvSpPr>
          <p:cNvPr id="1050031" name=""/>
          <p:cNvSpPr txBox="1"/>
          <p:nvPr/>
        </p:nvSpPr>
        <p:spPr>
          <a:xfrm rot="0">
            <a:off x="428625" y="3000375"/>
            <a:ext cx="8429625"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000" lang="en-US">
                <a:solidFill>
                  <a:srgbClr val="FF0000"/>
                </a:solidFill>
                <a:latin typeface="Georgia" pitchFamily="18" charset="0"/>
              </a:rPr>
              <a:t>Practice Problem 1</a:t>
            </a:r>
            <a:r>
              <a:rPr altLang="en-US" sz="2000" lang="en-US">
                <a:latin typeface="Georgia" pitchFamily="18" charset="0"/>
              </a:rPr>
              <a:t>: A SIF has NA =0.17 and core diameter of 100 µm. Determine V of the fiber when the light of wavelength 0.85 µm is transmitted through it. Also calculate M.</a:t>
            </a:r>
          </a:p>
        </p:txBody>
      </p:sp>
      <p:sp>
        <p:nvSpPr>
          <p:cNvPr id="1050032" name=""/>
          <p:cNvSpPr txBox="1"/>
          <p:nvPr/>
        </p:nvSpPr>
        <p:spPr>
          <a:xfrm rot="0">
            <a:off x="500062" y="4214812"/>
            <a:ext cx="3786187"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Georgia" pitchFamily="18" charset="0"/>
              </a:rPr>
              <a:t>Ans: V = 62.83; M =1974</a:t>
            </a:r>
          </a:p>
        </p:txBody>
      </p:sp>
      <p:sp>
        <p:nvSpPr>
          <p:cNvPr id="1050033" name=""/>
          <p:cNvSpPr txBox="1"/>
          <p:nvPr/>
        </p:nvSpPr>
        <p:spPr>
          <a:xfrm rot="0">
            <a:off x="571500" y="4814887"/>
            <a:ext cx="8429625" cy="1323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000" lang="en-US">
                <a:solidFill>
                  <a:srgbClr val="FF0000"/>
                </a:solidFill>
                <a:latin typeface="Georgia" pitchFamily="18" charset="0"/>
              </a:rPr>
              <a:t>Practice Problem 2</a:t>
            </a:r>
            <a:r>
              <a:rPr altLang="en-US" sz="2000" lang="en-US">
                <a:latin typeface="Georgia" pitchFamily="18" charset="0"/>
              </a:rPr>
              <a:t>: A multimode SIF has relative refractive index difference of 2% and core refractive index of 1.5. The number of modes propagating at a wavelength of 1.3 µm is 1000. Calculate diameter of the core.</a:t>
            </a:r>
          </a:p>
        </p:txBody>
      </p:sp>
      <p:sp>
        <p:nvSpPr>
          <p:cNvPr id="1050034" name=""/>
          <p:cNvSpPr txBox="1"/>
          <p:nvPr/>
        </p:nvSpPr>
        <p:spPr>
          <a:xfrm rot="0">
            <a:off x="642937" y="6315075"/>
            <a:ext cx="3214687"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latin typeface="Georgia" pitchFamily="18" charset="0"/>
              </a:rPr>
              <a:t>Ans: d = 2a = 62 µm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70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3" presetSubtype="10">
                                  <p:stCondLst>
                                    <p:cond delay="0"/>
                                  </p:stCondLst>
                                  <p:childTnLst>
                                    <p:set>
                                      <p:cBhvr>
                                        <p:cTn dur="1" fill="hold" id="10">
                                          <p:stCondLst>
                                            <p:cond delay="0"/>
                                          </p:stCondLst>
                                        </p:cTn>
                                        <p:tgtEl>
                                          <p:spTgt spid="1050032"/>
                                        </p:tgtEl>
                                        <p:attrNameLst>
                                          <p:attrName>style.visibility</p:attrName>
                                        </p:attrNameLst>
                                      </p:cBhvr>
                                      <p:to>
                                        <p:strVal val="visible"/>
                                      </p:to>
                                    </p:set>
                                    <p:animEffect transition="in" filter="blinds(horizontal)">
                                      <p:cBhvr>
                                        <p:cTn dur="500" id="11"/>
                                        <p:tgtEl>
                                          <p:spTgt spid="1050032"/>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3" presetSubtype="10">
                                  <p:stCondLst>
                                    <p:cond delay="0"/>
                                  </p:stCondLst>
                                  <p:childTnLst>
                                    <p:set>
                                      <p:cBhvr>
                                        <p:cTn dur="1" fill="hold" id="15">
                                          <p:stCondLst>
                                            <p:cond delay="0"/>
                                          </p:stCondLst>
                                        </p:cTn>
                                        <p:tgtEl>
                                          <p:spTgt spid="1050033"/>
                                        </p:tgtEl>
                                        <p:attrNameLst>
                                          <p:attrName>style.visibility</p:attrName>
                                        </p:attrNameLst>
                                      </p:cBhvr>
                                      <p:to>
                                        <p:strVal val="visible"/>
                                      </p:to>
                                    </p:set>
                                    <p:animEffect transition="in" filter="blinds(horizontal)">
                                      <p:cBhvr>
                                        <p:cTn dur="500" id="16"/>
                                        <p:tgtEl>
                                          <p:spTgt spid="1050033"/>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3" presetSubtype="10">
                                  <p:stCondLst>
                                    <p:cond delay="0"/>
                                  </p:stCondLst>
                                  <p:childTnLst>
                                    <p:set>
                                      <p:cBhvr>
                                        <p:cTn dur="1" fill="hold" id="20">
                                          <p:stCondLst>
                                            <p:cond delay="0"/>
                                          </p:stCondLst>
                                        </p:cTn>
                                        <p:tgtEl>
                                          <p:spTgt spid="1050034"/>
                                        </p:tgtEl>
                                        <p:attrNameLst>
                                          <p:attrName>style.visibility</p:attrName>
                                        </p:attrNameLst>
                                      </p:cBhvr>
                                      <p:to>
                                        <p:strVal val="visible"/>
                                      </p:to>
                                    </p:set>
                                    <p:animEffect transition="in" filter="blinds(horizontal)">
                                      <p:cBhvr>
                                        <p:cTn dur="500" id="21"/>
                                        <p:tgtEl>
                                          <p:spTgt spid="1050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32" grpId="0" uiExpand="0" build="whole"/>
      <p:bldP spid="1050033" grpId="0" uiExpand="0" build="whole"/>
      <p:bldP spid="1050034" grpId="0" uiExpand="0" build="whole"/>
    </p:bldLst>
  </p:timing>
</p:sld>
</file>

<file path=ppt/slides/slide166.xml><?xml version="1.0" encoding="utf-8"?>
<p:sld xmlns:a="http://schemas.openxmlformats.org/drawingml/2006/main" xmlns:r="http://schemas.openxmlformats.org/officeDocument/2006/relationships" xmlns:p="http://schemas.openxmlformats.org/presentationml/2006/main" showMasterSp="1">
  <p:cSld>
    <p:spTree>
      <p:nvGrpSpPr>
        <p:cNvPr id="591" name=""/>
        <p:cNvGrpSpPr/>
        <p:nvPr/>
      </p:nvGrpSpPr>
      <p:grpSpPr>
        <a:xfrm rot="0">
          <a:off x="0" y="0"/>
          <a:ext cx="0" cy="0"/>
          <a:chOff x="0" y="0"/>
          <a:chExt cx="0" cy="0"/>
        </a:xfrm>
      </p:grpSpPr>
      <p:sp>
        <p:nvSpPr>
          <p:cNvPr id="1050035" name=""/>
          <p:cNvSpPr/>
          <p:nvPr/>
        </p:nvSpPr>
        <p:spPr>
          <a:xfrm rot="0">
            <a:off x="228600" y="304800"/>
            <a:ext cx="8534400"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latin typeface="Georgia" pitchFamily="18" charset="0"/>
              </a:rPr>
              <a:t>Numerical :  Compute the maximum value of </a:t>
            </a:r>
            <a:r>
              <a:rPr altLang="en-US" sz="2400" i="1" lang="en-US">
                <a:latin typeface="Georgia" pitchFamily="18" charset="0"/>
                <a:sym typeface="Symbol" pitchFamily="18" charset="2"/>
              </a:rPr>
              <a:t> ( relative 	refractive index) </a:t>
            </a:r>
            <a:r>
              <a:rPr altLang="en-US" sz="2400" i="1" lang="en-US">
                <a:latin typeface="Georgia" pitchFamily="18" charset="0"/>
              </a:rPr>
              <a:t>and </a:t>
            </a:r>
            <a:r>
              <a:rPr altLang="en-US" sz="2400" i="1" lang="en-US">
                <a:latin typeface="Georgia" pitchFamily="18" charset="0"/>
                <a:sym typeface="Symbol" pitchFamily="18" charset="2"/>
              </a:rPr>
              <a:t>n</a:t>
            </a:r>
            <a:r>
              <a:rPr altLang="en-US" baseline="-25000" sz="2400" i="1" lang="en-US">
                <a:latin typeface="Georgia" pitchFamily="18" charset="0"/>
              </a:rPr>
              <a:t>2 </a:t>
            </a:r>
            <a:r>
              <a:rPr altLang="en-US" sz="2400" i="1" lang="en-US">
                <a:latin typeface="Georgia" pitchFamily="18" charset="0"/>
              </a:rPr>
              <a:t>(cladding) of a single 	mode 	fibre of core diameter 10 </a:t>
            </a:r>
            <a:r>
              <a:rPr altLang="en-US" sz="2400" i="1" lang="en-US">
                <a:latin typeface="Georgia" pitchFamily="18" charset="0"/>
                <a:sym typeface="Symbol" pitchFamily="18" charset="2"/>
              </a:rPr>
              <a:t>m</a:t>
            </a:r>
            <a:r>
              <a:rPr altLang="en-US" sz="2400" i="1" lang="en-US">
                <a:latin typeface="Georgia" pitchFamily="18" charset="0"/>
              </a:rPr>
              <a:t> and core refractive 	index 1.5. The fibre is coupled to a light source with a 	of 1.3</a:t>
            </a:r>
            <a:r>
              <a:rPr altLang="en-US" sz="2400" i="1" lang="en-US">
                <a:latin typeface="Georgia" pitchFamily="18" charset="0"/>
                <a:sym typeface="Symbol" pitchFamily="18" charset="2"/>
              </a:rPr>
              <a:t></a:t>
            </a:r>
            <a:r>
              <a:rPr altLang="en-US" sz="2400" i="1" lang="en-US">
                <a:latin typeface="Georgia" pitchFamily="18" charset="0"/>
              </a:rPr>
              <a:t>m. </a:t>
            </a:r>
            <a:r>
              <a:rPr altLang="en-US" sz="2400" i="1" lang="en-US">
                <a:solidFill>
                  <a:srgbClr val="C00000"/>
                </a:solidFill>
                <a:latin typeface="Georgia" pitchFamily="18" charset="0"/>
              </a:rPr>
              <a:t>V cut-off for single mode propagation is 	2.405. </a:t>
            </a:r>
            <a:r>
              <a:rPr altLang="en-US" sz="2400" i="1" lang="en-US">
                <a:latin typeface="Georgia" pitchFamily="18" charset="0"/>
              </a:rPr>
              <a:t>Also calculate  the acceptance angle.</a:t>
            </a:r>
          </a:p>
        </p:txBody>
      </p:sp>
      <p:pic>
        <p:nvPicPr>
          <p:cNvPr id="2097704" name=""/>
          <p:cNvPicPr>
            <a:picLocks/>
          </p:cNvPicPr>
          <p:nvPr/>
        </p:nvPicPr>
        <p:blipFill>
          <a:blip xmlns:r="http://schemas.openxmlformats.org/officeDocument/2006/relationships" r:embed="rId1"/>
          <a:srcRect l="0" t="0" r="0" b="0"/>
          <a:stretch>
            <a:fillRect/>
          </a:stretch>
        </p:blipFill>
        <p:spPr>
          <a:xfrm rot="0">
            <a:off x="1143000" y="3352800"/>
            <a:ext cx="6143625" cy="1060450"/>
          </a:xfrm>
          <a:prstGeom prst="rect"/>
          <a:noFill/>
          <a:ln>
            <a:noFill/>
          </a:ln>
        </p:spPr>
      </p:pic>
      <p:sp>
        <p:nvSpPr>
          <p:cNvPr id="1050036" name=""/>
          <p:cNvSpPr txBox="1"/>
          <p:nvPr/>
        </p:nvSpPr>
        <p:spPr>
          <a:xfrm rot="0">
            <a:off x="5181600" y="5181600"/>
            <a:ext cx="2968625" cy="923925"/>
          </a:xfrm>
          <a:prstGeom prst="rect"/>
          <a:noFill/>
          <a:ln w="9525" cap="flat" cmpd="sng">
            <a:solidFill>
              <a:srgbClr val="0000FF">
                <a:alpha val="100000"/>
              </a:srgbClr>
            </a:solidFill>
            <a:prstDash val="solid"/>
            <a:round/>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Georgia" pitchFamily="18" charset="0"/>
                <a:sym typeface="Symbol" pitchFamily="18" charset="2"/>
              </a:rPr>
              <a:t>=</a:t>
            </a:r>
            <a:r>
              <a:rPr altLang="en-US" lang="en-US">
                <a:latin typeface="Georgia" pitchFamily="18" charset="0"/>
              </a:rPr>
              <a:t>0.0022</a:t>
            </a:r>
          </a:p>
          <a:p>
            <a:pPr lvl="0"/>
            <a:r>
              <a:rPr altLang="en-US" i="1" lang="en-US">
                <a:latin typeface="Georgia" pitchFamily="18" charset="0"/>
                <a:sym typeface="Symbol" pitchFamily="18" charset="2"/>
              </a:rPr>
              <a:t>n</a:t>
            </a:r>
            <a:r>
              <a:rPr altLang="en-US" baseline="-25000" i="1" lang="en-US">
                <a:latin typeface="Georgia" pitchFamily="18" charset="0"/>
              </a:rPr>
              <a:t>2 </a:t>
            </a:r>
            <a:r>
              <a:rPr altLang="en-US" i="1" lang="en-US">
                <a:latin typeface="Georgia" pitchFamily="18" charset="0"/>
              </a:rPr>
              <a:t>(cladding)=1.497</a:t>
            </a:r>
          </a:p>
          <a:p>
            <a:pPr lvl="0"/>
            <a:r>
              <a:rPr altLang="en-US" lang="en-US">
                <a:latin typeface="Georgia" pitchFamily="18" charset="0"/>
              </a:rPr>
              <a:t>Acceptance angle = 5.71deg</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50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36" grpId="0" uiExpand="0" build="whole"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Sp="1">
  <p:cSld>
    <p:spTree>
      <p:nvGrpSpPr>
        <p:cNvPr id="592" name=""/>
        <p:cNvGrpSpPr/>
        <p:nvPr/>
      </p:nvGrpSpPr>
      <p:grpSpPr>
        <a:xfrm rot="0">
          <a:off x="0" y="0"/>
          <a:ext cx="0" cy="0"/>
          <a:chOff x="0" y="0"/>
          <a:chExt cx="0" cy="0"/>
        </a:xfrm>
      </p:grpSpPr>
      <p:sp>
        <p:nvSpPr>
          <p:cNvPr id="1050037" name=""/>
          <p:cNvSpPr/>
          <p:nvPr/>
        </p:nvSpPr>
        <p:spPr>
          <a:xfrm rot="0">
            <a:off x="76200" y="714375"/>
            <a:ext cx="8915400" cy="1384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800" i="1" lang="en-US">
                <a:latin typeface="Georgia" pitchFamily="18" charset="0"/>
              </a:rPr>
              <a:t>The reduction in amplitude (or power) and intensity of a signal as it is guided through an optical fibre is called attenuation. </a:t>
            </a:r>
          </a:p>
        </p:txBody>
      </p:sp>
      <p:sp>
        <p:nvSpPr>
          <p:cNvPr id="1050038" name=""/>
          <p:cNvSpPr/>
          <p:nvPr/>
        </p:nvSpPr>
        <p:spPr>
          <a:xfrm rot="0">
            <a:off x="0" y="0"/>
            <a:ext cx="91440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en-US">
                <a:solidFill>
                  <a:schemeClr val="lt1"/>
                </a:solidFill>
                <a:latin typeface="Georgia" pitchFamily="18" charset="0"/>
              </a:rPr>
              <a:t>Attenuation and Signal Losses in Optical Fibers</a:t>
            </a:r>
          </a:p>
        </p:txBody>
      </p:sp>
    </p:spTree>
  </p:cSld>
  <p:clrMapOvr>
    <a:masterClrMapping/>
  </p:clrMapOvr>
  <p:timing/>
</p:sld>
</file>

<file path=ppt/slides/slide168.xml><?xml version="1.0" encoding="utf-8"?>
<p:sld xmlns:a="http://schemas.openxmlformats.org/drawingml/2006/main" xmlns:r="http://schemas.openxmlformats.org/officeDocument/2006/relationships" xmlns:p="http://schemas.openxmlformats.org/presentationml/2006/main" showMasterSp="1">
  <p:cSld>
    <p:spTree>
      <p:nvGrpSpPr>
        <p:cNvPr id="595" name=""/>
        <p:cNvGrpSpPr/>
        <p:nvPr/>
      </p:nvGrpSpPr>
      <p:grpSpPr>
        <a:xfrm rot="0">
          <a:off x="0" y="0"/>
          <a:ext cx="0" cy="0"/>
          <a:chOff x="0" y="0"/>
          <a:chExt cx="0" cy="0"/>
        </a:xfrm>
      </p:grpSpPr>
      <p:pic>
        <p:nvPicPr>
          <p:cNvPr id="2097705" name=""/>
          <p:cNvPicPr>
            <a:picLocks/>
          </p:cNvPicPr>
          <p:nvPr/>
        </p:nvPicPr>
        <p:blipFill>
          <a:blip xmlns:r="http://schemas.openxmlformats.org/officeDocument/2006/relationships" r:embed="rId1"/>
          <a:srcRect l="0" t="0" r="0" b="0"/>
          <a:stretch>
            <a:fillRect/>
          </a:stretch>
        </p:blipFill>
        <p:spPr>
          <a:xfrm rot="0">
            <a:off x="139700" y="609600"/>
            <a:ext cx="8851900" cy="1185862"/>
          </a:xfrm>
          <a:prstGeom prst="rect"/>
          <a:noFill/>
          <a:ln>
            <a:noFill/>
          </a:ln>
        </p:spPr>
      </p:pic>
      <p:pic>
        <p:nvPicPr>
          <p:cNvPr id="2097706" name=""/>
          <p:cNvPicPr>
            <a:picLocks/>
          </p:cNvPicPr>
          <p:nvPr/>
        </p:nvPicPr>
        <p:blipFill>
          <a:blip xmlns:r="http://schemas.openxmlformats.org/officeDocument/2006/relationships" r:embed="rId2"/>
          <a:srcRect l="0" t="0" r="0" b="0"/>
          <a:stretch>
            <a:fillRect/>
          </a:stretch>
        </p:blipFill>
        <p:spPr>
          <a:xfrm rot="0">
            <a:off x="2895600" y="1828800"/>
            <a:ext cx="5434012" cy="1470025"/>
          </a:xfrm>
          <a:prstGeom prst="rect"/>
          <a:noFill/>
          <a:ln>
            <a:noFill/>
          </a:ln>
        </p:spPr>
      </p:pic>
      <p:sp>
        <p:nvSpPr>
          <p:cNvPr id="1050042" name=""/>
          <p:cNvSpPr/>
          <p:nvPr/>
        </p:nvSpPr>
        <p:spPr>
          <a:xfrm rot="0">
            <a:off x="0" y="0"/>
            <a:ext cx="91440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en-US">
                <a:solidFill>
                  <a:schemeClr val="lt1"/>
                </a:solidFill>
                <a:latin typeface="Georgia" pitchFamily="18" charset="0"/>
              </a:rPr>
              <a:t>Attenuation coefficient</a:t>
            </a:r>
          </a:p>
        </p:txBody>
      </p:sp>
      <p:pic>
        <p:nvPicPr>
          <p:cNvPr id="2097707" name=""/>
          <p:cNvPicPr>
            <a:picLocks/>
          </p:cNvPicPr>
          <p:nvPr/>
        </p:nvPicPr>
        <p:blipFill>
          <a:blip xmlns:r="http://schemas.openxmlformats.org/officeDocument/2006/relationships" r:embed="rId3"/>
          <a:srcRect l="0" t="0" r="0" b="0"/>
          <a:stretch>
            <a:fillRect/>
          </a:stretch>
        </p:blipFill>
        <p:spPr>
          <a:xfrm rot="0">
            <a:off x="228600" y="3471862"/>
            <a:ext cx="7416800" cy="2319337"/>
          </a:xfrm>
          <a:prstGeom prst="rect"/>
          <a:noFill/>
          <a:ln>
            <a:noFill/>
          </a:ln>
        </p:spPr>
      </p:pic>
      <p:pic>
        <p:nvPicPr>
          <p:cNvPr id="2097708" name=""/>
          <p:cNvPicPr>
            <a:picLocks/>
          </p:cNvPicPr>
          <p:nvPr/>
        </p:nvPicPr>
        <p:blipFill>
          <a:blip xmlns:r="http://schemas.openxmlformats.org/officeDocument/2006/relationships" r:embed="rId4"/>
          <a:srcRect l="0" t="0" r="0" b="0"/>
          <a:stretch>
            <a:fillRect/>
          </a:stretch>
        </p:blipFill>
        <p:spPr>
          <a:xfrm rot="0">
            <a:off x="0" y="5943600"/>
            <a:ext cx="9064625" cy="868362"/>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70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706"/>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707"/>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1">
  <p:cSld>
    <p:spTree>
      <p:nvGrpSpPr>
        <p:cNvPr id="598" name=""/>
        <p:cNvGrpSpPr/>
        <p:nvPr/>
      </p:nvGrpSpPr>
      <p:grpSpPr>
        <a:xfrm rot="0">
          <a:off x="0" y="0"/>
          <a:ext cx="0" cy="0"/>
          <a:chOff x="0" y="0"/>
          <a:chExt cx="0" cy="0"/>
        </a:xfrm>
      </p:grpSpPr>
      <p:sp>
        <p:nvSpPr>
          <p:cNvPr id="1050046" name=""/>
          <p:cNvSpPr/>
          <p:nvPr/>
        </p:nvSpPr>
        <p:spPr>
          <a:xfrm rot="0">
            <a:off x="0" y="0"/>
            <a:ext cx="91440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en-US">
                <a:solidFill>
                  <a:schemeClr val="lt1"/>
                </a:solidFill>
                <a:latin typeface="Georgia" pitchFamily="18" charset="0"/>
              </a:rPr>
              <a:t>Attenuation coefficient</a:t>
            </a:r>
          </a:p>
        </p:txBody>
      </p:sp>
      <p:sp>
        <p:nvSpPr>
          <p:cNvPr id="1050047" name=""/>
          <p:cNvSpPr/>
          <p:nvPr/>
        </p:nvSpPr>
        <p:spPr>
          <a:xfrm rot="0">
            <a:off x="381000" y="1219200"/>
            <a:ext cx="82296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t>The optical power, after propagating through a fibre that is 500 m long is reduced to 25% of its original value. Calculate the fibre loss in dB/km.</a:t>
            </a:r>
          </a:p>
        </p:txBody>
      </p:sp>
      <p:sp>
        <p:nvSpPr>
          <p:cNvPr id="1050048" name=""/>
          <p:cNvSpPr/>
          <p:nvPr/>
        </p:nvSpPr>
        <p:spPr>
          <a:xfrm rot="0">
            <a:off x="4876800" y="3124200"/>
            <a:ext cx="2152650"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FF0000"/>
                </a:solidFill>
              </a:rPr>
              <a:t>12.042 dB/km</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50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8" grpId="0" uiExpand="0" build="whole"/>
    </p:bldLst>
  </p:timing>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306" name=""/>
        <p:cNvGrpSpPr/>
        <p:nvPr/>
      </p:nvGrpSpPr>
      <p:grpSpPr>
        <a:xfrm rot="0">
          <a:off x="0" y="0"/>
          <a:ext cx="0" cy="0"/>
          <a:chOff x="0" y="0"/>
          <a:chExt cx="0" cy="0"/>
        </a:xfrm>
      </p:grpSpPr>
      <p:pic>
        <p:nvPicPr>
          <p:cNvPr id="2097270" name=""/>
          <p:cNvPicPr>
            <a:picLocks/>
          </p:cNvPicPr>
          <p:nvPr/>
        </p:nvPicPr>
        <p:blipFill>
          <a:blip xmlns:r="http://schemas.openxmlformats.org/officeDocument/2006/relationships" r:embed="rId1"/>
          <a:srcRect l="0" t="0" r="0" b="0"/>
          <a:stretch>
            <a:fillRect/>
          </a:stretch>
        </p:blipFill>
        <p:spPr>
          <a:xfrm rot="0">
            <a:off x="6437312" y="0"/>
            <a:ext cx="2706687" cy="2971800"/>
          </a:xfrm>
          <a:prstGeom prst="rect"/>
          <a:noFill/>
          <a:ln>
            <a:noFill/>
          </a:ln>
        </p:spPr>
      </p:pic>
      <p:pic>
        <p:nvPicPr>
          <p:cNvPr id="2097271" name=""/>
          <p:cNvPicPr>
            <a:picLocks/>
          </p:cNvPicPr>
          <p:nvPr/>
        </p:nvPicPr>
        <p:blipFill>
          <a:blip xmlns:r="http://schemas.openxmlformats.org/officeDocument/2006/relationships" r:embed="rId2"/>
          <a:srcRect l="0" t="0" r="0" b="0"/>
          <a:stretch>
            <a:fillRect/>
          </a:stretch>
        </p:blipFill>
        <p:spPr>
          <a:xfrm rot="0">
            <a:off x="5715000" y="3505200"/>
            <a:ext cx="3302000" cy="2667000"/>
          </a:xfrm>
          <a:prstGeom prst="rect"/>
          <a:noFill/>
          <a:ln>
            <a:noFill/>
          </a:ln>
        </p:spPr>
      </p:pic>
      <p:sp>
        <p:nvSpPr>
          <p:cNvPr id="1049048" name=""/>
          <p:cNvSpPr/>
          <p:nvPr/>
        </p:nvSpPr>
        <p:spPr>
          <a:xfrm rot="0">
            <a:off x="152400" y="304800"/>
            <a:ext cx="5715000" cy="63706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t>Ex: Use the spherical coordinate system to find the area of the strip </a:t>
            </a:r>
            <a:r>
              <a:rPr altLang="en-US" sz="2400" lang="en-US">
                <a:sym typeface="Symbol" pitchFamily="18" charset="2"/>
              </a:rPr>
              <a:t>   </a:t>
            </a:r>
            <a:r>
              <a:rPr altLang="en-US" sz="2400" lang="en-US"/>
              <a:t> on the spherical shell of radius a. What results when </a:t>
            </a:r>
            <a:r>
              <a:rPr altLang="en-US" sz="2400" lang="en-US">
                <a:sym typeface="Symbol" pitchFamily="18" charset="2"/>
              </a:rPr>
              <a:t></a:t>
            </a:r>
            <a:r>
              <a:rPr altLang="en-US" sz="2400" lang="en-US"/>
              <a:t>= 0 and </a:t>
            </a:r>
            <a:r>
              <a:rPr altLang="en-US" sz="2400" lang="en-US">
                <a:sym typeface="Symbol" pitchFamily="18" charset="2"/>
              </a:rPr>
              <a:t></a:t>
            </a:r>
            <a:r>
              <a:rPr altLang="en-US" sz="2400" lang="en-US"/>
              <a:t> = </a:t>
            </a:r>
            <a:r>
              <a:rPr altLang="en-US" sz="2400" i="1" lang="en-US">
                <a:sym typeface="Symbol" pitchFamily="18" charset="2"/>
              </a:rPr>
              <a:t></a:t>
            </a:r>
            <a:r>
              <a:rPr altLang="en-US" sz="2400" lang="en-US"/>
              <a:t>? </a:t>
            </a:r>
          </a:p>
          <a:p>
            <a:pPr algn="just" lvl="0"/>
            <a:endParaRPr altLang="en-US" sz="2400" lang="en-US"/>
          </a:p>
          <a:p>
            <a:pPr algn="just" lvl="0"/>
            <a:endParaRPr altLang="en-US" sz="2400" lang="en-US"/>
          </a:p>
          <a:p>
            <a:pPr algn="just" lvl="0"/>
            <a:endParaRPr altLang="en-US" sz="2400" lang="en-US"/>
          </a:p>
          <a:p>
            <a:pPr algn="just" lvl="0"/>
            <a:endParaRPr altLang="en-US" sz="2400" lang="en-US"/>
          </a:p>
          <a:p>
            <a:pPr algn="just" lvl="0"/>
            <a:endParaRPr altLang="en-US" sz="2400" lang="en-US"/>
          </a:p>
          <a:p>
            <a:pPr algn="just" lvl="0"/>
            <a:endParaRPr altLang="en-US" sz="2400" lang="en-US"/>
          </a:p>
          <a:p>
            <a:pPr algn="just" lvl="0"/>
            <a:r>
              <a:rPr altLang="en-US" sz="2400" lang="en-US"/>
              <a:t>Ex: Use spherical coordinates to write the differential surface areas dS</a:t>
            </a:r>
            <a:r>
              <a:rPr altLang="en-US" baseline="-25000" sz="2400" lang="en-US"/>
              <a:t>1</a:t>
            </a:r>
            <a:r>
              <a:rPr altLang="en-US" sz="2400" lang="en-US"/>
              <a:t> and dS</a:t>
            </a:r>
            <a:r>
              <a:rPr altLang="en-US" baseline="-25000" sz="2400" lang="en-US"/>
              <a:t>2</a:t>
            </a:r>
            <a:r>
              <a:rPr altLang="en-US" sz="2400" lang="en-US"/>
              <a:t> and then integrate to obtain the areas of the surfaces marked 1 and 2. </a:t>
            </a:r>
          </a:p>
          <a:p>
            <a:pPr algn="just" lvl="0"/>
            <a:endParaRPr altLang="en-US" sz="2400" lang="en-US"/>
          </a:p>
          <a:p>
            <a:pPr algn="just" lvl="0"/>
            <a:endParaRPr altLang="en-US" sz="2400" lang="en-US"/>
          </a:p>
          <a:p>
            <a:pPr algn="just" lvl="0"/>
            <a:r>
              <a:rPr altLang="en-US" sz="2400" lang="en-US"/>
              <a:t>Ans : </a:t>
            </a:r>
            <a:r>
              <a:rPr altLang="en-US" sz="2400" lang="en-US">
                <a:sym typeface="Symbol" pitchFamily="18" charset="2"/>
              </a:rPr>
              <a:t>/4,/6</a:t>
            </a:r>
          </a:p>
        </p:txBody>
      </p:sp>
      <p:pic>
        <p:nvPicPr>
          <p:cNvPr id="2097272" name=""/>
          <p:cNvPicPr>
            <a:picLocks/>
          </p:cNvPicPr>
          <p:nvPr/>
        </p:nvPicPr>
        <p:blipFill>
          <a:blip xmlns:r="http://schemas.openxmlformats.org/officeDocument/2006/relationships" r:embed="rId3"/>
          <a:srcRect l="0" t="0" r="0" b="0"/>
          <a:stretch>
            <a:fillRect/>
          </a:stretch>
        </p:blipFill>
        <p:spPr>
          <a:xfrm rot="0">
            <a:off x="457200" y="2209800"/>
            <a:ext cx="2932112" cy="11430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72"/>
                                        </p:tgtEl>
                                        <p:attrNameLst>
                                          <p:attrName>style.visibility</p:attrName>
                                        </p:attrNameLst>
                                      </p:cBhvr>
                                      <p:to>
                                        <p:strVal val="visible"/>
                                      </p:to>
                                    </p:set>
                                    <p:animEffect transition="in" filter="blinds(horizontal)">
                                      <p:cBhvr>
                                        <p:cTn dur="500" id="7"/>
                                        <p:tgtEl>
                                          <p:spTgt spid="209727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1049048">
                                            <p:txEl>
                                              <p:charRg st="156" end="310"/>
                                            </p:txEl>
                                          </p:spTgt>
                                        </p:tgtEl>
                                        <p:attrNameLst>
                                          <p:attrName>style.visibility</p:attrName>
                                        </p:attrNameLst>
                                      </p:cBhvr>
                                      <p:to>
                                        <p:strVal val="visible"/>
                                      </p:to>
                                    </p:set>
                                    <p:animEffect transition="in" filter="blinds(horizontal)">
                                      <p:cBhvr>
                                        <p:cTn dur="500" id="12"/>
                                        <p:tgtEl>
                                          <p:spTgt spid="1049048">
                                            <p:txEl>
                                              <p:charRg st="156" end="310"/>
                                            </p:txEl>
                                          </p:spTgt>
                                        </p:tgtEl>
                                      </p:cBhvr>
                                    </p:animEffect>
                                  </p:childTnLst>
                                </p:cTn>
                              </p:par>
                              <p:par>
                                <p:cTn fill="hold" id="13" nodeType="withEffect" presetClass="entr" presetID="3" presetSubtype="10">
                                  <p:stCondLst>
                                    <p:cond delay="0"/>
                                  </p:stCondLst>
                                  <p:childTnLst>
                                    <p:set>
                                      <p:cBhvr>
                                        <p:cTn dur="1" fill="hold" id="14">
                                          <p:stCondLst>
                                            <p:cond delay="0"/>
                                          </p:stCondLst>
                                        </p:cTn>
                                        <p:tgtEl>
                                          <p:spTgt spid="2097271"/>
                                        </p:tgtEl>
                                        <p:attrNameLst>
                                          <p:attrName>style.visibility</p:attrName>
                                        </p:attrNameLst>
                                      </p:cBhvr>
                                      <p:to>
                                        <p:strVal val="visible"/>
                                      </p:to>
                                    </p:set>
                                    <p:animEffect transition="in" filter="blinds(horizontal)">
                                      <p:cBhvr>
                                        <p:cTn dur="500" id="15"/>
                                        <p:tgtEl>
                                          <p:spTgt spid="2097271"/>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3" presetSubtype="10">
                                  <p:stCondLst>
                                    <p:cond delay="0"/>
                                  </p:stCondLst>
                                  <p:childTnLst>
                                    <p:set>
                                      <p:cBhvr>
                                        <p:cTn dur="1" fill="hold" id="19">
                                          <p:stCondLst>
                                            <p:cond delay="0"/>
                                          </p:stCondLst>
                                        </p:cTn>
                                        <p:tgtEl>
                                          <p:spTgt spid="1049048">
                                            <p:txEl>
                                              <p:charRg st="312" end="326"/>
                                            </p:txEl>
                                          </p:spTgt>
                                        </p:tgtEl>
                                        <p:attrNameLst>
                                          <p:attrName>style.visibility</p:attrName>
                                        </p:attrNameLst>
                                      </p:cBhvr>
                                      <p:to>
                                        <p:strVal val="visible"/>
                                      </p:to>
                                    </p:set>
                                    <p:animEffect transition="in" filter="blinds(horizontal)">
                                      <p:cBhvr>
                                        <p:cTn dur="500" id="20"/>
                                        <p:tgtEl>
                                          <p:spTgt spid="1049048">
                                            <p:txEl>
                                              <p:charRg st="312" end="3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307" name=""/>
        <p:cNvGrpSpPr/>
        <p:nvPr/>
      </p:nvGrpSpPr>
      <p:grpSpPr>
        <a:xfrm rot="0">
          <a:off x="0" y="0"/>
          <a:ext cx="0" cy="0"/>
          <a:chOff x="0" y="0"/>
          <a:chExt cx="0" cy="0"/>
        </a:xfrm>
      </p:grpSpPr>
      <p:sp>
        <p:nvSpPr>
          <p:cNvPr id="1049049" name=""/>
          <p:cNvSpPr txBox="1"/>
          <p:nvPr/>
        </p:nvSpPr>
        <p:spPr>
          <a:xfrm rot="0">
            <a:off x="304800" y="2819400"/>
            <a:ext cx="8534400" cy="40386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indent="-342900" latinLnBrk="1" lvl="0" marL="342900">
              <a:spcBef>
                <a:spcPct val="20000"/>
              </a:spcBef>
            </a:pPr>
            <a:r>
              <a:rPr altLang="en-US" sz="2800" lang="en-US">
                <a:solidFill>
                  <a:srgbClr val="C00000"/>
                </a:solidFill>
              </a:rPr>
              <a:t>Books: </a:t>
            </a:r>
          </a:p>
          <a:p>
            <a:pPr algn="just" eaLnBrk="1" hangingPunct="1" indent="-480060" latinLnBrk="1" lvl="1" marL="800100">
              <a:spcBef>
                <a:spcPct val="20000"/>
              </a:spcBef>
            </a:pPr>
            <a:r>
              <a:rPr altLang="en-US" b="1" sz="2400" i="1" lang="en-US">
                <a:solidFill>
                  <a:srgbClr val="C00000"/>
                </a:solidFill>
              </a:rPr>
              <a:t>Introduction to Electrodynamics </a:t>
            </a:r>
          </a:p>
          <a:p>
            <a:pPr algn="just" eaLnBrk="1" hangingPunct="1" indent="-480060" latinLnBrk="1" lvl="1" marL="800100">
              <a:spcBef>
                <a:spcPct val="20000"/>
              </a:spcBef>
            </a:pPr>
            <a:r>
              <a:rPr altLang="en-US" b="1" sz="2400" i="1" lang="en-US">
                <a:solidFill>
                  <a:srgbClr val="C00000"/>
                </a:solidFill>
              </a:rPr>
              <a:t>							</a:t>
            </a:r>
            <a:r>
              <a:rPr altLang="en-US" b="1" sz="2400" i="1" lang="en-US"/>
              <a:t>by D.J. Griffith</a:t>
            </a:r>
          </a:p>
          <a:p>
            <a:pPr algn="just" eaLnBrk="1" hangingPunct="1" indent="-480060" latinLnBrk="1" lvl="1" marL="800100">
              <a:spcBef>
                <a:spcPct val="20000"/>
              </a:spcBef>
            </a:pPr>
            <a:r>
              <a:rPr altLang="en-US" b="1" sz="2400" i="1" lang="en-US">
                <a:solidFill>
                  <a:srgbClr val="C00000"/>
                </a:solidFill>
              </a:rPr>
              <a:t>Electromagnetics</a:t>
            </a:r>
            <a:r>
              <a:rPr altLang="en-US" b="1" sz="2400" i="1" lang="en-US">
                <a:solidFill>
                  <a:srgbClr val="000000"/>
                </a:solidFill>
              </a:rPr>
              <a:t> </a:t>
            </a:r>
          </a:p>
          <a:p>
            <a:pPr algn="just" eaLnBrk="1" hangingPunct="1" indent="-480060" latinLnBrk="1" lvl="1" marL="800100">
              <a:spcBef>
                <a:spcPct val="20000"/>
              </a:spcBef>
            </a:pPr>
            <a:r>
              <a:rPr altLang="en-US" b="1" sz="2400" i="1" lang="en-US">
                <a:solidFill>
                  <a:srgbClr val="000000"/>
                </a:solidFill>
              </a:rPr>
              <a:t>				</a:t>
            </a:r>
            <a:r>
              <a:rPr altLang="en-US" b="1" sz="2400" lang="en-US">
                <a:solidFill>
                  <a:srgbClr val="000000"/>
                </a:solidFill>
              </a:rPr>
              <a:t>by Edminister (Schuam series)</a:t>
            </a:r>
          </a:p>
          <a:p>
            <a:pPr algn="just" eaLnBrk="1" hangingPunct="1" indent="-480060" latinLnBrk="1" lvl="1" marL="800100">
              <a:spcBef>
                <a:spcPct val="20000"/>
              </a:spcBef>
            </a:pPr>
            <a:r>
              <a:rPr altLang="en-US" b="1" sz="2400" i="1" lang="en-US">
                <a:solidFill>
                  <a:srgbClr val="C00000"/>
                </a:solidFill>
              </a:rPr>
              <a:t>Principles of Electromagnetics </a:t>
            </a:r>
          </a:p>
          <a:p>
            <a:pPr algn="just" eaLnBrk="1" hangingPunct="1" indent="-480060" latinLnBrk="1" lvl="1" marL="800100">
              <a:spcBef>
                <a:spcPct val="20000"/>
              </a:spcBef>
            </a:pPr>
            <a:r>
              <a:rPr altLang="en-US" b="1" sz="2400" i="1" lang="en-US">
                <a:solidFill>
                  <a:srgbClr val="C00000"/>
                </a:solidFill>
              </a:rPr>
              <a:t>					</a:t>
            </a:r>
            <a:r>
              <a:rPr altLang="en-US" b="1" sz="2400" i="1" lang="en-US">
                <a:solidFill>
                  <a:srgbClr val="000000"/>
                </a:solidFill>
              </a:rPr>
              <a:t>by Matthew N. O. Sadiku</a:t>
            </a:r>
          </a:p>
          <a:p>
            <a:pPr algn="just" eaLnBrk="1" hangingPunct="1" indent="-480060" latinLnBrk="1" lvl="1" marL="800100">
              <a:spcBef>
                <a:spcPct val="20000"/>
              </a:spcBef>
            </a:pPr>
            <a:r>
              <a:rPr altLang="en-US" b="1" sz="2400" i="1" lang="en-US">
                <a:solidFill>
                  <a:srgbClr val="C00000"/>
                </a:solidFill>
              </a:rPr>
              <a:t>Engineering Electromagnetic </a:t>
            </a:r>
          </a:p>
          <a:p>
            <a:pPr algn="just" eaLnBrk="1" hangingPunct="1" indent="-480060" latinLnBrk="1" lvl="1" marL="800100">
              <a:spcBef>
                <a:spcPct val="20000"/>
              </a:spcBef>
            </a:pPr>
            <a:r>
              <a:rPr altLang="en-US" b="1" sz="2400" i="1" lang="en-US">
                <a:solidFill>
                  <a:srgbClr val="C00000"/>
                </a:solidFill>
              </a:rPr>
              <a:t>					</a:t>
            </a:r>
            <a:r>
              <a:rPr altLang="en-US" b="1" sz="2400" i="1" lang="en-US">
                <a:solidFill>
                  <a:srgbClr val="000000"/>
                </a:solidFill>
              </a:rPr>
              <a:t>by W H Hayt &amp; J A Buck</a:t>
            </a:r>
          </a:p>
        </p:txBody>
      </p:sp>
      <p:pic>
        <p:nvPicPr>
          <p:cNvPr id="2097273" name="" descr="A diagram of the electromagnetic spectrum showing the 7 regions of the spectrum (from longest to shortest wavelength):  radio waves, microwave, infrared, visible, ultraviolet, x-ray, and gamma rays. Examples of radio waves include fm &amp; am radio frequencies. Mircrowaves are used in microwave ovens and their lengths are about the size of a baseball. Infrared waves are much shorter – about the size of a thickness of paper. The heat energy that radiates off human and other animals is in the infrared region. Television remote controls use infrared light to communicate with the television. Visible light is the only region of the spectrum that our eyes can sense. Ultraviolet light is the higher energy radiation that can cause sunburn.  Smaller than the size of a water molecule is the length of an x-ray. An x-ray image of a broken bone is actually the shadow cast by x-rays on a piece of x-ray sensitive film.  Gamma rays are the shortest and highest energy wavelengths in the electromagnetic spectrum. These waves can be smaller than atomic nuclei."/>
          <p:cNvPicPr>
            <a:picLocks/>
          </p:cNvPicPr>
          <p:nvPr/>
        </p:nvPicPr>
        <p:blipFill>
          <a:blip xmlns:r="http://schemas.openxmlformats.org/officeDocument/2006/relationships" r:embed="rId1"/>
          <a:srcRect l="0" t="0" r="0" b="0"/>
          <a:stretch>
            <a:fillRect/>
          </a:stretch>
        </p:blipFill>
        <p:spPr>
          <a:xfrm rot="0">
            <a:off x="609600" y="228600"/>
            <a:ext cx="7545387" cy="2590800"/>
          </a:xfrm>
          <a:prstGeom prst="rect"/>
          <a:noFill/>
          <a:ln>
            <a:noFill/>
          </a:ln>
        </p:spPr>
      </p:pic>
      <p:sp>
        <p:nvSpPr>
          <p:cNvPr id="1049050" name=""/>
          <p:cNvSpPr/>
          <p:nvPr/>
        </p:nvSpPr>
        <p:spPr>
          <a:xfrm rot="0">
            <a:off x="685800" y="4495800"/>
            <a:ext cx="45720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showMasterSp="1">
  <p:cSld>
    <p:spTree>
      <p:nvGrpSpPr>
        <p:cNvPr id="310" name=""/>
        <p:cNvGrpSpPr/>
        <p:nvPr/>
      </p:nvGrpSpPr>
      <p:grpSpPr>
        <a:xfrm rot="0">
          <a:off x="0" y="0"/>
          <a:ext cx="0" cy="0"/>
          <a:chOff x="0" y="0"/>
          <a:chExt cx="0" cy="0"/>
        </a:xfrm>
      </p:grpSpPr>
      <p:sp>
        <p:nvSpPr>
          <p:cNvPr id="1049054" name=""/>
          <p:cNvSpPr/>
          <p:nvPr>
            <p:ph type="title" sz="full" idx="0"/>
          </p:nvPr>
        </p:nvSpPr>
        <p:spPr>
          <a:xfrm rot="0">
            <a:off x="228600" y="304800"/>
            <a:ext cx="8686800" cy="1600200"/>
          </a:xfrm>
          <a:prstGeom prst="rect"/>
          <a:solidFill>
            <a:srgbClr val="CC3300">
              <a:alpha val="100000"/>
            </a:srgbClr>
          </a:solidFill>
          <a:ln>
            <a:noFill/>
          </a:ln>
        </p:spPr>
        <p:txBody>
          <a:bodyPr anchor="t"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200" i="1" lang="en-US">
                <a:solidFill>
                  <a:schemeClr val="lt1"/>
                </a:solidFill>
              </a:rPr>
              <a:t>ELECTRICITY AND MAGNETISM ARE DIFFERENT ASPECTS OF ELECTROMAGNETISM</a:t>
            </a:r>
          </a:p>
        </p:txBody>
      </p:sp>
      <p:pic>
        <p:nvPicPr>
          <p:cNvPr id="2097274" name=""/>
          <p:cNvPicPr>
            <a:picLocks/>
          </p:cNvPicPr>
          <p:nvPr/>
        </p:nvPicPr>
        <p:blipFill>
          <a:blip xmlns:r="http://schemas.openxmlformats.org/officeDocument/2006/relationships" r:embed="rId1"/>
          <a:srcRect l="0" t="0" r="0" b="0"/>
          <a:stretch>
            <a:fillRect/>
          </a:stretch>
        </p:blipFill>
        <p:spPr>
          <a:xfrm rot="0">
            <a:off x="755650" y="2359025"/>
            <a:ext cx="7712075" cy="4071937"/>
          </a:xfrm>
          <a:prstGeom prst="rect"/>
          <a:noFill/>
          <a:ln>
            <a:noFill/>
          </a:ln>
        </p:spPr>
      </p:pic>
    </p:spTree>
  </p:cSld>
  <p:clrMapOvr>
    <a:masterClrMapping/>
  </p:clrMapOvr>
  <p:timing/>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229" name=""/>
        <p:cNvGrpSpPr/>
        <p:nvPr/>
      </p:nvGrpSpPr>
      <p:grpSpPr>
        <a:xfrm rot="0">
          <a:off x="0" y="0"/>
          <a:ext cx="0" cy="0"/>
          <a:chOff x="0" y="0"/>
          <a:chExt cx="0" cy="0"/>
        </a:xfrm>
      </p:grpSpPr>
      <p:pic>
        <p:nvPicPr>
          <p:cNvPr id="2097188" name=""/>
          <p:cNvPicPr>
            <a:picLocks/>
          </p:cNvPicPr>
          <p:nvPr/>
        </p:nvPicPr>
        <p:blipFill>
          <a:blip xmlns:r="http://schemas.openxmlformats.org/officeDocument/2006/relationships" r:embed="rId1"/>
          <a:srcRect l="0" t="0" r="0" b="0"/>
          <a:stretch>
            <a:fillRect/>
          </a:stretch>
        </p:blipFill>
        <p:spPr>
          <a:xfrm rot="0">
            <a:off x="0" y="314325"/>
            <a:ext cx="9197975" cy="5172075"/>
          </a:xfrm>
          <a:prstGeom prst="rect"/>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1">
  <p:cSld>
    <p:spTree>
      <p:nvGrpSpPr>
        <p:cNvPr id="314" name=""/>
        <p:cNvGrpSpPr/>
        <p:nvPr/>
      </p:nvGrpSpPr>
      <p:grpSpPr>
        <a:xfrm rot="0">
          <a:off x="0" y="0"/>
          <a:ext cx="0" cy="0"/>
          <a:chOff x="0" y="0"/>
          <a:chExt cx="0" cy="0"/>
        </a:xfrm>
      </p:grpSpPr>
      <p:sp>
        <p:nvSpPr>
          <p:cNvPr id="1049060" name=""/>
          <p:cNvSpPr/>
          <p:nvPr>
            <p:ph type="body" sz="full" idx="1"/>
          </p:nvPr>
        </p:nvSpPr>
        <p:spPr>
          <a:xfrm rot="0">
            <a:off x="457200" y="2819400"/>
            <a:ext cx="8382000" cy="1938337"/>
          </a:xfrm>
          <a:prstGeom prst="rect"/>
          <a:noFill/>
          <a:ln>
            <a:noFill/>
          </a:ln>
        </p:spPr>
        <p:txBody>
          <a:bodyPr anchor="b" bIns="45720" lIns="91440" rIns="91440" tIns="45720" vert="horz">
            <a:spAutoFit/>
          </a:bodyPr>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eaLnBrk="1" hangingPunct="1" indent="0" latinLnBrk="1" lvl="0" marL="0">
              <a:spcBef>
                <a:spcPct val="0"/>
              </a:spcBef>
              <a:buFontTx/>
              <a:buNone/>
            </a:pPr>
            <a:r>
              <a:rPr altLang="en-US" sz="4000" i="1" lang="en-US">
                <a:solidFill>
                  <a:srgbClr val="0000FF"/>
                </a:solidFill>
                <a:latin typeface="Monotype Corsiva" pitchFamily="66" charset="0"/>
              </a:rPr>
              <a:t>A </a:t>
            </a:r>
            <a:r>
              <a:rPr altLang="en-US" sz="4000" i="1" lang="en-US" u="sng">
                <a:solidFill>
                  <a:srgbClr val="FF0000"/>
                </a:solidFill>
                <a:latin typeface="Monotype Corsiva" pitchFamily="66" charset="0"/>
              </a:rPr>
              <a:t>fundamental interaction</a:t>
            </a:r>
            <a:r>
              <a:rPr altLang="en-US" sz="4000" i="1" lang="en-US">
                <a:solidFill>
                  <a:srgbClr val="FF0000"/>
                </a:solidFill>
                <a:latin typeface="Monotype Corsiva" pitchFamily="66" charset="0"/>
              </a:rPr>
              <a:t> </a:t>
            </a:r>
            <a:r>
              <a:rPr altLang="en-US" sz="4000" i="1" lang="en-US">
                <a:solidFill>
                  <a:srgbClr val="0000FF"/>
                </a:solidFill>
                <a:latin typeface="Monotype Corsiva" pitchFamily="66" charset="0"/>
              </a:rPr>
              <a:t>between the magnetic field and the presence and motion of an electric charge</a:t>
            </a:r>
          </a:p>
        </p:txBody>
      </p:sp>
      <p:pic>
        <p:nvPicPr>
          <p:cNvPr id="2097275" name="" descr="VFPt Solenoid correct2.svg"/>
          <p:cNvPicPr>
            <a:picLocks/>
          </p:cNvPicPr>
          <p:nvPr/>
        </p:nvPicPr>
        <p:blipFill>
          <a:blip xmlns:r="http://schemas.openxmlformats.org/officeDocument/2006/relationships" r:embed="rId1"/>
          <a:srcRect l="0" t="0" r="0" b="0"/>
          <a:stretch>
            <a:fillRect/>
          </a:stretch>
        </p:blipFill>
        <p:spPr>
          <a:xfrm rot="0">
            <a:off x="2057400" y="762000"/>
            <a:ext cx="4419600" cy="1860550"/>
          </a:xfrm>
          <a:prstGeom prst="rect"/>
          <a:noFill/>
          <a:ln>
            <a:noFill/>
          </a:ln>
        </p:spPr>
      </p:pic>
      <p:sp>
        <p:nvSpPr>
          <p:cNvPr id="1049061" name=""/>
          <p:cNvSpPr/>
          <p:nvPr/>
        </p:nvSpPr>
        <p:spPr>
          <a:xfrm rot="0">
            <a:off x="533400" y="5257800"/>
            <a:ext cx="80010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solidFill>
                  <a:srgbClr val="161645"/>
                </a:solidFill>
                <a:latin typeface="Times New Roman" pitchFamily="18" charset="0"/>
              </a:rPr>
              <a:t>A “Field” is any physical quantity which takes on different values at different points in space.</a:t>
            </a:r>
          </a:p>
        </p:txBody>
      </p:sp>
      <p:sp>
        <p:nvSpPr>
          <p:cNvPr id="1049062" name=""/>
          <p:cNvSpPr txBox="1"/>
          <p:nvPr/>
        </p:nvSpPr>
        <p:spPr>
          <a:xfrm rot="0">
            <a:off x="2362200" y="-76200"/>
            <a:ext cx="3962400" cy="769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4400" i="1" lang="en-US">
                <a:solidFill>
                  <a:srgbClr val="FF0000"/>
                </a:solidFill>
                <a:latin typeface="Monotype Corsiva" pitchFamily="66" charset="0"/>
              </a:rPr>
              <a:t>Electromagnetism</a:t>
            </a:r>
          </a:p>
        </p:txBody>
      </p:sp>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showMasterSp="1">
  <p:cSld>
    <p:spTree>
      <p:nvGrpSpPr>
        <p:cNvPr id="315" name=""/>
        <p:cNvGrpSpPr/>
        <p:nvPr/>
      </p:nvGrpSpPr>
      <p:grpSpPr>
        <a:xfrm rot="0">
          <a:off x="0" y="0"/>
          <a:ext cx="0" cy="0"/>
          <a:chOff x="0" y="0"/>
          <a:chExt cx="0" cy="0"/>
        </a:xfrm>
      </p:grpSpPr>
      <p:sp>
        <p:nvSpPr>
          <p:cNvPr id="1049063" name=""/>
          <p:cNvSpPr/>
          <p:nvPr/>
        </p:nvSpPr>
        <p:spPr>
          <a:xfrm rot="0">
            <a:off x="381000" y="228600"/>
            <a:ext cx="8077200" cy="64008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4000" i="1" lang="en-US" u="sng">
                <a:solidFill>
                  <a:srgbClr val="FF0000"/>
                </a:solidFill>
                <a:latin typeface="Times New Roman" pitchFamily="18" charset="0"/>
                <a:ea typeface="Times New Roman" pitchFamily="18" charset="0"/>
              </a:rPr>
              <a:t>Topics to be covered in Lecture 2</a:t>
            </a:r>
            <a:r>
              <a:rPr altLang="en-US" b="1" sz="4000" i="1" lang="en-US" u="sng">
                <a:latin typeface="Times New Roman" pitchFamily="18" charset="0"/>
                <a:ea typeface="Times New Roman" pitchFamily="18" charset="0"/>
              </a:rPr>
              <a:t>: </a:t>
            </a:r>
          </a:p>
          <a:p>
            <a:pPr algn="just" lvl="0">
              <a:lnSpc>
                <a:spcPct val="150000"/>
              </a:lnSpc>
              <a:buFont typeface="Wingdings" pitchFamily="2" charset="2"/>
              <a:buChar char="ü"/>
            </a:pPr>
            <a:r>
              <a:rPr altLang="en-US" b="1" sz="4000" i="1" lang="en-US">
                <a:latin typeface="Times New Roman" pitchFamily="18" charset="0"/>
                <a:ea typeface="Times New Roman" pitchFamily="18" charset="0"/>
              </a:rPr>
              <a:t>Basics of fields </a:t>
            </a:r>
          </a:p>
          <a:p>
            <a:pPr algn="just" lvl="0">
              <a:lnSpc>
                <a:spcPct val="150000"/>
              </a:lnSpc>
              <a:buFont typeface="Wingdings" pitchFamily="2" charset="2"/>
              <a:buChar char="ü"/>
            </a:pPr>
            <a:r>
              <a:rPr altLang="en-US" b="1" sz="4000" i="1" lang="en-US">
                <a:latin typeface="Times New Roman" pitchFamily="18" charset="0"/>
                <a:ea typeface="Times New Roman" pitchFamily="18" charset="0"/>
              </a:rPr>
              <a:t>Gradient </a:t>
            </a:r>
          </a:p>
          <a:p>
            <a:pPr algn="just" lvl="0">
              <a:lnSpc>
                <a:spcPct val="150000"/>
              </a:lnSpc>
              <a:buFont typeface="Wingdings" pitchFamily="2" charset="2"/>
              <a:buChar char="ü"/>
            </a:pPr>
            <a:r>
              <a:rPr altLang="en-US" b="1" sz="4000" i="1" lang="en-US">
                <a:latin typeface="Times New Roman" pitchFamily="18" charset="0"/>
                <a:ea typeface="Times New Roman" pitchFamily="18" charset="0"/>
              </a:rPr>
              <a:t>Divergence </a:t>
            </a:r>
          </a:p>
          <a:p>
            <a:pPr algn="just" lvl="0">
              <a:lnSpc>
                <a:spcPct val="150000"/>
              </a:lnSpc>
              <a:buFont typeface="Wingdings" pitchFamily="2" charset="2"/>
              <a:buChar char="ü"/>
            </a:pPr>
            <a:r>
              <a:rPr altLang="en-US" b="1" sz="4000" i="1" lang="en-US">
                <a:latin typeface="Times New Roman" pitchFamily="18" charset="0"/>
                <a:ea typeface="Times New Roman" pitchFamily="18" charset="0"/>
              </a:rPr>
              <a:t>Curl.</a:t>
            </a:r>
          </a:p>
          <a:p>
            <a:pPr algn="just" lvl="0">
              <a:lnSpc>
                <a:spcPct val="150000"/>
              </a:lnSpc>
            </a:pPr>
            <a:r>
              <a:rPr altLang="en-US" b="1" sz="4000" i="1" lang="en-US">
                <a:latin typeface="Times New Roman" pitchFamily="18" charset="0"/>
                <a:ea typeface="Times New Roman" pitchFamily="18" charset="0"/>
              </a:rPr>
              <a:t>Physical significance of Gradient, divergence and curl </a:t>
            </a: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showMasterSp="1">
  <p:cSld>
    <p:spTree>
      <p:nvGrpSpPr>
        <p:cNvPr id="316" name=""/>
        <p:cNvGrpSpPr/>
        <p:nvPr/>
      </p:nvGrpSpPr>
      <p:grpSpPr>
        <a:xfrm rot="0">
          <a:off x="0" y="0"/>
          <a:ext cx="0" cy="0"/>
          <a:chOff x="0" y="0"/>
          <a:chExt cx="0" cy="0"/>
        </a:xfrm>
      </p:grpSpPr>
      <p:sp>
        <p:nvSpPr>
          <p:cNvPr id="1049064" name=""/>
          <p:cNvSpPr/>
          <p:nvPr/>
        </p:nvSpPr>
        <p:spPr>
          <a:xfrm rot="0">
            <a:off x="1143000" y="1905000"/>
            <a:ext cx="6096000" cy="17541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lnSpc>
                <a:spcPct val="200000"/>
              </a:lnSpc>
            </a:pPr>
            <a:r>
              <a:rPr altLang="en-US" lang="en-US"/>
              <a:t>Given </a:t>
            </a:r>
            <a:r>
              <a:rPr altLang="en-US" b="1" lang="en-US"/>
              <a:t>A = a</a:t>
            </a:r>
            <a:r>
              <a:rPr altLang="en-US" baseline="-25000" b="1" lang="en-US"/>
              <a:t>x</a:t>
            </a:r>
            <a:r>
              <a:rPr altLang="en-US" b="1" lang="en-US"/>
              <a:t> + a</a:t>
            </a:r>
            <a:r>
              <a:rPr altLang="en-US" baseline="-25000" b="1" lang="en-US"/>
              <a:t>y </a:t>
            </a:r>
            <a:r>
              <a:rPr altLang="en-US" b="1" lang="en-US"/>
              <a:t>,     B=a</a:t>
            </a:r>
            <a:r>
              <a:rPr altLang="en-US" baseline="-25000" b="1" lang="en-US"/>
              <a:t>x</a:t>
            </a:r>
            <a:r>
              <a:rPr altLang="en-US" b="1" lang="en-US"/>
              <a:t>+2a</a:t>
            </a:r>
            <a:r>
              <a:rPr altLang="en-US" baseline="-25000" b="1" lang="en-US"/>
              <a:t>y</a:t>
            </a:r>
            <a:r>
              <a:rPr altLang="en-US" b="1" lang="en-US"/>
              <a:t>,     </a:t>
            </a:r>
            <a:r>
              <a:rPr altLang="en-US" lang="en-US"/>
              <a:t>and</a:t>
            </a:r>
            <a:r>
              <a:rPr altLang="en-US" b="1" lang="en-US"/>
              <a:t>       C=2a</a:t>
            </a:r>
            <a:r>
              <a:rPr altLang="en-US" baseline="-25000" b="1" lang="en-US"/>
              <a:t>y</a:t>
            </a:r>
            <a:r>
              <a:rPr altLang="en-US" b="1" lang="en-US"/>
              <a:t>+a</a:t>
            </a:r>
            <a:r>
              <a:rPr altLang="en-US" baseline="-25000" b="1" lang="en-US"/>
              <a:t>z</a:t>
            </a:r>
            <a:r>
              <a:rPr altLang="en-US" b="1" lang="en-US"/>
              <a:t>, </a:t>
            </a:r>
          </a:p>
          <a:p>
            <a:pPr algn="just" lvl="0">
              <a:lnSpc>
                <a:spcPct val="200000"/>
              </a:lnSpc>
            </a:pPr>
            <a:r>
              <a:rPr altLang="en-US" lang="en-US"/>
              <a:t>find  </a:t>
            </a:r>
            <a:r>
              <a:rPr altLang="en-US" b="1" lang="en-US"/>
              <a:t>(A </a:t>
            </a:r>
            <a:r>
              <a:rPr altLang="en-US" lang="en-US"/>
              <a:t>x</a:t>
            </a:r>
            <a:r>
              <a:rPr altLang="en-US" b="1" lang="en-US"/>
              <a:t> B) </a:t>
            </a:r>
            <a:r>
              <a:rPr altLang="en-US" lang="en-US"/>
              <a:t>x</a:t>
            </a:r>
            <a:r>
              <a:rPr altLang="en-US" b="1" lang="en-US"/>
              <a:t> C </a:t>
            </a:r>
            <a:r>
              <a:rPr altLang="en-US" lang="en-US"/>
              <a:t>and compare it  with </a:t>
            </a:r>
            <a:r>
              <a:rPr altLang="en-US" b="1" lang="en-US"/>
              <a:t>A</a:t>
            </a:r>
            <a:r>
              <a:rPr altLang="en-US" lang="en-US"/>
              <a:t> x </a:t>
            </a:r>
            <a:r>
              <a:rPr altLang="en-US" b="1" lang="en-US"/>
              <a:t>(B </a:t>
            </a:r>
            <a:r>
              <a:rPr altLang="en-US" lang="en-US"/>
              <a:t>x</a:t>
            </a:r>
            <a:r>
              <a:rPr altLang="en-US" b="1" lang="en-US"/>
              <a:t> C). </a:t>
            </a:r>
          </a:p>
          <a:p>
            <a:pPr algn="just" lvl="0">
              <a:lnSpc>
                <a:spcPct val="200000"/>
              </a:lnSpc>
            </a:pPr>
            <a:r>
              <a:rPr altLang="en-US" lang="en-US"/>
              <a:t>find </a:t>
            </a:r>
            <a:r>
              <a:rPr altLang="en-US" b="1" lang="en-US"/>
              <a:t>А</a:t>
            </a:r>
            <a:r>
              <a:rPr altLang="en-US" b="1" lang="en-US">
                <a:sym typeface="Symbol" pitchFamily="18" charset="2"/>
              </a:rPr>
              <a:t></a:t>
            </a:r>
            <a:r>
              <a:rPr altLang="en-US" b="1" lang="en-US"/>
              <a:t>В </a:t>
            </a:r>
            <a:r>
              <a:rPr altLang="en-US" lang="en-US"/>
              <a:t>x </a:t>
            </a:r>
            <a:r>
              <a:rPr altLang="en-US" b="1" lang="en-US"/>
              <a:t>С </a:t>
            </a:r>
            <a:r>
              <a:rPr altLang="en-US" lang="en-US"/>
              <a:t>and compare it with </a:t>
            </a:r>
            <a:r>
              <a:rPr altLang="en-US" b="1" lang="en-US"/>
              <a:t>A </a:t>
            </a:r>
            <a:r>
              <a:rPr altLang="en-US" lang="en-US"/>
              <a:t>x</a:t>
            </a:r>
            <a:r>
              <a:rPr altLang="en-US" b="1" lang="en-US"/>
              <a:t> В.С</a:t>
            </a:r>
          </a:p>
        </p:txBody>
      </p:sp>
      <p:pic>
        <p:nvPicPr>
          <p:cNvPr id="2097276" name=""/>
          <p:cNvPicPr>
            <a:picLocks/>
          </p:cNvPicPr>
          <p:nvPr/>
        </p:nvPicPr>
        <p:blipFill>
          <a:blip xmlns:r="http://schemas.openxmlformats.org/officeDocument/2006/relationships" r:embed="rId1"/>
          <a:srcRect l="0" t="0" r="0" b="0"/>
          <a:stretch>
            <a:fillRect/>
          </a:stretch>
        </p:blipFill>
        <p:spPr>
          <a:xfrm rot="0">
            <a:off x="2209800" y="990600"/>
            <a:ext cx="4602162" cy="496887"/>
          </a:xfrm>
          <a:prstGeom prst="rect"/>
          <a:noFill/>
          <a:ln>
            <a:noFill/>
          </a:ln>
        </p:spPr>
      </p:pic>
      <p:sp>
        <p:nvSpPr>
          <p:cNvPr id="1049065" name=""/>
          <p:cNvSpPr txBox="1"/>
          <p:nvPr/>
        </p:nvSpPr>
        <p:spPr>
          <a:xfrm rot="0">
            <a:off x="457200" y="76200"/>
            <a:ext cx="8229600" cy="685800"/>
          </a:xfrm>
          <a:prstGeom prst="rect"/>
          <a:solidFill>
            <a:schemeClr val="accent1"/>
          </a:solid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3600" i="1" lang="en-US">
                <a:solidFill>
                  <a:schemeClr val="lt2"/>
                </a:solidFill>
                <a:latin typeface="Times New Roman" pitchFamily="18" charset="0"/>
                <a:ea typeface="Times New Roman" pitchFamily="18" charset="0"/>
              </a:rPr>
              <a:t>Vector Analysis</a:t>
            </a:r>
          </a:p>
        </p:txBody>
      </p:sp>
      <p:sp>
        <p:nvSpPr>
          <p:cNvPr id="1049066" name=""/>
          <p:cNvSpPr txBox="1"/>
          <p:nvPr/>
        </p:nvSpPr>
        <p:spPr>
          <a:xfrm rot="0">
            <a:off x="304800" y="4687887"/>
            <a:ext cx="6477000" cy="4572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r>
              <a:rPr altLang="en-US" b="1" sz="2800" lang="en-US">
                <a:solidFill>
                  <a:srgbClr val="0070C0"/>
                </a:solidFill>
                <a:latin typeface="Monotype Corsiva" pitchFamily="66" charset="0"/>
              </a:rPr>
              <a:t>Scalar and Vector Fields</a:t>
            </a:r>
          </a:p>
        </p:txBody>
      </p:sp>
      <p:sp>
        <p:nvSpPr>
          <p:cNvPr id="1049067" name=""/>
          <p:cNvSpPr/>
          <p:nvPr/>
        </p:nvSpPr>
        <p:spPr>
          <a:xfrm rot="0">
            <a:off x="381000" y="5297487"/>
            <a:ext cx="7467600" cy="13319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latinLnBrk="1" lvl="0">
              <a:lnSpc>
                <a:spcPct val="150000"/>
              </a:lnSpc>
            </a:pPr>
            <a:r>
              <a:rPr altLang="en-US" b="1" sz="2800" i="1" lang="en-US">
                <a:solidFill>
                  <a:srgbClr val="FF0000"/>
                </a:solidFill>
                <a:latin typeface="Perpetua" pitchFamily="18" charset="0"/>
              </a:rPr>
              <a:t>voltage, current, energy, temperature</a:t>
            </a:r>
          </a:p>
          <a:p>
            <a:pPr algn="just" eaLnBrk="1" hangingPunct="1" latinLnBrk="1" lvl="0">
              <a:lnSpc>
                <a:spcPct val="150000"/>
              </a:lnSpc>
            </a:pPr>
            <a:r>
              <a:rPr altLang="en-US" b="1" sz="2800" i="1" lang="en-US">
                <a:solidFill>
                  <a:srgbClr val="FF0000"/>
                </a:solidFill>
                <a:latin typeface="Perpetua" pitchFamily="18" charset="0"/>
              </a:rPr>
              <a:t>velocity, momentum, acceleration and force</a:t>
            </a:r>
          </a:p>
        </p:txBody>
      </p:sp>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showMasterSp="1">
  <p:cSld>
    <p:spTree>
      <p:nvGrpSpPr>
        <p:cNvPr id="317" name=""/>
        <p:cNvGrpSpPr/>
        <p:nvPr/>
      </p:nvGrpSpPr>
      <p:grpSpPr>
        <a:xfrm rot="0">
          <a:off x="0" y="0"/>
          <a:ext cx="0" cy="0"/>
          <a:chOff x="0" y="0"/>
          <a:chExt cx="0" cy="0"/>
        </a:xfrm>
      </p:grpSpPr>
      <p:sp>
        <p:nvSpPr>
          <p:cNvPr id="1049068" name=""/>
          <p:cNvSpPr/>
          <p:nvPr>
            <p:ph type="title" sz="full" idx="0"/>
          </p:nvPr>
        </p:nvSpPr>
        <p:spPr>
          <a:xfrm rot="0">
            <a:off x="457200" y="274637"/>
            <a:ext cx="8229600" cy="11430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lang="en-US"/>
              <a:t>Gradient, Divergence and Curl</a:t>
            </a:r>
          </a:p>
        </p:txBody>
      </p:sp>
      <p:sp>
        <p:nvSpPr>
          <p:cNvPr id="1049069" name=""/>
          <p:cNvSpPr/>
          <p:nvPr>
            <p:ph type="body" sz="half" idx="1"/>
          </p:nvPr>
        </p:nvSpPr>
        <p:spPr>
          <a:xfrm rot="0">
            <a:off x="304800" y="3149600"/>
            <a:ext cx="5181600" cy="3403600"/>
          </a:xfrm>
          <a:prstGeom prst="rect"/>
          <a:noFill/>
          <a:ln>
            <a:noFill/>
          </a:ln>
        </p:spPr>
        <p:txBody>
          <a:bodyPr anchor="t" bIns="45720" lIns="91440" rIns="91440" tIns="45720" vert="horz">
            <a:spAutoFit/>
          </a:bodyPr>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latinLnBrk="1" lvl="0"/>
            <a:r>
              <a:rPr altLang="en-US" sz="2400" lang="en-US"/>
              <a:t>Gradient of a scalar function is a vector quantity</a:t>
            </a:r>
            <a:r>
              <a:rPr altLang="en-US" sz="2000" lang="en-US"/>
              <a:t>. </a:t>
            </a:r>
          </a:p>
          <a:p>
            <a:pPr eaLnBrk="1" hangingPunct="1" latinLnBrk="1" lvl="0"/>
            <a:endParaRPr altLang="en-US" sz="2000" lang="en-US"/>
          </a:p>
          <a:p>
            <a:pPr eaLnBrk="1" hangingPunct="1" latinLnBrk="1" lvl="0"/>
            <a:r>
              <a:rPr altLang="en-US" sz="2400" lang="en-US"/>
              <a:t>Divergence</a:t>
            </a:r>
            <a:r>
              <a:rPr altLang="en-US" lang="en-US"/>
              <a:t> </a:t>
            </a:r>
            <a:r>
              <a:rPr altLang="en-US" sz="2400" lang="en-US"/>
              <a:t>of a vector is a scalar quantity.</a:t>
            </a:r>
          </a:p>
          <a:p>
            <a:pPr eaLnBrk="1" hangingPunct="1" latinLnBrk="1" lvl="0"/>
            <a:endParaRPr altLang="en-US" sz="2400" lang="en-US"/>
          </a:p>
          <a:p>
            <a:pPr eaLnBrk="1" hangingPunct="1" latinLnBrk="1" lvl="0"/>
            <a:r>
              <a:rPr altLang="en-US" sz="2400" lang="en-US"/>
              <a:t>Curl of a vector is a vector quantity</a:t>
            </a:r>
            <a:r>
              <a:rPr altLang="en-US" lang="en-US"/>
              <a:t>.</a:t>
            </a:r>
          </a:p>
        </p:txBody>
      </p:sp>
      <p:pic>
        <p:nvPicPr>
          <p:cNvPr id="2097277" name=""/>
          <p:cNvPicPr>
            <a:picLocks/>
          </p:cNvPicPr>
          <p:nvPr>
            <p:ph sz="quarter" idx="2"/>
          </p:nvPr>
        </p:nvPicPr>
        <p:blipFill>
          <a:blip xmlns:r="http://schemas.openxmlformats.org/officeDocument/2006/relationships" r:embed="rId1"/>
          <a:srcRect l="0" t="0" r="0" b="0"/>
          <a:stretch>
            <a:fillRect/>
          </a:stretch>
        </p:blipFill>
        <p:spPr>
          <a:xfrm rot="0">
            <a:off x="5943600" y="3200400"/>
            <a:ext cx="771525" cy="685800"/>
          </a:xfrm>
          <a:prstGeom prst="rect"/>
          <a:noFill/>
          <a:ln>
            <a:noFill/>
          </a:ln>
        </p:spPr>
      </p:pic>
      <p:pic>
        <p:nvPicPr>
          <p:cNvPr id="2097278" name=""/>
          <p:cNvPicPr>
            <a:picLocks/>
          </p:cNvPicPr>
          <p:nvPr>
            <p:ph sz="quarter" idx="3"/>
          </p:nvPr>
        </p:nvPicPr>
        <p:blipFill>
          <a:blip xmlns:r="http://schemas.openxmlformats.org/officeDocument/2006/relationships" r:embed="rId2"/>
          <a:srcRect l="0" t="0" r="0" b="0"/>
          <a:stretch>
            <a:fillRect/>
          </a:stretch>
        </p:blipFill>
        <p:spPr>
          <a:xfrm rot="0">
            <a:off x="5845175" y="4303712"/>
            <a:ext cx="1101725" cy="2020887"/>
          </a:xfrm>
          <a:prstGeom prst="rect"/>
          <a:noFill/>
          <a:ln>
            <a:noFill/>
          </a:ln>
        </p:spPr>
      </p:pic>
      <p:sp>
        <p:nvSpPr>
          <p:cNvPr id="1049070" name=""/>
          <p:cNvSpPr/>
          <p:nvPr/>
        </p:nvSpPr>
        <p:spPr>
          <a:xfrm rot="0">
            <a:off x="228600" y="1600200"/>
            <a:ext cx="4343400" cy="708025"/>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4000" i="1" lang="en-US">
                <a:latin typeface="Perpetua" pitchFamily="18" charset="0"/>
                <a:ea typeface="Times New Roman" pitchFamily="18" charset="0"/>
              </a:rPr>
              <a:t>The Del Operator </a:t>
            </a:r>
            <a:r>
              <a:rPr altLang="en-US" b="1" sz="4000" i="1" lang="en-US">
                <a:latin typeface="Perpetua" pitchFamily="18" charset="0"/>
                <a:ea typeface="Times New Roman" pitchFamily="18" charset="0"/>
                <a:sym typeface="Symbol" pitchFamily="18" charset="2"/>
              </a:rPr>
              <a:t></a:t>
            </a:r>
          </a:p>
        </p:txBody>
      </p:sp>
      <p:pic>
        <p:nvPicPr>
          <p:cNvPr id="2097279" name=""/>
          <p:cNvPicPr>
            <a:picLocks/>
          </p:cNvPicPr>
          <p:nvPr/>
        </p:nvPicPr>
        <p:blipFill>
          <a:blip xmlns:r="http://schemas.openxmlformats.org/officeDocument/2006/relationships" r:embed="rId3"/>
          <a:srcRect l="0" t="0" r="0" b="0"/>
          <a:stretch>
            <a:fillRect/>
          </a:stretch>
        </p:blipFill>
        <p:spPr>
          <a:xfrm rot="0">
            <a:off x="5029200" y="1524000"/>
            <a:ext cx="3427412" cy="10668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069">
                                            <p:txEl>
                                              <p:charRg st="0" end="53"/>
                                            </p:txEl>
                                          </p:spTgt>
                                        </p:tgtEl>
                                        <p:attrNameLst>
                                          <p:attrName>style.visibility</p:attrName>
                                        </p:attrNameLst>
                                      </p:cBhvr>
                                      <p:to>
                                        <p:strVal val="visible"/>
                                      </p:to>
                                    </p:set>
                                    <p:animEffect transition="in" filter="blinds(horizontal)">
                                      <p:cBhvr>
                                        <p:cTn dur="500" id="7"/>
                                        <p:tgtEl>
                                          <p:spTgt spid="1049069">
                                            <p:txEl>
                                              <p:charRg st="0" end="53"/>
                                            </p:txEl>
                                          </p:spTgt>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069">
                                            <p:txEl>
                                              <p:charRg st="54" end="99"/>
                                            </p:txEl>
                                          </p:spTgt>
                                        </p:tgtEl>
                                        <p:attrNameLst>
                                          <p:attrName>style.visibility</p:attrName>
                                        </p:attrNameLst>
                                      </p:cBhvr>
                                      <p:to>
                                        <p:strVal val="visible"/>
                                      </p:to>
                                    </p:set>
                                    <p:animEffect transition="in" filter="blinds(horizontal)">
                                      <p:cBhvr>
                                        <p:cTn dur="500" id="10"/>
                                        <p:tgtEl>
                                          <p:spTgt spid="1049069">
                                            <p:txEl>
                                              <p:charRg st="54" end="99"/>
                                            </p:txEl>
                                          </p:spTgt>
                                        </p:tgtEl>
                                      </p:cBhvr>
                                    </p:animEffect>
                                  </p:childTnLst>
                                </p:cTn>
                              </p:par>
                              <p:par>
                                <p:cTn fill="hold" grpId="0" id="11" nodeType="withEffect" presetClass="entr" presetID="3" presetSubtype="10">
                                  <p:stCondLst>
                                    <p:cond delay="0"/>
                                  </p:stCondLst>
                                  <p:childTnLst>
                                    <p:set>
                                      <p:cBhvr>
                                        <p:cTn dur="1" fill="hold" id="12">
                                          <p:stCondLst>
                                            <p:cond delay="0"/>
                                          </p:stCondLst>
                                        </p:cTn>
                                        <p:tgtEl>
                                          <p:spTgt spid="1049069">
                                            <p:txEl>
                                              <p:charRg st="100" end="139"/>
                                            </p:txEl>
                                          </p:spTgt>
                                        </p:tgtEl>
                                        <p:attrNameLst>
                                          <p:attrName>style.visibility</p:attrName>
                                        </p:attrNameLst>
                                      </p:cBhvr>
                                      <p:to>
                                        <p:strVal val="visible"/>
                                      </p:to>
                                    </p:set>
                                    <p:animEffect transition="in" filter="blinds(horizontal)">
                                      <p:cBhvr>
                                        <p:cTn dur="500" id="13"/>
                                        <p:tgtEl>
                                          <p:spTgt spid="1049069">
                                            <p:txEl>
                                              <p:charRg st="100" end="139"/>
                                            </p:txEl>
                                          </p:spTgt>
                                        </p:tgtEl>
                                      </p:cBhvr>
                                    </p:animEffect>
                                  </p:childTnLst>
                                </p:cTn>
                              </p:par>
                              <p:par>
                                <p:cTn fill="hold" id="14" nodeType="withEffect" presetClass="entr" presetID="3" presetSubtype="10">
                                  <p:stCondLst>
                                    <p:cond delay="0"/>
                                  </p:stCondLst>
                                  <p:childTnLst>
                                    <p:set>
                                      <p:cBhvr>
                                        <p:cTn dur="1" fill="hold" id="15">
                                          <p:stCondLst>
                                            <p:cond delay="0"/>
                                          </p:stCondLst>
                                        </p:cTn>
                                        <p:tgtEl>
                                          <p:spTgt spid="2097277"/>
                                        </p:tgtEl>
                                        <p:attrNameLst>
                                          <p:attrName>style.visibility</p:attrName>
                                        </p:attrNameLst>
                                      </p:cBhvr>
                                      <p:to>
                                        <p:strVal val="visible"/>
                                      </p:to>
                                    </p:set>
                                    <p:animEffect transition="in" filter="blinds(horizontal)">
                                      <p:cBhvr>
                                        <p:cTn dur="500" id="16"/>
                                        <p:tgtEl>
                                          <p:spTgt spid="2097277"/>
                                        </p:tgtEl>
                                      </p:cBhvr>
                                    </p:animEffect>
                                  </p:childTnLst>
                                </p:cTn>
                              </p:par>
                              <p:par>
                                <p:cTn fill="hold" id="17" nodeType="withEffect" presetClass="entr" presetID="3" presetSubtype="10">
                                  <p:stCondLst>
                                    <p:cond delay="0"/>
                                  </p:stCondLst>
                                  <p:childTnLst>
                                    <p:set>
                                      <p:cBhvr>
                                        <p:cTn dur="1" fill="hold" id="18">
                                          <p:stCondLst>
                                            <p:cond delay="0"/>
                                          </p:stCondLst>
                                        </p:cTn>
                                        <p:tgtEl>
                                          <p:spTgt spid="2097278"/>
                                        </p:tgtEl>
                                        <p:attrNameLst>
                                          <p:attrName>style.visibility</p:attrName>
                                        </p:attrNameLst>
                                      </p:cBhvr>
                                      <p:to>
                                        <p:strVal val="visible"/>
                                      </p:to>
                                    </p:set>
                                    <p:animEffect transition="in" filter="blinds(horizontal)">
                                      <p:cBhvr>
                                        <p:cTn dur="500" id="19"/>
                                        <p:tgtEl>
                                          <p:spTgt spid="2097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9" grpId="0" uiExpand="0" build="p" bldLvl="1"/>
    </p:bldLst>
  </p:timing>
</p:sld>
</file>

<file path=ppt/slides/slide24.xml><?xml version="1.0" encoding="utf-8"?>
<p:sld xmlns:a="http://schemas.openxmlformats.org/drawingml/2006/main" xmlns:r="http://schemas.openxmlformats.org/officeDocument/2006/relationships" xmlns:p="http://schemas.openxmlformats.org/presentationml/2006/main" showMasterSp="1">
  <p:cSld>
    <p:spTree>
      <p:nvGrpSpPr>
        <p:cNvPr id="318" name=""/>
        <p:cNvGrpSpPr/>
        <p:nvPr/>
      </p:nvGrpSpPr>
      <p:grpSpPr>
        <a:xfrm rot="0">
          <a:off x="0" y="0"/>
          <a:ext cx="0" cy="0"/>
          <a:chOff x="0" y="0"/>
          <a:chExt cx="0" cy="0"/>
        </a:xfrm>
      </p:grpSpPr>
      <p:sp>
        <p:nvSpPr>
          <p:cNvPr id="1049071" name=""/>
          <p:cNvSpPr/>
          <p:nvPr/>
        </p:nvSpPr>
        <p:spPr>
          <a:xfrm rot="0">
            <a:off x="304800" y="1946275"/>
            <a:ext cx="8610600" cy="31099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rgbClr val="280DF1"/>
                </a:solidFill>
                <a:latin typeface="Perpetua" pitchFamily="18" charset="0"/>
              </a:rPr>
              <a:t>gradT: </a:t>
            </a:r>
            <a:r>
              <a:rPr altLang="en-US" b="1" sz="2800" i="1" lang="en-US">
                <a:solidFill>
                  <a:srgbClr val="D60093"/>
                </a:solidFill>
                <a:latin typeface="Perpetua" pitchFamily="18" charset="0"/>
              </a:rPr>
              <a:t>points the direction of maximum increase of the function T.</a:t>
            </a:r>
          </a:p>
          <a:p>
            <a:pPr lvl="0"/>
            <a:endParaRPr altLang="en-US" b="1" sz="2800" i="1" lang="en-US">
              <a:solidFill>
                <a:srgbClr val="D60093"/>
              </a:solidFill>
              <a:latin typeface="Perpetua" pitchFamily="18" charset="0"/>
            </a:endParaRPr>
          </a:p>
          <a:p>
            <a:pPr lvl="0"/>
            <a:r>
              <a:rPr altLang="en-US" b="1" sz="2800" i="1" lang="en-US">
                <a:solidFill>
                  <a:srgbClr val="280DF1"/>
                </a:solidFill>
                <a:latin typeface="Perpetua" pitchFamily="18" charset="0"/>
              </a:rPr>
              <a:t>Divergence:</a:t>
            </a:r>
          </a:p>
          <a:p>
            <a:pPr lvl="0"/>
            <a:endParaRPr altLang="en-US" b="1" sz="2800" i="1" lang="en-US">
              <a:solidFill>
                <a:srgbClr val="280DF1"/>
              </a:solidFill>
              <a:latin typeface="Perpetua" pitchFamily="18" charset="0"/>
            </a:endParaRPr>
          </a:p>
          <a:p>
            <a:pPr lvl="0"/>
            <a:endParaRPr altLang="en-US" b="1" sz="2800" i="1" lang="en-US">
              <a:solidFill>
                <a:srgbClr val="280DF1"/>
              </a:solidFill>
              <a:latin typeface="Perpetua" pitchFamily="18" charset="0"/>
            </a:endParaRPr>
          </a:p>
          <a:p>
            <a:pPr lvl="0"/>
            <a:r>
              <a:rPr altLang="en-US" b="1" sz="2800" i="1" lang="en-US">
                <a:solidFill>
                  <a:srgbClr val="280DF1"/>
                </a:solidFill>
                <a:latin typeface="Perpetua" pitchFamily="18" charset="0"/>
              </a:rPr>
              <a:t>Curl:</a:t>
            </a:r>
          </a:p>
        </p:txBody>
      </p:sp>
      <p:sp>
        <p:nvSpPr>
          <p:cNvPr id="1049072" name=""/>
          <p:cNvSpPr/>
          <p:nvPr/>
        </p:nvSpPr>
        <p:spPr>
          <a:xfrm rot="0">
            <a:off x="152400" y="76200"/>
            <a:ext cx="8839200" cy="708025"/>
          </a:xfrm>
          <a:prstGeom prst="rect"/>
          <a:solidFill>
            <a:srgbClr val="9ED3D7"/>
          </a:solid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4000" i="1" lang="en-US">
                <a:latin typeface="Perpetua" pitchFamily="18" charset="0"/>
              </a:rPr>
              <a:t>Operator in Cartesian Coordinate System</a:t>
            </a:r>
          </a:p>
        </p:txBody>
      </p:sp>
      <p:sp>
        <p:nvSpPr>
          <p:cNvPr id="1049073" name=""/>
          <p:cNvSpPr/>
          <p:nvPr/>
        </p:nvSpPr>
        <p:spPr>
          <a:xfrm rot="0">
            <a:off x="0" y="249078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074" name=""/>
          <p:cNvSpPr/>
          <p:nvPr/>
        </p:nvSpPr>
        <p:spPr>
          <a:xfrm rot="0">
            <a:off x="0" y="249078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075" name=""/>
          <p:cNvSpPr/>
          <p:nvPr/>
        </p:nvSpPr>
        <p:spPr>
          <a:xfrm rot="0">
            <a:off x="0" y="238125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80" name=""/>
          <p:cNvPicPr>
            <a:picLocks/>
          </p:cNvPicPr>
          <p:nvPr/>
        </p:nvPicPr>
        <p:blipFill>
          <a:blip xmlns:r="http://schemas.openxmlformats.org/officeDocument/2006/relationships" r:embed="rId1"/>
          <a:srcRect l="0" t="0" r="0" b="0"/>
          <a:stretch>
            <a:fillRect/>
          </a:stretch>
        </p:blipFill>
        <p:spPr>
          <a:xfrm rot="0">
            <a:off x="144462" y="1066800"/>
            <a:ext cx="8847138" cy="762000"/>
          </a:xfrm>
          <a:prstGeom prst="rect"/>
          <a:noFill/>
          <a:ln>
            <a:noFill/>
          </a:ln>
        </p:spPr>
      </p:pic>
      <p:sp>
        <p:nvSpPr>
          <p:cNvPr id="1049076" name=""/>
          <p:cNvSpPr/>
          <p:nvPr/>
        </p:nvSpPr>
        <p:spPr>
          <a:xfrm rot="0">
            <a:off x="0" y="236696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81" name=""/>
          <p:cNvPicPr>
            <a:picLocks/>
          </p:cNvPicPr>
          <p:nvPr/>
        </p:nvPicPr>
        <p:blipFill>
          <a:blip xmlns:r="http://schemas.openxmlformats.org/officeDocument/2006/relationships" r:embed="rId2"/>
          <a:srcRect l="0" t="0" r="0" b="0"/>
          <a:stretch>
            <a:fillRect/>
          </a:stretch>
        </p:blipFill>
        <p:spPr>
          <a:xfrm rot="0">
            <a:off x="1447800" y="4419600"/>
            <a:ext cx="4994275" cy="866775"/>
          </a:xfrm>
          <a:prstGeom prst="rect"/>
          <a:noFill/>
          <a:ln>
            <a:noFill/>
          </a:ln>
        </p:spPr>
      </p:pic>
      <p:pic>
        <p:nvPicPr>
          <p:cNvPr id="2097282" name=""/>
          <p:cNvPicPr>
            <a:picLocks/>
          </p:cNvPicPr>
          <p:nvPr/>
        </p:nvPicPr>
        <p:blipFill>
          <a:blip xmlns:r="http://schemas.openxmlformats.org/officeDocument/2006/relationships" r:embed="rId3"/>
          <a:srcRect l="0" t="0" r="0" b="0"/>
          <a:stretch>
            <a:fillRect/>
          </a:stretch>
        </p:blipFill>
        <p:spPr>
          <a:xfrm rot="0">
            <a:off x="6757987" y="3276600"/>
            <a:ext cx="2386012" cy="533400"/>
          </a:xfrm>
          <a:prstGeom prst="rect"/>
          <a:solidFill>
            <a:srgbClr val="00FFFF"/>
          </a:solidFill>
          <a:ln>
            <a:noFill/>
          </a:ln>
        </p:spPr>
      </p:pic>
      <p:sp>
        <p:nvSpPr>
          <p:cNvPr id="1049077" name=""/>
          <p:cNvSpPr txBox="1"/>
          <p:nvPr/>
        </p:nvSpPr>
        <p:spPr>
          <a:xfrm rot="0">
            <a:off x="6019800" y="3276600"/>
            <a:ext cx="81280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where</a:t>
            </a:r>
          </a:p>
        </p:txBody>
      </p:sp>
      <p:pic>
        <p:nvPicPr>
          <p:cNvPr id="2097283" name=""/>
          <p:cNvPicPr>
            <a:picLocks/>
          </p:cNvPicPr>
          <p:nvPr/>
        </p:nvPicPr>
        <p:blipFill>
          <a:blip xmlns:r="http://schemas.openxmlformats.org/officeDocument/2006/relationships" r:embed="rId4"/>
          <a:srcRect l="0" t="0" r="0" b="0"/>
          <a:stretch>
            <a:fillRect/>
          </a:stretch>
        </p:blipFill>
        <p:spPr>
          <a:xfrm rot="0">
            <a:off x="2362200" y="3048000"/>
            <a:ext cx="3395662" cy="990600"/>
          </a:xfrm>
          <a:prstGeom prst="rect"/>
          <a:noFill/>
          <a:ln>
            <a:noFill/>
          </a:ln>
        </p:spPr>
      </p:pic>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321" name=""/>
        <p:cNvGrpSpPr/>
        <p:nvPr/>
      </p:nvGrpSpPr>
      <p:grpSpPr>
        <a:xfrm rot="0">
          <a:off x="0" y="0"/>
          <a:ext cx="0" cy="0"/>
          <a:chOff x="0" y="0"/>
          <a:chExt cx="0" cy="0"/>
        </a:xfrm>
      </p:grpSpPr>
      <p:pic>
        <p:nvPicPr>
          <p:cNvPr id="2097284" name=""/>
          <p:cNvPicPr>
            <a:picLocks/>
          </p:cNvPicPr>
          <p:nvPr/>
        </p:nvPicPr>
        <p:blipFill>
          <a:blip xmlns:r="http://schemas.openxmlformats.org/officeDocument/2006/relationships" r:embed="rId1"/>
          <a:srcRect l="0" t="0" r="0" b="0"/>
          <a:stretch>
            <a:fillRect/>
          </a:stretch>
        </p:blipFill>
        <p:spPr>
          <a:xfrm rot="0">
            <a:off x="381000" y="122237"/>
            <a:ext cx="6553200" cy="6735762"/>
          </a:xfrm>
          <a:prstGeom prst="rect"/>
          <a:noFill/>
          <a:ln>
            <a:noFill/>
          </a:ln>
        </p:spPr>
      </p:pic>
      <p:pic>
        <p:nvPicPr>
          <p:cNvPr id="2097285" name=""/>
          <p:cNvPicPr>
            <a:picLocks/>
          </p:cNvPicPr>
          <p:nvPr/>
        </p:nvPicPr>
        <p:blipFill>
          <a:blip xmlns:r="http://schemas.openxmlformats.org/officeDocument/2006/relationships" r:embed="rId2"/>
          <a:srcRect l="0" t="0" r="0" b="0"/>
          <a:stretch>
            <a:fillRect/>
          </a:stretch>
        </p:blipFill>
        <p:spPr>
          <a:xfrm rot="0">
            <a:off x="0" y="2971800"/>
            <a:ext cx="5622925" cy="609600"/>
          </a:xfrm>
          <a:prstGeom prst="rect"/>
          <a:noFill/>
          <a:ln>
            <a:noFill/>
          </a:ln>
        </p:spPr>
      </p:pic>
      <p:pic>
        <p:nvPicPr>
          <p:cNvPr id="2097286" name=""/>
          <p:cNvPicPr>
            <a:picLocks/>
          </p:cNvPicPr>
          <p:nvPr/>
        </p:nvPicPr>
        <p:blipFill>
          <a:blip xmlns:r="http://schemas.openxmlformats.org/officeDocument/2006/relationships" r:embed="rId3"/>
          <a:srcRect l="0" t="0" r="0" b="0"/>
          <a:stretch>
            <a:fillRect/>
          </a:stretch>
        </p:blipFill>
        <p:spPr>
          <a:xfrm rot="0">
            <a:off x="6934200" y="1371600"/>
            <a:ext cx="2039937" cy="685800"/>
          </a:xfrm>
          <a:prstGeom prst="rect"/>
          <a:noFill/>
          <a:ln>
            <a:noFill/>
          </a:ln>
        </p:spPr>
      </p:pic>
      <p:pic>
        <p:nvPicPr>
          <p:cNvPr id="2097287" name=""/>
          <p:cNvPicPr>
            <a:picLocks/>
          </p:cNvPicPr>
          <p:nvPr/>
        </p:nvPicPr>
        <p:blipFill>
          <a:blip xmlns:r="http://schemas.openxmlformats.org/officeDocument/2006/relationships" r:embed="rId4"/>
          <a:srcRect l="0" t="0" r="0" b="0"/>
          <a:stretch>
            <a:fillRect/>
          </a:stretch>
        </p:blipFill>
        <p:spPr>
          <a:xfrm rot="0">
            <a:off x="5105400" y="4724400"/>
            <a:ext cx="2886075" cy="990600"/>
          </a:xfrm>
          <a:prstGeom prst="rect"/>
          <a:noFill/>
          <a:ln>
            <a:noFill/>
          </a:ln>
        </p:spPr>
      </p:pic>
      <p:sp>
        <p:nvSpPr>
          <p:cNvPr id="1049081" name=""/>
          <p:cNvSpPr/>
          <p:nvPr/>
        </p:nvSpPr>
        <p:spPr>
          <a:xfrm rot="0">
            <a:off x="304800" y="3886200"/>
            <a:ext cx="1939925" cy="584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i="1" lang="en-US">
                <a:solidFill>
                  <a:srgbClr val="280DF1"/>
                </a:solidFill>
                <a:latin typeface="Perpetua" pitchFamily="18" charset="0"/>
              </a:rPr>
              <a:t>Divergence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8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286"/>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322" name=""/>
        <p:cNvGrpSpPr/>
        <p:nvPr/>
      </p:nvGrpSpPr>
      <p:grpSpPr>
        <a:xfrm rot="0">
          <a:off x="0" y="0"/>
          <a:ext cx="0" cy="0"/>
          <a:chOff x="0" y="0"/>
          <a:chExt cx="0" cy="0"/>
        </a:xfrm>
      </p:grpSpPr>
      <p:pic>
        <p:nvPicPr>
          <p:cNvPr id="2097288" name=""/>
          <p:cNvPicPr>
            <a:picLocks/>
          </p:cNvPicPr>
          <p:nvPr/>
        </p:nvPicPr>
        <p:blipFill>
          <a:blip xmlns:r="http://schemas.openxmlformats.org/officeDocument/2006/relationships" r:embed="rId1"/>
          <a:srcRect l="0" t="0" r="0" b="0"/>
          <a:stretch>
            <a:fillRect/>
          </a:stretch>
        </p:blipFill>
        <p:spPr>
          <a:xfrm rot="0">
            <a:off x="0" y="304800"/>
            <a:ext cx="9059862" cy="3352800"/>
          </a:xfrm>
          <a:prstGeom prst="rect"/>
          <a:noFill/>
          <a:ln>
            <a:noFill/>
          </a:ln>
        </p:spPr>
      </p:pic>
      <p:pic>
        <p:nvPicPr>
          <p:cNvPr id="2097289" name=""/>
          <p:cNvPicPr>
            <a:picLocks/>
          </p:cNvPicPr>
          <p:nvPr/>
        </p:nvPicPr>
        <p:blipFill>
          <a:blip xmlns:r="http://schemas.openxmlformats.org/officeDocument/2006/relationships" r:embed="rId2"/>
          <a:srcRect l="0" t="0" r="0" b="0"/>
          <a:stretch>
            <a:fillRect/>
          </a:stretch>
        </p:blipFill>
        <p:spPr>
          <a:xfrm rot="0">
            <a:off x="381000" y="3429000"/>
            <a:ext cx="3648075" cy="838200"/>
          </a:xfrm>
          <a:prstGeom prst="rect"/>
          <a:noFill/>
          <a:ln>
            <a:noFill/>
          </a:ln>
        </p:spPr>
      </p:pic>
      <p:pic>
        <p:nvPicPr>
          <p:cNvPr id="2097290" name=""/>
          <p:cNvPicPr>
            <a:picLocks/>
          </p:cNvPicPr>
          <p:nvPr/>
        </p:nvPicPr>
        <p:blipFill>
          <a:blip xmlns:r="http://schemas.openxmlformats.org/officeDocument/2006/relationships" r:embed="rId3"/>
          <a:srcRect l="0" t="0" r="0" b="0"/>
          <a:stretch>
            <a:fillRect/>
          </a:stretch>
        </p:blipFill>
        <p:spPr>
          <a:xfrm rot="0">
            <a:off x="6477000" y="3429000"/>
            <a:ext cx="1828800" cy="457200"/>
          </a:xfrm>
          <a:prstGeom prst="rect"/>
          <a:noFill/>
          <a:ln>
            <a:noFill/>
          </a:ln>
        </p:spPr>
      </p:pic>
      <p:sp>
        <p:nvSpPr>
          <p:cNvPr id="1049082" name=""/>
          <p:cNvSpPr/>
          <p:nvPr/>
        </p:nvSpPr>
        <p:spPr>
          <a:xfrm rot="0">
            <a:off x="3657600" y="457200"/>
            <a:ext cx="874712" cy="584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i="1" lang="en-US">
                <a:solidFill>
                  <a:srgbClr val="280DF1"/>
                </a:solidFill>
                <a:latin typeface="Perpetua" pitchFamily="18" charset="0"/>
              </a:rPr>
              <a:t>Curl</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289"/>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1">
  <p:cSld>
    <p:spTree>
      <p:nvGrpSpPr>
        <p:cNvPr id="323" name=""/>
        <p:cNvGrpSpPr/>
        <p:nvPr/>
      </p:nvGrpSpPr>
      <p:grpSpPr>
        <a:xfrm rot="0">
          <a:off x="0" y="0"/>
          <a:ext cx="0" cy="0"/>
          <a:chOff x="0" y="0"/>
          <a:chExt cx="0" cy="0"/>
        </a:xfrm>
      </p:grpSpPr>
      <p:sp>
        <p:nvSpPr>
          <p:cNvPr id="1049083" name=""/>
          <p:cNvSpPr/>
          <p:nvPr/>
        </p:nvSpPr>
        <p:spPr>
          <a:xfrm rot="0">
            <a:off x="0" y="914400"/>
            <a:ext cx="1943100" cy="3970337"/>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800" i="1" lang="en-US">
                <a:solidFill>
                  <a:srgbClr val="280DF1"/>
                </a:solidFill>
                <a:latin typeface="Times New Roman" pitchFamily="18" charset="0"/>
                <a:ea typeface="Times New Roman" pitchFamily="18" charset="0"/>
              </a:rPr>
              <a:t>Gradient: </a:t>
            </a:r>
          </a:p>
          <a:p>
            <a:pPr lvl="0"/>
            <a:endParaRPr altLang="en-US" sz="2800" i="1" lang="en-US">
              <a:solidFill>
                <a:srgbClr val="280DF1"/>
              </a:solidFill>
              <a:latin typeface="Times New Roman" pitchFamily="18" charset="0"/>
              <a:ea typeface="Times New Roman" pitchFamily="18" charset="0"/>
            </a:endParaRPr>
          </a:p>
          <a:p>
            <a:pPr lvl="0"/>
            <a:endParaRPr altLang="en-US" sz="2800" i="1" lang="en-US">
              <a:solidFill>
                <a:srgbClr val="280DF1"/>
              </a:solidFill>
              <a:latin typeface="Times New Roman" pitchFamily="18" charset="0"/>
              <a:ea typeface="Times New Roman" pitchFamily="18" charset="0"/>
            </a:endParaRPr>
          </a:p>
          <a:p>
            <a:pPr lvl="0"/>
            <a:endParaRPr altLang="en-US" sz="2800" i="1" lang="en-US">
              <a:solidFill>
                <a:srgbClr val="280DF1"/>
              </a:solidFill>
              <a:latin typeface="Times New Roman" pitchFamily="18" charset="0"/>
              <a:ea typeface="Times New Roman" pitchFamily="18" charset="0"/>
            </a:endParaRPr>
          </a:p>
          <a:p>
            <a:pPr lvl="0"/>
            <a:endParaRPr altLang="en-US" sz="2800" i="1" lang="en-US">
              <a:solidFill>
                <a:srgbClr val="280DF1"/>
              </a:solidFill>
              <a:latin typeface="Times New Roman" pitchFamily="18" charset="0"/>
              <a:ea typeface="Times New Roman" pitchFamily="18" charset="0"/>
            </a:endParaRPr>
          </a:p>
          <a:p>
            <a:pPr lvl="0"/>
            <a:r>
              <a:rPr altLang="en-US" sz="2800" i="1" lang="en-US">
                <a:solidFill>
                  <a:srgbClr val="280DF1"/>
                </a:solidFill>
                <a:latin typeface="Times New Roman" pitchFamily="18" charset="0"/>
                <a:ea typeface="Times New Roman" pitchFamily="18" charset="0"/>
              </a:rPr>
              <a:t>Divergence:</a:t>
            </a:r>
          </a:p>
          <a:p>
            <a:pPr lvl="0"/>
            <a:endParaRPr altLang="en-US" sz="2800" i="1" lang="en-US">
              <a:solidFill>
                <a:srgbClr val="280DF1"/>
              </a:solidFill>
              <a:latin typeface="Times New Roman" pitchFamily="18" charset="0"/>
              <a:ea typeface="Times New Roman" pitchFamily="18" charset="0"/>
            </a:endParaRPr>
          </a:p>
          <a:p>
            <a:pPr lvl="0"/>
            <a:endParaRPr altLang="en-US" sz="2800" i="1" lang="en-US">
              <a:solidFill>
                <a:srgbClr val="280DF1"/>
              </a:solidFill>
              <a:latin typeface="Times New Roman" pitchFamily="18" charset="0"/>
              <a:ea typeface="Times New Roman" pitchFamily="18" charset="0"/>
            </a:endParaRPr>
          </a:p>
          <a:p>
            <a:pPr lvl="0"/>
            <a:r>
              <a:rPr altLang="en-US" sz="2800" i="1" lang="en-US">
                <a:solidFill>
                  <a:srgbClr val="280DF1"/>
                </a:solidFill>
                <a:latin typeface="Times New Roman" pitchFamily="18" charset="0"/>
                <a:ea typeface="Times New Roman" pitchFamily="18" charset="0"/>
              </a:rPr>
              <a:t>Curl:</a:t>
            </a:r>
          </a:p>
        </p:txBody>
      </p:sp>
      <p:pic>
        <p:nvPicPr>
          <p:cNvPr id="2097291" name=""/>
          <p:cNvPicPr>
            <a:picLocks/>
          </p:cNvPicPr>
          <p:nvPr/>
        </p:nvPicPr>
        <p:blipFill>
          <a:blip xmlns:r="http://schemas.openxmlformats.org/officeDocument/2006/relationships" r:embed="rId1"/>
          <a:srcRect l="0" t="0" r="0" b="0"/>
          <a:stretch>
            <a:fillRect/>
          </a:stretch>
        </p:blipFill>
        <p:spPr>
          <a:xfrm rot="0">
            <a:off x="1905000" y="914400"/>
            <a:ext cx="4114800" cy="754062"/>
          </a:xfrm>
          <a:prstGeom prst="rect"/>
          <a:noFill/>
          <a:ln>
            <a:noFill/>
          </a:ln>
        </p:spPr>
      </p:pic>
      <p:sp>
        <p:nvSpPr>
          <p:cNvPr id="1049084" name=""/>
          <p:cNvSpPr/>
          <p:nvPr/>
        </p:nvSpPr>
        <p:spPr>
          <a:xfrm rot="0">
            <a:off x="0" y="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92" name=""/>
          <p:cNvPicPr>
            <a:picLocks/>
          </p:cNvPicPr>
          <p:nvPr/>
        </p:nvPicPr>
        <p:blipFill>
          <a:blip xmlns:r="http://schemas.openxmlformats.org/officeDocument/2006/relationships" r:embed="rId2"/>
          <a:srcRect l="0" t="0" r="0" b="0"/>
          <a:stretch>
            <a:fillRect/>
          </a:stretch>
        </p:blipFill>
        <p:spPr>
          <a:xfrm rot="0">
            <a:off x="1143000" y="4343400"/>
            <a:ext cx="5778500" cy="914400"/>
          </a:xfrm>
          <a:prstGeom prst="rect"/>
          <a:noFill/>
          <a:ln>
            <a:noFill/>
          </a:ln>
        </p:spPr>
      </p:pic>
      <p:pic>
        <p:nvPicPr>
          <p:cNvPr id="2097293" name=""/>
          <p:cNvPicPr>
            <a:picLocks/>
          </p:cNvPicPr>
          <p:nvPr>
            <p:ph sz="half" idx="2"/>
          </p:nvPr>
        </p:nvPicPr>
        <p:blipFill>
          <a:blip xmlns:r="http://schemas.openxmlformats.org/officeDocument/2006/relationships" r:embed="rId3"/>
          <a:srcRect l="0" t="0" r="0" b="0"/>
          <a:stretch>
            <a:fillRect/>
          </a:stretch>
        </p:blipFill>
        <p:spPr>
          <a:xfrm rot="0">
            <a:off x="2286000" y="1981200"/>
            <a:ext cx="2971800" cy="625475"/>
          </a:xfrm>
          <a:prstGeom prst="rect"/>
          <a:solidFill>
            <a:srgbClr val="00CCFF">
              <a:alpha val="100000"/>
            </a:srgbClr>
          </a:solidFill>
          <a:ln>
            <a:noFill/>
          </a:ln>
        </p:spPr>
      </p:pic>
      <p:sp>
        <p:nvSpPr>
          <p:cNvPr id="1049085" name=""/>
          <p:cNvSpPr/>
          <p:nvPr/>
        </p:nvSpPr>
        <p:spPr>
          <a:xfrm rot="0">
            <a:off x="152400" y="76200"/>
            <a:ext cx="8839200" cy="708025"/>
          </a:xfrm>
          <a:prstGeom prst="rect"/>
          <a:solidFill>
            <a:srgbClr val="9ED3D7"/>
          </a:solid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4000" i="1" lang="en-US">
                <a:latin typeface="Perpetua" pitchFamily="18" charset="0"/>
              </a:rPr>
              <a:t>Operator in Cylindrical Coordinate System</a:t>
            </a:r>
          </a:p>
        </p:txBody>
      </p:sp>
      <p:pic>
        <p:nvPicPr>
          <p:cNvPr id="2097294" name=""/>
          <p:cNvPicPr>
            <a:picLocks/>
          </p:cNvPicPr>
          <p:nvPr/>
        </p:nvPicPr>
        <p:blipFill>
          <a:blip xmlns:r="http://schemas.openxmlformats.org/officeDocument/2006/relationships" r:embed="rId4"/>
          <a:srcRect l="0" t="0" r="0" b="0"/>
          <a:stretch>
            <a:fillRect/>
          </a:stretch>
        </p:blipFill>
        <p:spPr>
          <a:xfrm rot="0">
            <a:off x="2057400" y="2971800"/>
            <a:ext cx="4343400" cy="931862"/>
          </a:xfrm>
          <a:prstGeom prst="rect"/>
          <a:noFill/>
          <a:ln>
            <a:noFill/>
          </a:ln>
        </p:spPr>
      </p:pic>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showMasterSp="1">
  <p:cSld>
    <p:spTree>
      <p:nvGrpSpPr>
        <p:cNvPr id="327" name=""/>
        <p:cNvGrpSpPr/>
        <p:nvPr/>
      </p:nvGrpSpPr>
      <p:grpSpPr>
        <a:xfrm rot="0">
          <a:off x="0" y="0"/>
          <a:ext cx="0" cy="0"/>
          <a:chOff x="0" y="0"/>
          <a:chExt cx="0" cy="0"/>
        </a:xfrm>
      </p:grpSpPr>
      <p:sp>
        <p:nvSpPr>
          <p:cNvPr id="1049092" name=""/>
          <p:cNvSpPr/>
          <p:nvPr/>
        </p:nvSpPr>
        <p:spPr>
          <a:xfrm rot="0">
            <a:off x="0" y="330993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093" name=""/>
          <p:cNvSpPr/>
          <p:nvPr/>
        </p:nvSpPr>
        <p:spPr>
          <a:xfrm rot="0">
            <a:off x="163512" y="762000"/>
            <a:ext cx="2046287" cy="45243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b="1" sz="3200" i="1" lang="en-US">
              <a:solidFill>
                <a:srgbClr val="280DF1"/>
              </a:solidFill>
              <a:latin typeface="Perpetua" pitchFamily="18" charset="0"/>
            </a:endParaRPr>
          </a:p>
          <a:p>
            <a:pPr lvl="0"/>
            <a:r>
              <a:rPr altLang="en-US" b="1" sz="3200" i="1" lang="en-US">
                <a:solidFill>
                  <a:srgbClr val="280DF1"/>
                </a:solidFill>
                <a:latin typeface="Perpetua" pitchFamily="18" charset="0"/>
              </a:rPr>
              <a:t>Gradient :</a:t>
            </a:r>
          </a:p>
          <a:p>
            <a:pPr lvl="0"/>
            <a:endParaRPr altLang="en-US" b="1" sz="3200" i="1" lang="en-US">
              <a:solidFill>
                <a:srgbClr val="280DF1"/>
              </a:solidFill>
              <a:latin typeface="Perpetua" pitchFamily="18" charset="0"/>
            </a:endParaRPr>
          </a:p>
          <a:p>
            <a:pPr lvl="0"/>
            <a:endParaRPr altLang="en-US" b="1" sz="3200" i="1" lang="en-US">
              <a:solidFill>
                <a:srgbClr val="280DF1"/>
              </a:solidFill>
              <a:latin typeface="Perpetua" pitchFamily="18" charset="0"/>
            </a:endParaRPr>
          </a:p>
          <a:p>
            <a:pPr lvl="0"/>
            <a:endParaRPr altLang="en-US" b="1" sz="3200" i="1" lang="en-US">
              <a:solidFill>
                <a:srgbClr val="280DF1"/>
              </a:solidFill>
              <a:latin typeface="Perpetua" pitchFamily="18" charset="0"/>
            </a:endParaRPr>
          </a:p>
          <a:p>
            <a:pPr lvl="0"/>
            <a:r>
              <a:rPr altLang="en-US" b="1" sz="3200" i="1" lang="en-US">
                <a:solidFill>
                  <a:srgbClr val="280DF1"/>
                </a:solidFill>
                <a:latin typeface="Perpetua" pitchFamily="18" charset="0"/>
              </a:rPr>
              <a:t>Divergence:</a:t>
            </a:r>
          </a:p>
          <a:p>
            <a:pPr lvl="0"/>
            <a:endParaRPr altLang="en-US" b="1" sz="3200" i="1" lang="en-US">
              <a:solidFill>
                <a:srgbClr val="280DF1"/>
              </a:solidFill>
              <a:latin typeface="Perpetua" pitchFamily="18" charset="0"/>
            </a:endParaRPr>
          </a:p>
          <a:p>
            <a:pPr lvl="0"/>
            <a:endParaRPr altLang="en-US" b="1" sz="3200" i="1" lang="en-US">
              <a:solidFill>
                <a:srgbClr val="280DF1"/>
              </a:solidFill>
              <a:latin typeface="Perpetua" pitchFamily="18" charset="0"/>
            </a:endParaRPr>
          </a:p>
          <a:p>
            <a:pPr lvl="0"/>
            <a:r>
              <a:rPr altLang="en-US" b="1" sz="3200" i="1" lang="en-US">
                <a:solidFill>
                  <a:srgbClr val="280DF1"/>
                </a:solidFill>
                <a:latin typeface="Perpetua" pitchFamily="18" charset="0"/>
              </a:rPr>
              <a:t>Curl:</a:t>
            </a:r>
          </a:p>
        </p:txBody>
      </p:sp>
      <p:sp>
        <p:nvSpPr>
          <p:cNvPr id="1049094" name=""/>
          <p:cNvSpPr/>
          <p:nvPr/>
        </p:nvSpPr>
        <p:spPr>
          <a:xfrm rot="0">
            <a:off x="0" y="321945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95" name=""/>
          <p:cNvPicPr>
            <a:picLocks/>
          </p:cNvPicPr>
          <p:nvPr/>
        </p:nvPicPr>
        <p:blipFill>
          <a:blip xmlns:r="http://schemas.openxmlformats.org/officeDocument/2006/relationships" r:embed="rId1"/>
          <a:srcRect l="0" t="0" r="0" b="0"/>
          <a:stretch>
            <a:fillRect/>
          </a:stretch>
        </p:blipFill>
        <p:spPr>
          <a:xfrm rot="0">
            <a:off x="2209800" y="1143000"/>
            <a:ext cx="4572000" cy="776287"/>
          </a:xfrm>
          <a:prstGeom prst="rect"/>
          <a:noFill/>
          <a:ln>
            <a:noFill/>
          </a:ln>
        </p:spPr>
      </p:pic>
      <p:sp>
        <p:nvSpPr>
          <p:cNvPr id="1049095" name=""/>
          <p:cNvSpPr/>
          <p:nvPr/>
        </p:nvSpPr>
        <p:spPr>
          <a:xfrm rot="0">
            <a:off x="0" y="320516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96" name=""/>
          <p:cNvPicPr>
            <a:picLocks/>
          </p:cNvPicPr>
          <p:nvPr/>
        </p:nvPicPr>
        <p:blipFill>
          <a:blip xmlns:r="http://schemas.openxmlformats.org/officeDocument/2006/relationships" r:embed="rId2"/>
          <a:srcRect l="0" t="0" r="0" b="0"/>
          <a:stretch>
            <a:fillRect/>
          </a:stretch>
        </p:blipFill>
        <p:spPr>
          <a:xfrm rot="0">
            <a:off x="2281237" y="3044825"/>
            <a:ext cx="5948362" cy="993775"/>
          </a:xfrm>
          <a:prstGeom prst="rect"/>
          <a:noFill/>
          <a:ln>
            <a:noFill/>
          </a:ln>
        </p:spPr>
      </p:pic>
      <p:sp>
        <p:nvSpPr>
          <p:cNvPr id="1049096" name=""/>
          <p:cNvSpPr/>
          <p:nvPr/>
        </p:nvSpPr>
        <p:spPr>
          <a:xfrm rot="0">
            <a:off x="0" y="3186112"/>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097" name=""/>
          <p:cNvSpPr/>
          <p:nvPr/>
        </p:nvSpPr>
        <p:spPr>
          <a:xfrm rot="0">
            <a:off x="0" y="294798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97" name=""/>
          <p:cNvPicPr>
            <a:picLocks/>
          </p:cNvPicPr>
          <p:nvPr/>
        </p:nvPicPr>
        <p:blipFill>
          <a:blip xmlns:r="http://schemas.openxmlformats.org/officeDocument/2006/relationships" r:embed="rId3"/>
          <a:srcRect l="0" t="0" r="0" b="0"/>
          <a:stretch>
            <a:fillRect/>
          </a:stretch>
        </p:blipFill>
        <p:spPr>
          <a:xfrm rot="0">
            <a:off x="1447800" y="4572000"/>
            <a:ext cx="7467600" cy="1778000"/>
          </a:xfrm>
          <a:prstGeom prst="rect"/>
          <a:noFill/>
          <a:ln>
            <a:noFill/>
          </a:ln>
        </p:spPr>
      </p:pic>
      <p:sp>
        <p:nvSpPr>
          <p:cNvPr id="1049098" name=""/>
          <p:cNvSpPr txBox="1"/>
          <p:nvPr/>
        </p:nvSpPr>
        <p:spPr>
          <a:xfrm rot="0">
            <a:off x="5394325" y="5675312"/>
            <a:ext cx="1841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pic>
        <p:nvPicPr>
          <p:cNvPr id="2097298" name=""/>
          <p:cNvPicPr>
            <a:picLocks/>
          </p:cNvPicPr>
          <p:nvPr>
            <p:ph sz="quarter" idx="3"/>
          </p:nvPr>
        </p:nvPicPr>
        <p:blipFill>
          <a:blip xmlns:r="http://schemas.openxmlformats.org/officeDocument/2006/relationships" r:embed="rId4"/>
          <a:srcRect l="0" t="0" r="0" b="0"/>
          <a:stretch>
            <a:fillRect/>
          </a:stretch>
        </p:blipFill>
        <p:spPr>
          <a:xfrm rot="0">
            <a:off x="3886200" y="2209800"/>
            <a:ext cx="2565400" cy="579437"/>
          </a:xfrm>
          <a:prstGeom prst="rect"/>
          <a:solidFill>
            <a:srgbClr val="00FFFF">
              <a:alpha val="100000"/>
            </a:srgbClr>
          </a:solidFill>
          <a:ln>
            <a:noFill/>
          </a:ln>
        </p:spPr>
      </p:pic>
      <p:sp>
        <p:nvSpPr>
          <p:cNvPr id="1049099" name=""/>
          <p:cNvSpPr/>
          <p:nvPr/>
        </p:nvSpPr>
        <p:spPr>
          <a:xfrm rot="0">
            <a:off x="152400" y="76200"/>
            <a:ext cx="8839200" cy="708025"/>
          </a:xfrm>
          <a:prstGeom prst="rect"/>
          <a:solidFill>
            <a:srgbClr val="9ED3D7"/>
          </a:solid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4000" i="1" lang="en-US">
                <a:latin typeface="Perpetua" pitchFamily="18" charset="0"/>
              </a:rPr>
              <a:t>Operator in Spherical Coordinate System</a:t>
            </a:r>
          </a:p>
        </p:txBody>
      </p:sp>
    </p:spTree>
  </p:cSld>
  <p:clrMapOvr>
    <a:masterClrMapping/>
  </p:clrMapOvr>
  <p:transition spd="med" advClick="1">
    <p:fade thruBlk="1"/>
  </p:transition>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331" name=""/>
        <p:cNvGrpSpPr/>
        <p:nvPr/>
      </p:nvGrpSpPr>
      <p:grpSpPr>
        <a:xfrm rot="0">
          <a:off x="0" y="0"/>
          <a:ext cx="0" cy="0"/>
          <a:chOff x="0" y="0"/>
          <a:chExt cx="0" cy="0"/>
        </a:xfrm>
      </p:grpSpPr>
      <p:sp>
        <p:nvSpPr>
          <p:cNvPr id="1049104" name=""/>
          <p:cNvSpPr/>
          <p:nvPr>
            <p:ph type="title" sz="full" idx="0"/>
          </p:nvPr>
        </p:nvSpPr>
        <p:spPr>
          <a:xfrm rot="0">
            <a:off x="0" y="152400"/>
            <a:ext cx="9144000" cy="6096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lvl="0"/>
            <a:r>
              <a:rPr altLang="en-US" sz="3600" i="1" lang="en-US">
                <a:latin typeface="Times New Roman" pitchFamily="18" charset="0"/>
                <a:ea typeface="Times New Roman" pitchFamily="18" charset="0"/>
              </a:rPr>
              <a:t>Fundamental theorem for divergence and curl</a:t>
            </a:r>
          </a:p>
        </p:txBody>
      </p:sp>
      <p:sp>
        <p:nvSpPr>
          <p:cNvPr id="1049105" name=""/>
          <p:cNvSpPr/>
          <p:nvPr>
            <p:ph type="body" sz="half" idx="1"/>
          </p:nvPr>
        </p:nvSpPr>
        <p:spPr>
          <a:xfrm rot="0">
            <a:off x="381000" y="1143000"/>
            <a:ext cx="6019800" cy="4525962"/>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latinLnBrk="1" lvl="0"/>
            <a:r>
              <a:rPr altLang="en-US" sz="3200" i="1" lang="en-US">
                <a:latin typeface="Times New Roman" pitchFamily="18" charset="0"/>
                <a:ea typeface="Times New Roman" pitchFamily="18" charset="0"/>
              </a:rPr>
              <a:t>Gauss divergence theorem:</a:t>
            </a:r>
          </a:p>
          <a:p>
            <a:pPr eaLnBrk="1" hangingPunct="1" latinLnBrk="1" lvl="0">
              <a:buFontTx/>
              <a:buNone/>
            </a:pPr>
            <a:endParaRPr altLang="en-US" lang="en-US"/>
          </a:p>
          <a:p>
            <a:pPr eaLnBrk="1" hangingPunct="1" latinLnBrk="1" lvl="0">
              <a:buFontTx/>
              <a:buNone/>
            </a:pPr>
            <a:endParaRPr altLang="en-US" lang="en-US"/>
          </a:p>
          <a:p>
            <a:pPr eaLnBrk="1" hangingPunct="1" latinLnBrk="1" lvl="0">
              <a:buFontTx/>
              <a:buNone/>
            </a:pPr>
            <a:endParaRPr altLang="en-US" lang="en-US"/>
          </a:p>
          <a:p>
            <a:pPr eaLnBrk="1" hangingPunct="1" latinLnBrk="1" lvl="0">
              <a:buFontTx/>
              <a:buNone/>
            </a:pPr>
            <a:endParaRPr altLang="en-US" lang="en-US"/>
          </a:p>
          <a:p>
            <a:pPr eaLnBrk="1" hangingPunct="1" latinLnBrk="1" lvl="0"/>
            <a:endParaRPr altLang="en-US" lang="en-US"/>
          </a:p>
          <a:p>
            <a:pPr eaLnBrk="1" hangingPunct="1" latinLnBrk="1" lvl="0"/>
            <a:r>
              <a:rPr altLang="en-US" sz="3200" i="1" lang="en-US">
                <a:latin typeface="Times New Roman" pitchFamily="18" charset="0"/>
                <a:ea typeface="Times New Roman" pitchFamily="18" charset="0"/>
              </a:rPr>
              <a:t>Stokes curl theorem</a:t>
            </a:r>
          </a:p>
          <a:p>
            <a:pPr eaLnBrk="1" hangingPunct="1" latinLnBrk="1" lvl="0">
              <a:buFontTx/>
              <a:buNone/>
            </a:pPr>
            <a:endParaRPr altLang="en-US" lang="en-US"/>
          </a:p>
        </p:txBody>
      </p:sp>
      <p:pic>
        <p:nvPicPr>
          <p:cNvPr id="2097300" name=""/>
          <p:cNvPicPr>
            <a:picLocks/>
          </p:cNvPicPr>
          <p:nvPr>
            <p:ph sz="quarter" idx="2"/>
          </p:nvPr>
        </p:nvPicPr>
        <p:blipFill>
          <a:blip xmlns:r="http://schemas.openxmlformats.org/officeDocument/2006/relationships" r:embed="rId1"/>
          <a:srcRect l="0" t="0" r="0" b="0"/>
          <a:stretch>
            <a:fillRect/>
          </a:stretch>
        </p:blipFill>
        <p:spPr>
          <a:xfrm rot="0">
            <a:off x="2151062" y="1905000"/>
            <a:ext cx="3595687" cy="1147762"/>
          </a:xfrm>
          <a:prstGeom prst="rect"/>
          <a:noFill/>
          <a:ln>
            <a:noFill/>
          </a:ln>
        </p:spPr>
      </p:pic>
      <p:pic>
        <p:nvPicPr>
          <p:cNvPr id="2097301" name=""/>
          <p:cNvPicPr>
            <a:picLocks/>
          </p:cNvPicPr>
          <p:nvPr>
            <p:ph sz="quarter" idx="3"/>
          </p:nvPr>
        </p:nvPicPr>
        <p:blipFill>
          <a:blip xmlns:r="http://schemas.openxmlformats.org/officeDocument/2006/relationships" r:embed="rId2"/>
          <a:srcRect l="0" t="0" r="0" b="0"/>
          <a:stretch>
            <a:fillRect/>
          </a:stretch>
        </p:blipFill>
        <p:spPr>
          <a:xfrm rot="0">
            <a:off x="2281237" y="4932362"/>
            <a:ext cx="3116262" cy="935037"/>
          </a:xfrm>
          <a:prstGeom prst="rect"/>
          <a:noFill/>
          <a:ln>
            <a:noFill/>
          </a:ln>
        </p:spPr>
      </p:pic>
      <p:sp>
        <p:nvSpPr>
          <p:cNvPr id="1049106" name=""/>
          <p:cNvSpPr txBox="1"/>
          <p:nvPr/>
        </p:nvSpPr>
        <p:spPr>
          <a:xfrm rot="0">
            <a:off x="533400" y="3200400"/>
            <a:ext cx="8626475"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C00000"/>
                </a:solidFill>
                <a:latin typeface="Times New Roman" pitchFamily="18" charset="0"/>
                <a:ea typeface="Times New Roman" pitchFamily="18" charset="0"/>
              </a:rPr>
              <a:t>Conversion of volume integral to surface integral and vice verse.</a:t>
            </a:r>
          </a:p>
        </p:txBody>
      </p:sp>
      <p:sp>
        <p:nvSpPr>
          <p:cNvPr id="1049107" name=""/>
          <p:cNvSpPr txBox="1"/>
          <p:nvPr/>
        </p:nvSpPr>
        <p:spPr>
          <a:xfrm rot="0">
            <a:off x="685800" y="5957887"/>
            <a:ext cx="7924800"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C00000"/>
                </a:solidFill>
                <a:latin typeface="Times New Roman" pitchFamily="18" charset="0"/>
                <a:ea typeface="Times New Roman" pitchFamily="18" charset="0"/>
              </a:rPr>
              <a:t>Conversion of surface integral to line integral and vice verse.</a:t>
            </a:r>
          </a:p>
        </p:txBody>
      </p:sp>
      <p:pic>
        <p:nvPicPr>
          <p:cNvPr id="2097302" name="" descr="stokes1"/>
          <p:cNvPicPr>
            <a:picLocks/>
          </p:cNvPicPr>
          <p:nvPr/>
        </p:nvPicPr>
        <p:blipFill>
          <a:blip xmlns:r="http://schemas.openxmlformats.org/officeDocument/2006/relationships" r:embed="rId3"/>
          <a:srcRect l="0" t="0" r="0" b="0"/>
          <a:stretch>
            <a:fillRect/>
          </a:stretch>
        </p:blipFill>
        <p:spPr>
          <a:xfrm rot="0">
            <a:off x="6096000" y="4114800"/>
            <a:ext cx="2243137" cy="1670050"/>
          </a:xfrm>
          <a:prstGeom prst="rect"/>
          <a:noFill/>
          <a:ln>
            <a:noFill/>
          </a:ln>
        </p:spPr>
      </p:pic>
      <p:sp>
        <p:nvSpPr>
          <p:cNvPr id="1049108" name=""/>
          <p:cNvSpPr txBox="1"/>
          <p:nvPr/>
        </p:nvSpPr>
        <p:spPr>
          <a:xfrm rot="0">
            <a:off x="7315200" y="4114800"/>
            <a:ext cx="966787"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Open S</a:t>
            </a:r>
          </a:p>
        </p:txBody>
      </p:sp>
      <p:sp>
        <p:nvSpPr>
          <p:cNvPr id="1049109" name=""/>
          <p:cNvSpPr txBox="1"/>
          <p:nvPr/>
        </p:nvSpPr>
        <p:spPr>
          <a:xfrm rot="0">
            <a:off x="7848600" y="5486400"/>
            <a:ext cx="10953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Closed L</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3" presetSubtype="10">
                                  <p:stCondLst>
                                    <p:cond delay="0"/>
                                  </p:stCondLst>
                                  <p:childTnLst>
                                    <p:set>
                                      <p:cBhvr>
                                        <p:cTn dur="1" fill="hold" id="6">
                                          <p:stCondLst>
                                            <p:cond delay="0"/>
                                          </p:stCondLst>
                                        </p:cTn>
                                        <p:tgtEl>
                                          <p:spTgt spid="1049106"/>
                                        </p:tgtEl>
                                        <p:attrNameLst>
                                          <p:attrName>style.visibility</p:attrName>
                                        </p:attrNameLst>
                                      </p:cBhvr>
                                      <p:to>
                                        <p:strVal val="visible"/>
                                      </p:to>
                                    </p:set>
                                    <p:animEffect transition="in" filter="blinds(horizontal)">
                                      <p:cBhvr>
                                        <p:cTn dur="500" id="7"/>
                                        <p:tgtEl>
                                          <p:spTgt spid="104910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1049105">
                                            <p:txEl>
                                              <p:charRg st="31" end="51"/>
                                            </p:txEl>
                                          </p:spTgt>
                                        </p:tgtEl>
                                        <p:attrNameLst>
                                          <p:attrName>style.visibility</p:attrName>
                                        </p:attrNameLst>
                                      </p:cBhvr>
                                      <p:to>
                                        <p:strVal val="visible"/>
                                      </p:to>
                                    </p:set>
                                    <p:animEffect transition="in" filter="blinds(horizontal)">
                                      <p:cBhvr>
                                        <p:cTn dur="500" id="12"/>
                                        <p:tgtEl>
                                          <p:spTgt spid="1049105">
                                            <p:txEl>
                                              <p:charRg st="31" end="51"/>
                                            </p:txEl>
                                          </p:spTgt>
                                        </p:tgtEl>
                                      </p:cBhvr>
                                    </p:animEffect>
                                  </p:childTnLst>
                                </p:cTn>
                              </p:par>
                              <p:par>
                                <p:cTn fill="hold" id="13" nodeType="withEffect" presetClass="entr" presetID="3" presetSubtype="10">
                                  <p:stCondLst>
                                    <p:cond delay="0"/>
                                  </p:stCondLst>
                                  <p:childTnLst>
                                    <p:set>
                                      <p:cBhvr>
                                        <p:cTn dur="1" fill="hold" id="14">
                                          <p:stCondLst>
                                            <p:cond delay="0"/>
                                          </p:stCondLst>
                                        </p:cTn>
                                        <p:tgtEl>
                                          <p:spTgt spid="2097301"/>
                                        </p:tgtEl>
                                        <p:attrNameLst>
                                          <p:attrName>style.visibility</p:attrName>
                                        </p:attrNameLst>
                                      </p:cBhvr>
                                      <p:to>
                                        <p:strVal val="visible"/>
                                      </p:to>
                                    </p:set>
                                    <p:animEffect transition="in" filter="blinds(horizontal)">
                                      <p:cBhvr>
                                        <p:cTn dur="500" id="15"/>
                                        <p:tgtEl>
                                          <p:spTgt spid="2097301"/>
                                        </p:tgtEl>
                                      </p:cBhvr>
                                    </p:animEffect>
                                  </p:childTnLst>
                                </p:cTn>
                              </p:par>
                              <p:par>
                                <p:cTn fill="hold" id="16" nodeType="withEffect" presetClass="entr" presetID="3" presetSubtype="10">
                                  <p:stCondLst>
                                    <p:cond delay="0"/>
                                  </p:stCondLst>
                                  <p:childTnLst>
                                    <p:set>
                                      <p:cBhvr>
                                        <p:cTn dur="1" fill="hold" id="17">
                                          <p:stCondLst>
                                            <p:cond delay="0"/>
                                          </p:stCondLst>
                                        </p:cTn>
                                        <p:tgtEl>
                                          <p:spTgt spid="2097302"/>
                                        </p:tgtEl>
                                        <p:attrNameLst>
                                          <p:attrName>style.visibility</p:attrName>
                                        </p:attrNameLst>
                                      </p:cBhvr>
                                      <p:to>
                                        <p:strVal val="visible"/>
                                      </p:to>
                                    </p:set>
                                    <p:animEffect transition="in" filter="blinds(horizontal)">
                                      <p:cBhvr>
                                        <p:cTn dur="500" id="18"/>
                                        <p:tgtEl>
                                          <p:spTgt spid="2097302"/>
                                        </p:tgtEl>
                                      </p:cBhvr>
                                    </p:animEffect>
                                  </p:childTnLst>
                                </p:cTn>
                              </p:par>
                              <p:par>
                                <p:cTn fill="hold" grpId="0" id="19" nodeType="withEffect" presetClass="entr" presetID="3" presetSubtype="10">
                                  <p:stCondLst>
                                    <p:cond delay="0"/>
                                  </p:stCondLst>
                                  <p:childTnLst>
                                    <p:set>
                                      <p:cBhvr>
                                        <p:cTn dur="1" fill="hold" id="20">
                                          <p:stCondLst>
                                            <p:cond delay="0"/>
                                          </p:stCondLst>
                                        </p:cTn>
                                        <p:tgtEl>
                                          <p:spTgt spid="1049109"/>
                                        </p:tgtEl>
                                        <p:attrNameLst>
                                          <p:attrName>style.visibility</p:attrName>
                                        </p:attrNameLst>
                                      </p:cBhvr>
                                      <p:to>
                                        <p:strVal val="visible"/>
                                      </p:to>
                                    </p:set>
                                    <p:animEffect transition="in" filter="blinds(horizontal)">
                                      <p:cBhvr>
                                        <p:cTn dur="500" id="21"/>
                                        <p:tgtEl>
                                          <p:spTgt spid="1049109"/>
                                        </p:tgtEl>
                                      </p:cBhvr>
                                    </p:animEffect>
                                  </p:childTnLst>
                                </p:cTn>
                              </p:par>
                              <p:par>
                                <p:cTn fill="hold" grpId="0" id="22" nodeType="withEffect" presetClass="entr" presetID="3" presetSubtype="10">
                                  <p:stCondLst>
                                    <p:cond delay="0"/>
                                  </p:stCondLst>
                                  <p:childTnLst>
                                    <p:set>
                                      <p:cBhvr>
                                        <p:cTn dur="1" fill="hold" id="23">
                                          <p:stCondLst>
                                            <p:cond delay="0"/>
                                          </p:stCondLst>
                                        </p:cTn>
                                        <p:tgtEl>
                                          <p:spTgt spid="1049108"/>
                                        </p:tgtEl>
                                        <p:attrNameLst>
                                          <p:attrName>style.visibility</p:attrName>
                                        </p:attrNameLst>
                                      </p:cBhvr>
                                      <p:to>
                                        <p:strVal val="visible"/>
                                      </p:to>
                                    </p:set>
                                    <p:animEffect transition="in" filter="blinds(horizontal)">
                                      <p:cBhvr>
                                        <p:cTn dur="500" id="24"/>
                                        <p:tgtEl>
                                          <p:spTgt spid="1049108"/>
                                        </p:tgtEl>
                                      </p:cBhvr>
                                    </p:animEffect>
                                  </p:childTnLst>
                                </p:cTn>
                              </p:par>
                              <p:par>
                                <p:cTn fill="hold" grpId="0" id="25" nodeType="withEffect" presetClass="entr" presetID="3" presetSubtype="10">
                                  <p:stCondLst>
                                    <p:cond delay="0"/>
                                  </p:stCondLst>
                                  <p:childTnLst>
                                    <p:set>
                                      <p:cBhvr>
                                        <p:cTn dur="1" fill="hold" id="26">
                                          <p:stCondLst>
                                            <p:cond delay="0"/>
                                          </p:stCondLst>
                                        </p:cTn>
                                        <p:tgtEl>
                                          <p:spTgt spid="1049107"/>
                                        </p:tgtEl>
                                        <p:attrNameLst>
                                          <p:attrName>style.visibility</p:attrName>
                                        </p:attrNameLst>
                                      </p:cBhvr>
                                      <p:to>
                                        <p:strVal val="visible"/>
                                      </p:to>
                                    </p:set>
                                    <p:animEffect transition="in" filter="blinds(horizontal)">
                                      <p:cBhvr>
                                        <p:cTn dur="500" id="27"/>
                                        <p:tgtEl>
                                          <p:spTgt spid="1049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6" grpId="0" uiExpand="0" build="whole"/>
      <p:bldP spid="1049107" grpId="0" uiExpand="0" build="whole"/>
      <p:bldP spid="1049108" grpId="0" uiExpand="0" build="whole"/>
      <p:bldP spid="1049109" grpId="0" uiExpand="0" build="whole"/>
    </p:bldLst>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232" name=""/>
        <p:cNvGrpSpPr/>
        <p:nvPr/>
      </p:nvGrpSpPr>
      <p:grpSpPr>
        <a:xfrm rot="0">
          <a:off x="0" y="0"/>
          <a:ext cx="0" cy="0"/>
          <a:chOff x="0" y="0"/>
          <a:chExt cx="0" cy="0"/>
        </a:xfrm>
      </p:grpSpPr>
      <p:pic>
        <p:nvPicPr>
          <p:cNvPr id="2097189" name=""/>
          <p:cNvPicPr>
            <a:picLocks/>
          </p:cNvPicPr>
          <p:nvPr/>
        </p:nvPicPr>
        <p:blipFill>
          <a:blip xmlns:r="http://schemas.openxmlformats.org/officeDocument/2006/relationships" r:embed="rId1"/>
          <a:srcRect l="0" t="0" r="0" b="0"/>
          <a:stretch>
            <a:fillRect/>
          </a:stretch>
        </p:blipFill>
        <p:spPr>
          <a:xfrm rot="0">
            <a:off x="0" y="314325"/>
            <a:ext cx="8921750" cy="5095875"/>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334" name=""/>
        <p:cNvGrpSpPr/>
        <p:nvPr/>
      </p:nvGrpSpPr>
      <p:grpSpPr>
        <a:xfrm rot="0">
          <a:off x="0" y="0"/>
          <a:ext cx="0" cy="0"/>
          <a:chOff x="0" y="0"/>
          <a:chExt cx="0" cy="0"/>
        </a:xfrm>
      </p:grpSpPr>
      <p:sp>
        <p:nvSpPr>
          <p:cNvPr id="1049113" name=""/>
          <p:cNvSpPr/>
          <p:nvPr/>
        </p:nvSpPr>
        <p:spPr>
          <a:xfrm rot="0">
            <a:off x="2438400" y="152400"/>
            <a:ext cx="4191000" cy="762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4800" i="1" lang="en-US">
                <a:solidFill>
                  <a:schemeClr val="hlink"/>
                </a:solidFill>
                <a:latin typeface="Times New Roman" pitchFamily="18" charset="0"/>
                <a:ea typeface="Times New Roman" pitchFamily="18" charset="0"/>
              </a:rPr>
              <a:t>Coulomb’s Law</a:t>
            </a:r>
            <a:r>
              <a:rPr altLang="en-US" b="1" sz="4800" i="1" lang="en-US">
                <a:solidFill>
                  <a:schemeClr val="lt2"/>
                </a:solidFill>
                <a:latin typeface="Times New Roman" pitchFamily="18" charset="0"/>
                <a:ea typeface="Times New Roman" pitchFamily="18" charset="0"/>
              </a:rPr>
              <a:t> </a:t>
            </a:r>
          </a:p>
        </p:txBody>
      </p:sp>
      <p:sp>
        <p:nvSpPr>
          <p:cNvPr id="1049114" name=""/>
          <p:cNvSpPr/>
          <p:nvPr/>
        </p:nvSpPr>
        <p:spPr>
          <a:xfrm rot="0">
            <a:off x="304800" y="914400"/>
            <a:ext cx="8458200" cy="6096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indent="-342900" latinLnBrk="1" lvl="0" marL="342900">
              <a:spcBef>
                <a:spcPct val="20000"/>
              </a:spcBef>
            </a:pPr>
            <a:r>
              <a:rPr altLang="en-US" b="1" sz="2400" i="1" lang="en-US">
                <a:solidFill>
                  <a:srgbClr val="7030A0"/>
                </a:solidFill>
                <a:latin typeface="Times New Roman" pitchFamily="18" charset="0"/>
                <a:ea typeface="Times New Roman" pitchFamily="18" charset="0"/>
              </a:rPr>
              <a:t>Like charges repel, unlike charges attract</a:t>
            </a:r>
          </a:p>
        </p:txBody>
      </p:sp>
      <p:pic>
        <p:nvPicPr>
          <p:cNvPr id="2097303" name=""/>
          <p:cNvPicPr>
            <a:picLocks/>
          </p:cNvPicPr>
          <p:nvPr/>
        </p:nvPicPr>
        <p:blipFill>
          <a:blip xmlns:r="http://schemas.openxmlformats.org/officeDocument/2006/relationships" r:embed="rId1"/>
          <a:srcRect l="0" t="0" r="0" b="0"/>
          <a:stretch>
            <a:fillRect/>
          </a:stretch>
        </p:blipFill>
        <p:spPr>
          <a:xfrm rot="0">
            <a:off x="3048000" y="1295400"/>
            <a:ext cx="5334000" cy="915987"/>
          </a:xfrm>
          <a:prstGeom prst="rect"/>
          <a:noFill/>
          <a:ln>
            <a:noFill/>
          </a:ln>
        </p:spPr>
      </p:pic>
      <p:pic>
        <p:nvPicPr>
          <p:cNvPr id="2097304" name=""/>
          <p:cNvPicPr>
            <a:picLocks/>
          </p:cNvPicPr>
          <p:nvPr/>
        </p:nvPicPr>
        <p:blipFill>
          <a:blip xmlns:r="http://schemas.openxmlformats.org/officeDocument/2006/relationships" r:embed="rId2"/>
          <a:srcRect l="0" t="0" r="0" b="0"/>
          <a:stretch>
            <a:fillRect/>
          </a:stretch>
        </p:blipFill>
        <p:spPr>
          <a:xfrm rot="0">
            <a:off x="0" y="1371600"/>
            <a:ext cx="2752725" cy="1695450"/>
          </a:xfrm>
          <a:prstGeom prst="rect"/>
          <a:noFill/>
          <a:ln>
            <a:noFill/>
          </a:ln>
        </p:spPr>
      </p:pic>
      <p:pic>
        <p:nvPicPr>
          <p:cNvPr id="2097305" name=""/>
          <p:cNvPicPr>
            <a:picLocks/>
          </p:cNvPicPr>
          <p:nvPr/>
        </p:nvPicPr>
        <p:blipFill>
          <a:blip xmlns:r="http://schemas.openxmlformats.org/officeDocument/2006/relationships" r:embed="rId3"/>
          <a:srcRect l="0" t="0" r="0" b="0"/>
          <a:stretch>
            <a:fillRect/>
          </a:stretch>
        </p:blipFill>
        <p:spPr>
          <a:xfrm rot="0">
            <a:off x="2863850" y="2209800"/>
            <a:ext cx="6280150" cy="881062"/>
          </a:xfrm>
          <a:prstGeom prst="rect"/>
          <a:noFill/>
          <a:ln>
            <a:noFill/>
          </a:ln>
        </p:spPr>
      </p:pic>
      <p:sp>
        <p:nvSpPr>
          <p:cNvPr id="1049115" name=""/>
          <p:cNvSpPr txBox="1"/>
          <p:nvPr/>
        </p:nvSpPr>
        <p:spPr>
          <a:xfrm rot="0">
            <a:off x="152400" y="3048000"/>
            <a:ext cx="8610600" cy="37861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latinLnBrk="1" lvl="0"/>
            <a:r>
              <a:rPr altLang="en-US" sz="2400" i="1" lang="en-US" u="sng">
                <a:solidFill>
                  <a:schemeClr val="lt1"/>
                </a:solidFill>
                <a:latin typeface="Times New Roman" pitchFamily="18" charset="0"/>
                <a:ea typeface="Times New Roman" pitchFamily="18" charset="0"/>
              </a:rPr>
              <a:t>Exercise</a:t>
            </a:r>
            <a:r>
              <a:rPr altLang="en-US" sz="2400" i="1" lang="en-US">
                <a:solidFill>
                  <a:schemeClr val="lt1"/>
                </a:solidFill>
                <a:latin typeface="Times New Roman" pitchFamily="18" charset="0"/>
                <a:ea typeface="Times New Roman" pitchFamily="18" charset="0"/>
              </a:rPr>
              <a:t>: A charge Q</a:t>
            </a:r>
            <a:r>
              <a:rPr altLang="en-US" baseline="-25000" sz="2400" i="1" lang="en-US">
                <a:solidFill>
                  <a:schemeClr val="lt1"/>
                </a:solidFill>
                <a:latin typeface="Times New Roman" pitchFamily="18" charset="0"/>
                <a:ea typeface="Times New Roman" pitchFamily="18" charset="0"/>
              </a:rPr>
              <a:t>1</a:t>
            </a:r>
            <a:r>
              <a:rPr altLang="en-US" sz="2400" i="1" lang="en-US">
                <a:solidFill>
                  <a:schemeClr val="lt1"/>
                </a:solidFill>
                <a:latin typeface="Times New Roman" pitchFamily="18" charset="0"/>
                <a:ea typeface="Times New Roman" pitchFamily="18" charset="0"/>
              </a:rPr>
              <a:t>= 1nC is located at the origin in free space and another charge Q at (2,0,0). If the X-component of the electric field at (3,1,1) is zero, calculate the value of Q. Is the Y component zero at (3,1,1)?	</a:t>
            </a:r>
          </a:p>
          <a:p>
            <a:pPr algn="r" eaLnBrk="1" hangingPunct="1" latinLnBrk="1" lvl="0"/>
            <a:endParaRPr altLang="en-US" sz="2400" i="1" lang="en-US">
              <a:latin typeface="Times New Roman" pitchFamily="18" charset="0"/>
              <a:ea typeface="Times New Roman" pitchFamily="18" charset="0"/>
            </a:endParaRPr>
          </a:p>
          <a:p>
            <a:pPr algn="just" eaLnBrk="1" hangingPunct="1" latinLnBrk="1" lvl="0"/>
            <a:r>
              <a:rPr altLang="en-US" b="1" sz="2000" i="1" lang="en-US" u="sng">
                <a:solidFill>
                  <a:srgbClr val="C00000"/>
                </a:solidFill>
                <a:latin typeface="Times New Roman" pitchFamily="18" charset="0"/>
                <a:ea typeface="Times New Roman" pitchFamily="18" charset="0"/>
              </a:rPr>
              <a:t>Calculate E due to</a:t>
            </a:r>
          </a:p>
          <a:p>
            <a:pPr algn="just" eaLnBrk="1" hangingPunct="1" latinLnBrk="1" lvl="0"/>
            <a:endParaRPr altLang="en-US" b="1" sz="2000" i="1" lang="en-US" u="sng">
              <a:solidFill>
                <a:srgbClr val="C00000"/>
              </a:solidFill>
              <a:latin typeface="Times New Roman" pitchFamily="18" charset="0"/>
              <a:ea typeface="Times New Roman" pitchFamily="18" charset="0"/>
            </a:endParaRPr>
          </a:p>
          <a:p>
            <a:pPr algn="just" eaLnBrk="1" hangingPunct="1" latinLnBrk="1" lvl="0">
              <a:buFontTx/>
              <a:buAutoNum type="arabicPeriod" startAt="1"/>
            </a:pPr>
            <a:r>
              <a:rPr altLang="en-US" sz="2000" i="1" lang="en-US">
                <a:solidFill>
                  <a:srgbClr val="C00000"/>
                </a:solidFill>
                <a:latin typeface="Times New Roman" pitchFamily="18" charset="0"/>
                <a:ea typeface="Times New Roman" pitchFamily="18" charset="0"/>
              </a:rPr>
              <a:t>Dipole, </a:t>
            </a:r>
          </a:p>
          <a:p>
            <a:pPr algn="just" eaLnBrk="1" hangingPunct="1" latinLnBrk="1" lvl="0">
              <a:buFontTx/>
              <a:buAutoNum type="arabicPeriod" startAt="1"/>
            </a:pPr>
            <a:r>
              <a:rPr altLang="en-US" sz="2000" i="1" lang="en-US">
                <a:solidFill>
                  <a:srgbClr val="C00000"/>
                </a:solidFill>
                <a:latin typeface="Times New Roman" pitchFamily="18" charset="0"/>
                <a:ea typeface="Times New Roman" pitchFamily="18" charset="0"/>
              </a:rPr>
              <a:t>Rod (line charge), Ring (Line charge), </a:t>
            </a:r>
          </a:p>
          <a:p>
            <a:pPr algn="just" eaLnBrk="1" hangingPunct="1" latinLnBrk="1" lvl="0">
              <a:buFontTx/>
              <a:buAutoNum type="arabicPeriod" startAt="1"/>
            </a:pPr>
            <a:r>
              <a:rPr altLang="en-US" sz="2000" i="1" lang="en-US">
                <a:solidFill>
                  <a:srgbClr val="C00000"/>
                </a:solidFill>
                <a:latin typeface="Times New Roman" pitchFamily="18" charset="0"/>
                <a:ea typeface="Times New Roman" pitchFamily="18" charset="0"/>
              </a:rPr>
              <a:t>Circular plate (surface charge), Square sheet, </a:t>
            </a:r>
          </a:p>
          <a:p>
            <a:pPr algn="just" eaLnBrk="1" hangingPunct="1" latinLnBrk="1" lvl="0">
              <a:buFontTx/>
              <a:buAutoNum type="arabicPeriod" startAt="1"/>
            </a:pPr>
            <a:r>
              <a:rPr altLang="en-US" sz="2000" i="1" lang="en-US">
                <a:solidFill>
                  <a:srgbClr val="C00000"/>
                </a:solidFill>
                <a:latin typeface="Times New Roman" pitchFamily="18" charset="0"/>
                <a:ea typeface="Times New Roman" pitchFamily="18" charset="0"/>
              </a:rPr>
              <a:t>Sphere or Cylinder (Volume charge density)</a:t>
            </a:r>
          </a:p>
        </p:txBody>
      </p:sp>
      <p:pic>
        <p:nvPicPr>
          <p:cNvPr id="2097306" name=""/>
          <p:cNvPicPr>
            <a:picLocks/>
          </p:cNvPicPr>
          <p:nvPr/>
        </p:nvPicPr>
        <p:blipFill>
          <a:blip xmlns:r="http://schemas.openxmlformats.org/officeDocument/2006/relationships" r:embed="rId4"/>
          <a:srcRect l="0" t="0" r="0" b="0"/>
          <a:stretch>
            <a:fillRect/>
          </a:stretch>
        </p:blipFill>
        <p:spPr>
          <a:xfrm rot="0">
            <a:off x="6096000" y="4800600"/>
            <a:ext cx="2286000" cy="474662"/>
          </a:xfrm>
          <a:prstGeom prst="rect"/>
          <a:noFill/>
          <a:ln>
            <a:noFill/>
          </a:ln>
        </p:spPr>
      </p:pic>
      <p:sp>
        <p:nvSpPr>
          <p:cNvPr id="1049116" name=""/>
          <p:cNvSpPr/>
          <p:nvPr/>
        </p:nvSpPr>
        <p:spPr>
          <a:xfrm rot="0">
            <a:off x="6019800" y="4724400"/>
            <a:ext cx="2514600" cy="609600"/>
          </a:xfrm>
          <a:prstGeom prst="rect"/>
          <a:solidFill>
            <a:schemeClr val="lt1"/>
          </a:solid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solidFill>
                <a:schemeClr val="lt1"/>
              </a:solidFill>
            </a:endParaRP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306"/>
                                        </p:tgtEl>
                                        <p:attrNameLst>
                                          <p:attrName>style.visibility</p:attrName>
                                        </p:attrNameLst>
                                      </p:cBhvr>
                                      <p:to>
                                        <p:strVal val="visible"/>
                                      </p:to>
                                    </p:set>
                                    <p:animEffect transition="in" filter="blinds(horizontal)">
                                      <p:cBhvr>
                                        <p:cTn dur="500" id="7"/>
                                        <p:tgtEl>
                                          <p:spTgt spid="209730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1049115">
                                            <p:txEl>
                                              <p:charRg st="224" end="243"/>
                                            </p:txEl>
                                          </p:spTgt>
                                        </p:tgtEl>
                                        <p:attrNameLst>
                                          <p:attrName>style.visibility</p:attrName>
                                        </p:attrNameLst>
                                      </p:cBhvr>
                                      <p:to>
                                        <p:strVal val="visible"/>
                                      </p:to>
                                    </p:set>
                                    <p:animEffect transition="in" filter="blinds(horizontal)">
                                      <p:cBhvr>
                                        <p:cTn dur="500" id="12"/>
                                        <p:tgtEl>
                                          <p:spTgt spid="1049115">
                                            <p:txEl>
                                              <p:charRg st="224" end="243"/>
                                            </p:txEl>
                                          </p:spTgt>
                                        </p:tgtEl>
                                      </p:cBhvr>
                                    </p:animEffect>
                                  </p:childTnLst>
                                </p:cTn>
                              </p:par>
                              <p:par>
                                <p:cTn fill="hold" id="13" nodeType="withEffect" presetClass="entr" presetID="3" presetSubtype="10">
                                  <p:stCondLst>
                                    <p:cond delay="0"/>
                                  </p:stCondLst>
                                  <p:childTnLst>
                                    <p:set>
                                      <p:cBhvr>
                                        <p:cTn dur="1" fill="hold" id="14">
                                          <p:stCondLst>
                                            <p:cond delay="0"/>
                                          </p:stCondLst>
                                        </p:cTn>
                                        <p:tgtEl>
                                          <p:spTgt spid="1049115">
                                            <p:txEl>
                                              <p:charRg st="244" end="253"/>
                                            </p:txEl>
                                          </p:spTgt>
                                        </p:tgtEl>
                                        <p:attrNameLst>
                                          <p:attrName>style.visibility</p:attrName>
                                        </p:attrNameLst>
                                      </p:cBhvr>
                                      <p:to>
                                        <p:strVal val="visible"/>
                                      </p:to>
                                    </p:set>
                                    <p:animEffect transition="in" filter="blinds(horizontal)">
                                      <p:cBhvr>
                                        <p:cTn dur="500" id="15"/>
                                        <p:tgtEl>
                                          <p:spTgt spid="1049115">
                                            <p:txEl>
                                              <p:charRg st="244" end="253"/>
                                            </p:txEl>
                                          </p:spTgt>
                                        </p:tgtEl>
                                      </p:cBhvr>
                                    </p:animEffect>
                                  </p:childTnLst>
                                </p:cTn>
                              </p:par>
                              <p:par>
                                <p:cTn fill="hold" id="16" nodeType="withEffect" presetClass="entr" presetID="3" presetSubtype="10">
                                  <p:stCondLst>
                                    <p:cond delay="0"/>
                                  </p:stCondLst>
                                  <p:childTnLst>
                                    <p:set>
                                      <p:cBhvr>
                                        <p:cTn dur="1" fill="hold" id="17">
                                          <p:stCondLst>
                                            <p:cond delay="0"/>
                                          </p:stCondLst>
                                        </p:cTn>
                                        <p:tgtEl>
                                          <p:spTgt spid="1049115">
                                            <p:txEl>
                                              <p:charRg st="253" end="293"/>
                                            </p:txEl>
                                          </p:spTgt>
                                        </p:tgtEl>
                                        <p:attrNameLst>
                                          <p:attrName>style.visibility</p:attrName>
                                        </p:attrNameLst>
                                      </p:cBhvr>
                                      <p:to>
                                        <p:strVal val="visible"/>
                                      </p:to>
                                    </p:set>
                                    <p:animEffect transition="in" filter="blinds(horizontal)">
                                      <p:cBhvr>
                                        <p:cTn dur="500" id="18"/>
                                        <p:tgtEl>
                                          <p:spTgt spid="1049115">
                                            <p:txEl>
                                              <p:charRg st="253" end="293"/>
                                            </p:txEl>
                                          </p:spTgt>
                                        </p:tgtEl>
                                      </p:cBhvr>
                                    </p:animEffect>
                                  </p:childTnLst>
                                </p:cTn>
                              </p:par>
                              <p:par>
                                <p:cTn fill="hold" id="19" nodeType="withEffect" presetClass="entr" presetID="3" presetSubtype="10">
                                  <p:stCondLst>
                                    <p:cond delay="0"/>
                                  </p:stCondLst>
                                  <p:childTnLst>
                                    <p:set>
                                      <p:cBhvr>
                                        <p:cTn dur="1" fill="hold" id="20">
                                          <p:stCondLst>
                                            <p:cond delay="0"/>
                                          </p:stCondLst>
                                        </p:cTn>
                                        <p:tgtEl>
                                          <p:spTgt spid="1049115">
                                            <p:txEl>
                                              <p:charRg st="293" end="341"/>
                                            </p:txEl>
                                          </p:spTgt>
                                        </p:tgtEl>
                                        <p:attrNameLst>
                                          <p:attrName>style.visibility</p:attrName>
                                        </p:attrNameLst>
                                      </p:cBhvr>
                                      <p:to>
                                        <p:strVal val="visible"/>
                                      </p:to>
                                    </p:set>
                                    <p:animEffect transition="in" filter="blinds(horizontal)">
                                      <p:cBhvr>
                                        <p:cTn dur="500" id="21"/>
                                        <p:tgtEl>
                                          <p:spTgt spid="1049115">
                                            <p:txEl>
                                              <p:charRg st="293" end="341"/>
                                            </p:txEl>
                                          </p:spTgt>
                                        </p:tgtEl>
                                      </p:cBhvr>
                                    </p:animEffect>
                                  </p:childTnLst>
                                </p:cTn>
                              </p:par>
                              <p:par>
                                <p:cTn fill="hold" id="22" nodeType="withEffect" presetClass="entr" presetID="3" presetSubtype="10">
                                  <p:stCondLst>
                                    <p:cond delay="0"/>
                                  </p:stCondLst>
                                  <p:childTnLst>
                                    <p:set>
                                      <p:cBhvr>
                                        <p:cTn dur="1" fill="hold" id="23">
                                          <p:stCondLst>
                                            <p:cond delay="0"/>
                                          </p:stCondLst>
                                        </p:cTn>
                                        <p:tgtEl>
                                          <p:spTgt spid="1049115">
                                            <p:txEl>
                                              <p:charRg st="341" end="384"/>
                                            </p:txEl>
                                          </p:spTgt>
                                        </p:tgtEl>
                                        <p:attrNameLst>
                                          <p:attrName>style.visibility</p:attrName>
                                        </p:attrNameLst>
                                      </p:cBhvr>
                                      <p:to>
                                        <p:strVal val="visible"/>
                                      </p:to>
                                    </p:set>
                                    <p:animEffect transition="in" filter="blinds(horizontal)">
                                      <p:cBhvr>
                                        <p:cTn dur="500" id="24"/>
                                        <p:tgtEl>
                                          <p:spTgt spid="1049115">
                                            <p:txEl>
                                              <p:charRg st="341" end="3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338" name=""/>
        <p:cNvGrpSpPr/>
        <p:nvPr/>
      </p:nvGrpSpPr>
      <p:grpSpPr>
        <a:xfrm rot="0">
          <a:off x="0" y="0"/>
          <a:ext cx="0" cy="0"/>
          <a:chOff x="0" y="0"/>
          <a:chExt cx="0" cy="0"/>
        </a:xfrm>
      </p:grpSpPr>
      <p:sp>
        <p:nvSpPr>
          <p:cNvPr id="1049120" name=""/>
          <p:cNvSpPr txBox="1"/>
          <p:nvPr/>
        </p:nvSpPr>
        <p:spPr>
          <a:xfrm rot="0">
            <a:off x="76200" y="762000"/>
            <a:ext cx="9067800" cy="6159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r>
              <a:rPr altLang="en-US" b="1" sz="3400" i="1" lang="en-US">
                <a:solidFill>
                  <a:srgbClr val="C00000"/>
                </a:solidFill>
                <a:latin typeface="Perpetua" pitchFamily="18" charset="0"/>
                <a:sym typeface="Symbol" pitchFamily="18" charset="2"/>
              </a:rPr>
              <a:t>The number of electric field lines through a surface</a:t>
            </a:r>
          </a:p>
        </p:txBody>
      </p:sp>
      <p:sp>
        <p:nvSpPr>
          <p:cNvPr id="1049121" name=""/>
          <p:cNvSpPr/>
          <p:nvPr/>
        </p:nvSpPr>
        <p:spPr>
          <a:xfrm rot="0">
            <a:off x="2589212" y="2590800"/>
            <a:ext cx="1447800" cy="58420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latinLnBrk="1" lvl="0"/>
            <a:r>
              <a:rPr altLang="en-US" sz="3200" i="1" lang="en-US">
                <a:latin typeface="Perpetua" pitchFamily="18" charset="0"/>
                <a:sym typeface="Symbol" pitchFamily="18" charset="2"/>
              </a:rPr>
              <a:t></a:t>
            </a:r>
            <a:r>
              <a:rPr altLang="en-US" baseline="-25000" sz="3200" i="1" lang="en-US">
                <a:latin typeface="Perpetua" pitchFamily="18" charset="0"/>
                <a:sym typeface="Symbol" pitchFamily="18" charset="2"/>
              </a:rPr>
              <a:t>E</a:t>
            </a:r>
            <a:r>
              <a:rPr altLang="en-US" sz="3200" i="1" lang="en-US">
                <a:latin typeface="Perpetua" pitchFamily="18" charset="0"/>
                <a:sym typeface="Symbol" pitchFamily="18" charset="2"/>
              </a:rPr>
              <a:t>=EA, </a:t>
            </a:r>
          </a:p>
        </p:txBody>
      </p:sp>
      <p:pic>
        <p:nvPicPr>
          <p:cNvPr id="2097308" name=""/>
          <p:cNvPicPr>
            <a:picLocks/>
          </p:cNvPicPr>
          <p:nvPr/>
        </p:nvPicPr>
        <p:blipFill>
          <a:blip xmlns:r="http://schemas.openxmlformats.org/officeDocument/2006/relationships" r:embed="rId1"/>
          <a:srcRect l="0" t="0" r="0" b="0"/>
          <a:stretch>
            <a:fillRect/>
          </a:stretch>
        </p:blipFill>
        <p:spPr>
          <a:xfrm rot="0">
            <a:off x="379412" y="1828800"/>
            <a:ext cx="2019300" cy="2266950"/>
          </a:xfrm>
          <a:prstGeom prst="rect"/>
          <a:noFill/>
          <a:ln>
            <a:noFill/>
          </a:ln>
        </p:spPr>
      </p:pic>
      <p:grpSp>
        <p:nvGrpSpPr>
          <p:cNvPr id="339" name=""/>
          <p:cNvGrpSpPr/>
          <p:nvPr/>
        </p:nvGrpSpPr>
        <p:grpSpPr>
          <a:xfrm rot="0">
            <a:off x="5943600" y="1676400"/>
            <a:ext cx="1600200" cy="2590800"/>
            <a:chOff x="5867400" y="152400"/>
            <a:chExt cx="2667000" cy="3657600"/>
          </a:xfrm>
        </p:grpSpPr>
        <p:sp>
          <p:nvSpPr>
            <p:cNvPr id="1049122" name="" descr="20%"/>
            <p:cNvSpPr/>
            <p:nvPr/>
          </p:nvSpPr>
          <p:spPr>
            <a:xfrm rot="16200000" flipH="1">
              <a:off x="5348288" y="1436687"/>
              <a:ext cx="2638425" cy="1066800"/>
            </a:xfrm>
            <a:prstGeom prst="parallelogram"/>
            <a:pattFill prst="pct20">
              <a:fgClr>
                <a:srgbClr val="FFCC66"/>
              </a:fgClr>
              <a:bgClr>
                <a:srgbClr val="FFFFFF"/>
              </a:bgClr>
            </a:pattFill>
            <a:ln w="28575" cap="flat" cmpd="sng">
              <a:solidFill>
                <a:srgbClr val="FFCC99">
                  <a:alpha val="100000"/>
                </a:srgb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2400" lang="en-US">
                <a:latin typeface="Tahoma" pitchFamily="34" charset="0"/>
                <a:sym typeface="Symbol" pitchFamily="18" charset="2"/>
              </a:endParaRPr>
            </a:p>
          </p:txBody>
        </p:sp>
        <p:sp>
          <p:nvSpPr>
            <p:cNvPr id="1049123" name="" descr="30%"/>
            <p:cNvSpPr/>
            <p:nvPr/>
          </p:nvSpPr>
          <p:spPr>
            <a:xfrm rot="16200000" flipH="1">
              <a:off x="5462588" y="1276350"/>
              <a:ext cx="2409825" cy="1066800"/>
            </a:xfrm>
            <a:prstGeom prst="parallelogram"/>
            <a:pattFill prst="pct30">
              <a:fgClr>
                <a:srgbClr val="CC99FF"/>
              </a:fgClr>
              <a:bgClr>
                <a:srgbClr val="FFFFFF"/>
              </a:bgClr>
            </a:pattFill>
            <a:ln w="28575" cap="flat" cmpd="sng">
              <a:solidFill>
                <a:srgbClr val="CC99FF">
                  <a:alpha val="100000"/>
                </a:srgb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2400" lang="en-US">
                <a:latin typeface="Tahoma" pitchFamily="34" charset="0"/>
                <a:sym typeface="Symbol" pitchFamily="18" charset="2"/>
              </a:endParaRPr>
            </a:p>
          </p:txBody>
        </p:sp>
        <p:sp>
          <p:nvSpPr>
            <p:cNvPr id="1049124" name=""/>
            <p:cNvSpPr/>
            <p:nvPr/>
          </p:nvSpPr>
          <p:spPr>
            <a:xfrm rot="0">
              <a:off x="6121400" y="152400"/>
              <a:ext cx="0" cy="3657600"/>
            </a:xfrm>
            <a:prstGeom prst="line"/>
            <a:noFill/>
            <a:ln w="9525" cap="flat" cmpd="sng">
              <a:solidFill>
                <a:schemeClr val="dk1">
                  <a:alpha val="100000"/>
                </a:schemeClr>
              </a:solidFill>
              <a:prstDash val="dash"/>
              <a:round/>
            </a:ln>
          </p:spPr>
        </p:sp>
        <p:sp>
          <p:nvSpPr>
            <p:cNvPr id="1049125" name=""/>
            <p:cNvSpPr/>
            <p:nvPr/>
          </p:nvSpPr>
          <p:spPr>
            <a:xfrm rot="0">
              <a:off x="5867400" y="3124200"/>
              <a:ext cx="990600" cy="0"/>
            </a:xfrm>
            <a:prstGeom prst="line"/>
            <a:noFill/>
            <a:ln w="38100" cap="flat" cmpd="sng">
              <a:solidFill>
                <a:srgbClr val="CC0000">
                  <a:alpha val="100000"/>
                </a:srgbClr>
              </a:solidFill>
              <a:prstDash val="solid"/>
              <a:round/>
            </a:ln>
          </p:spPr>
        </p:sp>
        <p:sp>
          <p:nvSpPr>
            <p:cNvPr id="1049126" name=""/>
            <p:cNvSpPr/>
            <p:nvPr/>
          </p:nvSpPr>
          <p:spPr>
            <a:xfrm rot="0">
              <a:off x="6731000" y="3124200"/>
              <a:ext cx="1066800" cy="0"/>
            </a:xfrm>
            <a:prstGeom prst="line"/>
            <a:noFill/>
            <a:ln w="38100" cap="flat" cmpd="sng">
              <a:solidFill>
                <a:srgbClr val="CC0000">
                  <a:alpha val="100000"/>
                </a:srgbClr>
              </a:solidFill>
              <a:prstDash val="solid"/>
              <a:round/>
              <a:tailEnd type="triangle" w="med" len="med"/>
            </a:ln>
          </p:spPr>
        </p:sp>
        <p:sp>
          <p:nvSpPr>
            <p:cNvPr id="1049127" name=""/>
            <p:cNvSpPr/>
            <p:nvPr/>
          </p:nvSpPr>
          <p:spPr>
            <a:xfrm rot="0">
              <a:off x="5867400" y="2000250"/>
              <a:ext cx="838200" cy="0"/>
            </a:xfrm>
            <a:prstGeom prst="line"/>
            <a:noFill/>
            <a:ln w="38100" cap="flat" cmpd="sng">
              <a:solidFill>
                <a:srgbClr val="CC0000">
                  <a:alpha val="100000"/>
                </a:srgbClr>
              </a:solidFill>
              <a:prstDash val="solid"/>
              <a:round/>
            </a:ln>
          </p:spPr>
        </p:sp>
        <p:sp>
          <p:nvSpPr>
            <p:cNvPr id="1049128" name=""/>
            <p:cNvSpPr/>
            <p:nvPr/>
          </p:nvSpPr>
          <p:spPr>
            <a:xfrm rot="0">
              <a:off x="6096000" y="1847850"/>
              <a:ext cx="838200" cy="0"/>
            </a:xfrm>
            <a:prstGeom prst="line"/>
            <a:noFill/>
            <a:ln w="38100" cap="flat" cmpd="sng">
              <a:solidFill>
                <a:srgbClr val="CC0000">
                  <a:alpha val="100000"/>
                </a:srgbClr>
              </a:solidFill>
              <a:prstDash val="solid"/>
              <a:round/>
            </a:ln>
          </p:spPr>
        </p:sp>
        <p:sp>
          <p:nvSpPr>
            <p:cNvPr id="1049129" name=""/>
            <p:cNvSpPr/>
            <p:nvPr/>
          </p:nvSpPr>
          <p:spPr>
            <a:xfrm rot="0">
              <a:off x="6324600" y="1695450"/>
              <a:ext cx="838200" cy="0"/>
            </a:xfrm>
            <a:prstGeom prst="line"/>
            <a:noFill/>
            <a:ln w="38100" cap="flat" cmpd="sng">
              <a:solidFill>
                <a:srgbClr val="CC0000">
                  <a:alpha val="100000"/>
                </a:srgbClr>
              </a:solidFill>
              <a:prstDash val="solid"/>
              <a:round/>
            </a:ln>
          </p:spPr>
        </p:sp>
        <p:sp>
          <p:nvSpPr>
            <p:cNvPr id="1049130" name=""/>
            <p:cNvSpPr/>
            <p:nvPr/>
          </p:nvSpPr>
          <p:spPr>
            <a:xfrm rot="0">
              <a:off x="5905500" y="1066800"/>
              <a:ext cx="838200" cy="0"/>
            </a:xfrm>
            <a:prstGeom prst="line"/>
            <a:noFill/>
            <a:ln w="38100" cap="flat" cmpd="sng">
              <a:solidFill>
                <a:srgbClr val="CC0000">
                  <a:alpha val="100000"/>
                </a:srgbClr>
              </a:solidFill>
              <a:prstDash val="solid"/>
              <a:round/>
            </a:ln>
          </p:spPr>
        </p:sp>
        <p:sp>
          <p:nvSpPr>
            <p:cNvPr id="1049131" name=""/>
            <p:cNvSpPr/>
            <p:nvPr/>
          </p:nvSpPr>
          <p:spPr>
            <a:xfrm rot="0">
              <a:off x="6134100" y="914400"/>
              <a:ext cx="762000" cy="0"/>
            </a:xfrm>
            <a:prstGeom prst="line"/>
            <a:noFill/>
            <a:ln w="38100" cap="flat" cmpd="sng">
              <a:solidFill>
                <a:srgbClr val="CC0000">
                  <a:alpha val="100000"/>
                </a:srgbClr>
              </a:solidFill>
              <a:prstDash val="solid"/>
              <a:round/>
            </a:ln>
          </p:spPr>
        </p:sp>
        <p:sp>
          <p:nvSpPr>
            <p:cNvPr id="1049132" name=""/>
            <p:cNvSpPr/>
            <p:nvPr/>
          </p:nvSpPr>
          <p:spPr>
            <a:xfrm rot="0">
              <a:off x="6362700" y="762000"/>
              <a:ext cx="609600" cy="0"/>
            </a:xfrm>
            <a:prstGeom prst="line"/>
            <a:noFill/>
            <a:ln w="38100" cap="flat" cmpd="sng">
              <a:solidFill>
                <a:srgbClr val="CC0000">
                  <a:alpha val="100000"/>
                </a:srgbClr>
              </a:solidFill>
              <a:prstDash val="solid"/>
              <a:round/>
            </a:ln>
          </p:spPr>
        </p:sp>
        <p:sp>
          <p:nvSpPr>
            <p:cNvPr id="1049133" name=""/>
            <p:cNvSpPr/>
            <p:nvPr/>
          </p:nvSpPr>
          <p:spPr>
            <a:xfrm rot="0">
              <a:off x="7188200" y="2819400"/>
              <a:ext cx="1066800" cy="0"/>
            </a:xfrm>
            <a:prstGeom prst="line"/>
            <a:noFill/>
            <a:ln w="38100" cap="flat" cmpd="sng">
              <a:solidFill>
                <a:srgbClr val="CC0000">
                  <a:alpha val="100000"/>
                </a:srgbClr>
              </a:solidFill>
              <a:prstDash val="solid"/>
              <a:round/>
              <a:tailEnd type="triangle" w="med" len="med"/>
            </a:ln>
          </p:spPr>
        </p:sp>
        <p:sp>
          <p:nvSpPr>
            <p:cNvPr id="1049134" name=""/>
            <p:cNvSpPr/>
            <p:nvPr/>
          </p:nvSpPr>
          <p:spPr>
            <a:xfrm rot="0">
              <a:off x="6959600" y="2971800"/>
              <a:ext cx="1066800" cy="0"/>
            </a:xfrm>
            <a:prstGeom prst="line"/>
            <a:noFill/>
            <a:ln w="38100" cap="flat" cmpd="sng">
              <a:solidFill>
                <a:srgbClr val="CC0000">
                  <a:alpha val="100000"/>
                </a:srgbClr>
              </a:solidFill>
              <a:prstDash val="solid"/>
              <a:round/>
              <a:tailEnd type="triangle" w="med" len="med"/>
            </a:ln>
          </p:spPr>
        </p:sp>
        <p:sp>
          <p:nvSpPr>
            <p:cNvPr id="1049135" name=""/>
            <p:cNvSpPr/>
            <p:nvPr/>
          </p:nvSpPr>
          <p:spPr>
            <a:xfrm rot="0">
              <a:off x="6096000" y="2971800"/>
              <a:ext cx="1066800" cy="0"/>
            </a:xfrm>
            <a:prstGeom prst="line"/>
            <a:noFill/>
            <a:ln w="38100" cap="flat" cmpd="sng">
              <a:solidFill>
                <a:srgbClr val="CC0000">
                  <a:alpha val="100000"/>
                </a:srgbClr>
              </a:solidFill>
              <a:prstDash val="solid"/>
              <a:round/>
            </a:ln>
          </p:spPr>
        </p:sp>
        <p:sp>
          <p:nvSpPr>
            <p:cNvPr id="1049136" name=""/>
            <p:cNvSpPr/>
            <p:nvPr/>
          </p:nvSpPr>
          <p:spPr>
            <a:xfrm rot="0">
              <a:off x="6324600" y="2819400"/>
              <a:ext cx="1066800" cy="0"/>
            </a:xfrm>
            <a:prstGeom prst="line"/>
            <a:noFill/>
            <a:ln w="38100" cap="flat" cmpd="sng">
              <a:solidFill>
                <a:srgbClr val="CC0000">
                  <a:alpha val="100000"/>
                </a:srgbClr>
              </a:solidFill>
              <a:prstDash val="solid"/>
              <a:round/>
            </a:ln>
          </p:spPr>
        </p:sp>
        <p:sp>
          <p:nvSpPr>
            <p:cNvPr id="1049137" name=""/>
            <p:cNvSpPr/>
            <p:nvPr/>
          </p:nvSpPr>
          <p:spPr>
            <a:xfrm rot="15469523" flipH="1">
              <a:off x="5634038" y="1069975"/>
              <a:ext cx="2435225" cy="1216025"/>
            </a:xfrm>
            <a:prstGeom prst="parallelogram"/>
            <a:gradFill rotWithShape="1">
              <a:gsLst>
                <a:gs pos="0">
                  <a:srgbClr val="FFCC66">
                    <a:alpha val="100000"/>
                  </a:srgbClr>
                </a:gs>
                <a:gs pos="100000">
                  <a:srgbClr val="DCB058">
                    <a:alpha val="100000"/>
                  </a:srgbClr>
                </a:gs>
              </a:gsLst>
              <a:lin ang="0" scaled="1"/>
            </a:gradFill>
            <a:ln w="28575" cap="flat" cmpd="sng">
              <a:solidFill>
                <a:schemeClr val="dk1">
                  <a:alpha val="100000"/>
                </a:scheme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2400" lang="en-US">
                <a:latin typeface="Tahoma" pitchFamily="34" charset="0"/>
                <a:sym typeface="Symbol" pitchFamily="18" charset="2"/>
              </a:endParaRPr>
            </a:p>
          </p:txBody>
        </p:sp>
        <p:sp>
          <p:nvSpPr>
            <p:cNvPr id="1049138" name=""/>
            <p:cNvSpPr/>
            <p:nvPr/>
          </p:nvSpPr>
          <p:spPr>
            <a:xfrm rot="0">
              <a:off x="7188200" y="762000"/>
              <a:ext cx="1066800" cy="0"/>
            </a:xfrm>
            <a:prstGeom prst="line"/>
            <a:noFill/>
            <a:ln w="38100" cap="flat" cmpd="sng">
              <a:solidFill>
                <a:srgbClr val="CC0000">
                  <a:alpha val="100000"/>
                </a:srgbClr>
              </a:solidFill>
              <a:prstDash val="solid"/>
              <a:round/>
              <a:tailEnd type="triangle" w="med" len="med"/>
            </a:ln>
          </p:spPr>
        </p:sp>
        <p:sp>
          <p:nvSpPr>
            <p:cNvPr id="1049139" name=""/>
            <p:cNvSpPr/>
            <p:nvPr/>
          </p:nvSpPr>
          <p:spPr>
            <a:xfrm rot="0">
              <a:off x="6959600" y="914400"/>
              <a:ext cx="1066800" cy="0"/>
            </a:xfrm>
            <a:prstGeom prst="line"/>
            <a:noFill/>
            <a:ln w="38100" cap="flat" cmpd="sng">
              <a:solidFill>
                <a:srgbClr val="CC0000">
                  <a:alpha val="100000"/>
                </a:srgbClr>
              </a:solidFill>
              <a:prstDash val="solid"/>
              <a:round/>
              <a:tailEnd type="triangle" w="med" len="med"/>
            </a:ln>
          </p:spPr>
        </p:sp>
        <p:sp>
          <p:nvSpPr>
            <p:cNvPr id="1049140" name=""/>
            <p:cNvSpPr/>
            <p:nvPr/>
          </p:nvSpPr>
          <p:spPr>
            <a:xfrm rot="0">
              <a:off x="6731000" y="1066800"/>
              <a:ext cx="1066800" cy="0"/>
            </a:xfrm>
            <a:prstGeom prst="line"/>
            <a:noFill/>
            <a:ln w="38100" cap="flat" cmpd="sng">
              <a:solidFill>
                <a:srgbClr val="CC0000">
                  <a:alpha val="100000"/>
                </a:srgbClr>
              </a:solidFill>
              <a:prstDash val="solid"/>
              <a:round/>
              <a:tailEnd type="triangle" w="med" len="med"/>
            </a:ln>
          </p:spPr>
        </p:sp>
        <p:sp>
          <p:nvSpPr>
            <p:cNvPr id="1049141" name=""/>
            <p:cNvSpPr/>
            <p:nvPr/>
          </p:nvSpPr>
          <p:spPr>
            <a:xfrm rot="0">
              <a:off x="7188200" y="1695450"/>
              <a:ext cx="1066800" cy="0"/>
            </a:xfrm>
            <a:prstGeom prst="line"/>
            <a:noFill/>
            <a:ln w="38100" cap="flat" cmpd="sng">
              <a:solidFill>
                <a:srgbClr val="CC0000">
                  <a:alpha val="100000"/>
                </a:srgbClr>
              </a:solidFill>
              <a:prstDash val="solid"/>
              <a:round/>
              <a:tailEnd type="triangle" w="med" len="med"/>
            </a:ln>
          </p:spPr>
        </p:sp>
        <p:sp>
          <p:nvSpPr>
            <p:cNvPr id="1049142" name=""/>
            <p:cNvSpPr/>
            <p:nvPr/>
          </p:nvSpPr>
          <p:spPr>
            <a:xfrm rot="0">
              <a:off x="6959600" y="1847850"/>
              <a:ext cx="1066800" cy="0"/>
            </a:xfrm>
            <a:prstGeom prst="line"/>
            <a:noFill/>
            <a:ln w="38100" cap="flat" cmpd="sng">
              <a:solidFill>
                <a:srgbClr val="CC0000">
                  <a:alpha val="100000"/>
                </a:srgbClr>
              </a:solidFill>
              <a:prstDash val="solid"/>
              <a:round/>
              <a:tailEnd type="triangle" w="med" len="med"/>
            </a:ln>
          </p:spPr>
        </p:sp>
        <p:sp>
          <p:nvSpPr>
            <p:cNvPr id="1049143" name=""/>
            <p:cNvSpPr/>
            <p:nvPr/>
          </p:nvSpPr>
          <p:spPr>
            <a:xfrm rot="0">
              <a:off x="6731000" y="2000250"/>
              <a:ext cx="1066800" cy="0"/>
            </a:xfrm>
            <a:prstGeom prst="line"/>
            <a:noFill/>
            <a:ln w="38100" cap="flat" cmpd="sng">
              <a:solidFill>
                <a:srgbClr val="CC0000">
                  <a:alpha val="100000"/>
                </a:srgbClr>
              </a:solidFill>
              <a:prstDash val="solid"/>
              <a:round/>
              <a:tailEnd type="triangle" w="med" len="med"/>
            </a:ln>
          </p:spPr>
        </p:sp>
        <p:sp>
          <p:nvSpPr>
            <p:cNvPr id="1049144" name=""/>
            <p:cNvSpPr/>
            <p:nvPr/>
          </p:nvSpPr>
          <p:spPr>
            <a:xfrm rot="0">
              <a:off x="7924800" y="1828800"/>
              <a:ext cx="371475"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2400" lang="en-US">
                  <a:solidFill>
                    <a:srgbClr val="CC0000"/>
                  </a:solidFill>
                  <a:latin typeface="Tahoma" pitchFamily="34" charset="0"/>
                  <a:sym typeface="Symbol" pitchFamily="18" charset="2"/>
                </a:rPr>
                <a:t>E</a:t>
              </a:r>
            </a:p>
          </p:txBody>
        </p:sp>
        <p:sp>
          <p:nvSpPr>
            <p:cNvPr id="1049145" name=""/>
            <p:cNvSpPr/>
            <p:nvPr/>
          </p:nvSpPr>
          <p:spPr>
            <a:xfrm rot="0" flipV="1">
              <a:off x="7162800" y="1066800"/>
              <a:ext cx="1295400" cy="609600"/>
            </a:xfrm>
            <a:prstGeom prst="line"/>
            <a:noFill/>
            <a:ln w="38100" cap="flat" cmpd="sng">
              <a:solidFill>
                <a:schemeClr val="dk1">
                  <a:alpha val="100000"/>
                </a:schemeClr>
              </a:solidFill>
              <a:prstDash val="solid"/>
              <a:round/>
              <a:tailEnd type="triangle" w="med" len="med"/>
            </a:ln>
          </p:spPr>
        </p:sp>
        <p:sp>
          <p:nvSpPr>
            <p:cNvPr id="1049146" name=""/>
            <p:cNvSpPr/>
            <p:nvPr/>
          </p:nvSpPr>
          <p:spPr>
            <a:xfrm rot="0" flipV="1">
              <a:off x="6108700" y="2133600"/>
              <a:ext cx="255588" cy="184150"/>
            </a:xfrm>
            <a:custGeom>
              <a:avLst/>
              <a:gdLst>
                <a:gd name="l" fmla="*/ 0 w 17926"/>
                <a:gd name="t" fmla="*/ 0 h 21600"/>
                <a:gd name="r" fmla="*/ 17926 w 17926"/>
                <a:gd name="b" fmla="*/ 21600 h 21600"/>
              </a:gdLst>
              <a:ahLst/>
              <a:rect l="l" t="t" r="r" b="b"/>
              <a:pathLst>
                <a:path w="17926" h="21600" fill="none">
                  <a:moveTo>
                    <a:pt x="-1" y="0"/>
                  </a:moveTo>
                  <a:cubicBezTo>
                    <a:pt x="7192" y="0"/>
                    <a:pt x="13913" y="3580"/>
                    <a:pt x="17925" y="9549"/>
                  </a:cubicBezTo>
                </a:path>
                <a:path w="17926" h="21600" stroke="0">
                  <a:moveTo>
                    <a:pt x="-1" y="0"/>
                  </a:moveTo>
                  <a:cubicBezTo>
                    <a:pt x="7192" y="0"/>
                    <a:pt x="13913" y="3580"/>
                    <a:pt x="17925" y="9549"/>
                  </a:cubicBezTo>
                  <a:lnTo>
                    <a:pt x="0" y="21600"/>
                  </a:lnTo>
                </a:path>
              </a:pathLst>
            </a:custGeom>
            <a:noFill/>
            <a:ln w="12700" cap="flat" cmpd="sng">
              <a:solidFill>
                <a:schemeClr val="dk1">
                  <a:alpha val="100000"/>
                </a:schemeClr>
              </a:solidFill>
              <a:prstDash val="solid"/>
              <a:round/>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2400" lang="en-US">
                <a:latin typeface="Tahoma" pitchFamily="34" charset="0"/>
                <a:sym typeface="Symbol" pitchFamily="18" charset="2"/>
              </a:endParaRPr>
            </a:p>
          </p:txBody>
        </p:sp>
        <p:sp>
          <p:nvSpPr>
            <p:cNvPr id="1049147" name=""/>
            <p:cNvSpPr/>
            <p:nvPr/>
          </p:nvSpPr>
          <p:spPr>
            <a:xfrm rot="0">
              <a:off x="6134100" y="2209800"/>
              <a:ext cx="34290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sz="2400" lang="en-US">
                  <a:latin typeface="Tahoma" pitchFamily="34" charset="0"/>
                  <a:sym typeface="Symbol" pitchFamily="18" charset="2"/>
                </a:rPr>
                <a:t></a:t>
              </a:r>
            </a:p>
          </p:txBody>
        </p:sp>
        <p:sp>
          <p:nvSpPr>
            <p:cNvPr id="1049148" name=""/>
            <p:cNvSpPr/>
            <p:nvPr/>
          </p:nvSpPr>
          <p:spPr>
            <a:xfrm rot="0">
              <a:off x="7556500" y="1320800"/>
              <a:ext cx="34290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sz="2400" lang="en-US">
                  <a:latin typeface="Tahoma" pitchFamily="34" charset="0"/>
                  <a:sym typeface="Symbol" pitchFamily="18" charset="2"/>
                </a:rPr>
                <a:t></a:t>
              </a:r>
            </a:p>
          </p:txBody>
        </p:sp>
        <p:sp>
          <p:nvSpPr>
            <p:cNvPr id="1049149" name=""/>
            <p:cNvSpPr/>
            <p:nvPr/>
          </p:nvSpPr>
          <p:spPr>
            <a:xfrm rot="0">
              <a:off x="8142288" y="1066800"/>
              <a:ext cx="39211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2400" lang="en-US">
                  <a:latin typeface="Tahoma" pitchFamily="34" charset="0"/>
                  <a:sym typeface="Symbol" pitchFamily="18" charset="2"/>
                </a:rPr>
                <a:t>A</a:t>
              </a:r>
            </a:p>
          </p:txBody>
        </p:sp>
        <p:sp>
          <p:nvSpPr>
            <p:cNvPr id="1049150" name=""/>
            <p:cNvSpPr/>
            <p:nvPr/>
          </p:nvSpPr>
          <p:spPr>
            <a:xfrm rot="19860000">
              <a:off x="7110413" y="1446213"/>
              <a:ext cx="192087" cy="192087"/>
            </a:xfrm>
            <a:custGeom>
              <a:avLst/>
              <a:gdLst>
                <a:gd name="l" fmla="*/ 0 w 144"/>
                <a:gd name="t" fmla="*/ 0 h 144"/>
                <a:gd name="r" fmla="*/ 144 w 144"/>
                <a:gd name="b" fmla="*/ 144 h 144"/>
              </a:gdLst>
              <a:ahLst/>
              <a:rect l="l" t="t" r="r" b="b"/>
              <a:pathLst>
                <a:path w="144" h="144">
                  <a:moveTo>
                    <a:pt x="0" y="0"/>
                  </a:moveTo>
                  <a:lnTo>
                    <a:pt x="144" y="0"/>
                  </a:lnTo>
                  <a:lnTo>
                    <a:pt x="144" y="144"/>
                  </a:lnTo>
                </a:path>
              </a:pathLst>
            </a:custGeom>
            <a:noFill/>
            <a:ln w="9525" cap="flat" cmpd="sng">
              <a:solidFill>
                <a:schemeClr val="dk1">
                  <a:alpha val="100000"/>
                </a:schemeClr>
              </a:solidFill>
              <a:prstDash val="solid"/>
              <a:round/>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endParaRPr altLang="en-US" sz="2400" lang="en-US">
                <a:latin typeface="Tahoma" pitchFamily="34" charset="0"/>
                <a:sym typeface="Symbol" pitchFamily="18" charset="2"/>
              </a:endParaRPr>
            </a:p>
          </p:txBody>
        </p:sp>
      </p:grpSp>
      <p:pic>
        <p:nvPicPr>
          <p:cNvPr id="2097309" name=""/>
          <p:cNvPicPr>
            <a:picLocks/>
          </p:cNvPicPr>
          <p:nvPr/>
        </p:nvPicPr>
        <p:blipFill>
          <a:blip xmlns:r="http://schemas.openxmlformats.org/officeDocument/2006/relationships" r:embed="rId2"/>
          <a:srcRect l="0" t="0" r="0" b="0"/>
          <a:stretch>
            <a:fillRect/>
          </a:stretch>
        </p:blipFill>
        <p:spPr>
          <a:xfrm rot="0">
            <a:off x="6018212" y="4114800"/>
            <a:ext cx="2820987" cy="533400"/>
          </a:xfrm>
          <a:prstGeom prst="rect"/>
          <a:noFill/>
          <a:ln>
            <a:noFill/>
          </a:ln>
        </p:spPr>
      </p:pic>
      <p:sp>
        <p:nvSpPr>
          <p:cNvPr id="1049151" name=""/>
          <p:cNvSpPr/>
          <p:nvPr/>
        </p:nvSpPr>
        <p:spPr>
          <a:xfrm rot="0">
            <a:off x="455612" y="4343400"/>
            <a:ext cx="8382000" cy="1938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latin typeface="Perpetua" pitchFamily="18" charset="0"/>
              </a:rPr>
              <a:t>Conclusion:</a:t>
            </a:r>
          </a:p>
          <a:p>
            <a:pPr lvl="0"/>
            <a:r>
              <a:rPr altLang="en-US" b="1" sz="2400" i="1" lang="en-US" u="sng">
                <a:latin typeface="Perpetua" pitchFamily="18" charset="0"/>
              </a:rPr>
              <a:t>The total flux depends on </a:t>
            </a:r>
          </a:p>
          <a:p>
            <a:pPr lvl="0">
              <a:buFont typeface="Wingdings" pitchFamily="2" charset="2"/>
              <a:buChar char="ü"/>
            </a:pPr>
            <a:r>
              <a:rPr altLang="en-US" b="1" sz="2400" i="1" lang="en-US">
                <a:latin typeface="Perpetua" pitchFamily="18" charset="0"/>
              </a:rPr>
              <a:t>	strength of the field, </a:t>
            </a:r>
          </a:p>
          <a:p>
            <a:pPr lvl="0">
              <a:buFont typeface="Wingdings" pitchFamily="2" charset="2"/>
              <a:buChar char="ü"/>
            </a:pPr>
            <a:r>
              <a:rPr altLang="en-US" b="1" sz="2400" i="1" lang="en-US">
                <a:latin typeface="Perpetua" pitchFamily="18" charset="0"/>
              </a:rPr>
              <a:t>	the size of the surface area it passes through, </a:t>
            </a:r>
          </a:p>
          <a:p>
            <a:pPr lvl="0">
              <a:buFont typeface="Wingdings" pitchFamily="2" charset="2"/>
              <a:buChar char="ü"/>
            </a:pPr>
            <a:r>
              <a:rPr altLang="en-US" b="1" sz="2400" i="1" lang="en-US">
                <a:latin typeface="Perpetua" pitchFamily="18" charset="0"/>
              </a:rPr>
              <a:t>	and on how the area is oriented with respect to the field.</a:t>
            </a:r>
          </a:p>
        </p:txBody>
      </p:sp>
      <p:sp>
        <p:nvSpPr>
          <p:cNvPr id="1049152" name=""/>
          <p:cNvSpPr/>
          <p:nvPr/>
        </p:nvSpPr>
        <p:spPr>
          <a:xfrm rot="0">
            <a:off x="2519362" y="53975"/>
            <a:ext cx="3119437" cy="70802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4000" i="1" lang="en-US">
                <a:latin typeface="Times New Roman" pitchFamily="18" charset="0"/>
                <a:ea typeface="Times New Roman" pitchFamily="18" charset="0"/>
                <a:sym typeface="Symbol" pitchFamily="18" charset="2"/>
              </a:rPr>
              <a:t>Electric Flux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339"/>
                                        </p:tgtEl>
                                        <p:attrNameLst>
                                          <p:attrName>style.visibility</p:attrName>
                                        </p:attrNameLst>
                                      </p:cBhvr>
                                      <p:to>
                                        <p:strVal val="visible"/>
                                      </p:to>
                                    </p:set>
                                    <p:animEffect transition="in" filter="blinds(horizontal)">
                                      <p:cBhvr>
                                        <p:cTn dur="500" id="7"/>
                                        <p:tgtEl>
                                          <p:spTgt spid="33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309"/>
                                        </p:tgtEl>
                                        <p:attrNameLst>
                                          <p:attrName>style.visibility</p:attrName>
                                        </p:attrNameLst>
                                      </p:cBhvr>
                                      <p:to>
                                        <p:strVal val="visible"/>
                                      </p:to>
                                    </p:set>
                                    <p:animEffect transition="in" filter="blinds(horizontal)">
                                      <p:cBhvr>
                                        <p:cTn dur="500" id="12"/>
                                        <p:tgtEl>
                                          <p:spTgt spid="209730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9151"/>
                                        </p:tgtEl>
                                        <p:attrNameLst>
                                          <p:attrName>style.visibility</p:attrName>
                                        </p:attrNameLst>
                                      </p:cBhvr>
                                      <p:to>
                                        <p:strVal val="visible"/>
                                      </p:to>
                                    </p:set>
                                    <p:animEffect transition="in" filter="blinds(horizontal)">
                                      <p:cBhvr>
                                        <p:cTn dur="500" id="17"/>
                                        <p:tgtEl>
                                          <p:spTgt spid="1049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1" grpId="0" uiExpand="0" build="whole"/>
    </p:bldLst>
  </p:timing>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343" name=""/>
        <p:cNvGrpSpPr/>
        <p:nvPr/>
      </p:nvGrpSpPr>
      <p:grpSpPr>
        <a:xfrm rot="0">
          <a:off x="0" y="0"/>
          <a:ext cx="0" cy="0"/>
          <a:chOff x="0" y="0"/>
          <a:chExt cx="0" cy="0"/>
        </a:xfrm>
      </p:grpSpPr>
      <p:sp>
        <p:nvSpPr>
          <p:cNvPr id="1049156" name=""/>
          <p:cNvSpPr/>
          <p:nvPr/>
        </p:nvSpPr>
        <p:spPr>
          <a:xfrm rot="0">
            <a:off x="2438400" y="381000"/>
            <a:ext cx="4114800" cy="609600"/>
          </a:xfrm>
          <a:prstGeom prst="rect"/>
          <a:solidFill>
            <a:schemeClr val="accen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sz="4400" i="1" lang="en-US">
                <a:solidFill>
                  <a:schemeClr val="hlink"/>
                </a:solidFill>
                <a:latin typeface="Times New Roman" pitchFamily="18" charset="0"/>
                <a:ea typeface="Times New Roman" pitchFamily="18" charset="0"/>
              </a:rPr>
              <a:t>Gauss' Law</a:t>
            </a:r>
            <a:r>
              <a:rPr altLang="en-US" sz="4400" i="1" lang="en-US">
                <a:solidFill>
                  <a:schemeClr val="lt2"/>
                </a:solidFill>
                <a:latin typeface="Times New Roman" pitchFamily="18" charset="0"/>
                <a:ea typeface="Times New Roman" pitchFamily="18" charset="0"/>
              </a:rPr>
              <a:t> </a:t>
            </a:r>
          </a:p>
        </p:txBody>
      </p:sp>
      <p:sp>
        <p:nvSpPr>
          <p:cNvPr id="1049157" name=""/>
          <p:cNvSpPr/>
          <p:nvPr/>
        </p:nvSpPr>
        <p:spPr>
          <a:xfrm rot="0">
            <a:off x="304800" y="1295400"/>
            <a:ext cx="8534400" cy="51054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indent="-342900" latinLnBrk="1" lvl="0" marL="342900">
              <a:lnSpc>
                <a:spcPct val="90000"/>
              </a:lnSpc>
              <a:spcBef>
                <a:spcPct val="20000"/>
              </a:spcBef>
              <a:buFontTx/>
              <a:buChar char="•"/>
            </a:pPr>
            <a:r>
              <a:rPr altLang="en-US" b="1" sz="2800" lang="zh-CN">
                <a:solidFill>
                  <a:srgbClr val="993300"/>
                </a:solidFill>
                <a:ea typeface="Times New Roman" pitchFamily="18" charset="0"/>
              </a:rPr>
              <a:t>The total of the electric flux out of a closed surface is equal to the charge enclosed divided by the permittivity </a:t>
            </a:r>
            <a:r>
              <a:rPr altLang="en-US" sz="2800" lang="zh-CN">
                <a:solidFill>
                  <a:srgbClr val="993300"/>
                </a:solidFill>
                <a:ea typeface="Times New Roman" pitchFamily="18" charset="0"/>
              </a:rPr>
              <a:t>(</a:t>
            </a:r>
            <a:r>
              <a:rPr altLang="en-US" b="1" sz="2800" lang="en-US">
                <a:solidFill>
                  <a:srgbClr val="993300"/>
                </a:solidFill>
                <a:latin typeface="Symbol" pitchFamily="18" charset="2"/>
                <a:ea typeface="Times New Roman" pitchFamily="18" charset="0"/>
              </a:rPr>
              <a:t>e</a:t>
            </a:r>
            <a:r>
              <a:rPr altLang="en-US" baseline="-30000" sz="2800" lang="zh-CN">
                <a:solidFill>
                  <a:srgbClr val="993300"/>
                </a:solidFill>
                <a:ea typeface="Times New Roman" pitchFamily="18" charset="0"/>
              </a:rPr>
              <a:t>o.</a:t>
            </a:r>
            <a:r>
              <a:rPr altLang="en-US" sz="2800" lang="zh-CN">
                <a:solidFill>
                  <a:srgbClr val="993300"/>
                </a:solidFill>
                <a:ea typeface="Times New Roman" pitchFamily="18" charset="0"/>
              </a:rPr>
              <a:t>)</a:t>
            </a:r>
            <a:r>
              <a:rPr altLang="en-US" b="1" sz="2800" lang="zh-CN">
                <a:solidFill>
                  <a:srgbClr val="993300"/>
                </a:solidFill>
                <a:ea typeface="Times New Roman" pitchFamily="18" charset="0"/>
              </a:rPr>
              <a:t>.</a:t>
            </a:r>
          </a:p>
          <a:p>
            <a:pPr eaLnBrk="1" hangingPunct="1" indent="-342900" latinLnBrk="1" lvl="0" marL="342900">
              <a:lnSpc>
                <a:spcPct val="90000"/>
              </a:lnSpc>
              <a:spcBef>
                <a:spcPct val="20000"/>
              </a:spcBef>
              <a:buFontTx/>
              <a:buChar char="•"/>
            </a:pPr>
            <a:endParaRPr altLang="en-US" baseline="-30000" sz="2800" lang="zh-CN">
              <a:ea typeface="Times New Roman" pitchFamily="18" charset="0"/>
            </a:endParaRPr>
          </a:p>
          <a:p>
            <a:pPr eaLnBrk="1" hangingPunct="1" indent="-342900" latinLnBrk="1" lvl="0" marL="342900">
              <a:lnSpc>
                <a:spcPct val="90000"/>
              </a:lnSpc>
              <a:spcBef>
                <a:spcPct val="20000"/>
              </a:spcBef>
              <a:buFontTx/>
              <a:buChar char="•"/>
            </a:pPr>
            <a:endParaRPr altLang="en-US" baseline="-30000" sz="2800" lang="zh-CN">
              <a:ea typeface="Times New Roman" pitchFamily="18" charset="0"/>
            </a:endParaRPr>
          </a:p>
          <a:p>
            <a:pPr eaLnBrk="1" hangingPunct="1" indent="-342900" latinLnBrk="1" lvl="0" marL="342900">
              <a:lnSpc>
                <a:spcPct val="90000"/>
              </a:lnSpc>
              <a:spcBef>
                <a:spcPct val="20000"/>
              </a:spcBef>
              <a:buFontTx/>
              <a:buChar char="•"/>
            </a:pPr>
            <a:endParaRPr altLang="en-US" baseline="-30000" sz="2800" lang="zh-CN">
              <a:ea typeface="Times New Roman" pitchFamily="18" charset="0"/>
            </a:endParaRPr>
          </a:p>
          <a:p>
            <a:pPr eaLnBrk="1" hangingPunct="1" indent="-342900" latinLnBrk="1" lvl="0" marL="342900">
              <a:lnSpc>
                <a:spcPct val="90000"/>
              </a:lnSpc>
              <a:spcBef>
                <a:spcPct val="20000"/>
              </a:spcBef>
              <a:buFontTx/>
              <a:buChar char="•"/>
            </a:pPr>
            <a:endParaRPr altLang="en-US" baseline="-30000" sz="2800" lang="zh-CN">
              <a:ea typeface="Times New Roman" pitchFamily="18" charset="0"/>
            </a:endParaRPr>
          </a:p>
          <a:p>
            <a:pPr eaLnBrk="1" hangingPunct="1" indent="-342900" latinLnBrk="1" lvl="0" marL="342900">
              <a:lnSpc>
                <a:spcPct val="90000"/>
              </a:lnSpc>
              <a:spcBef>
                <a:spcPct val="20000"/>
              </a:spcBef>
              <a:buFontTx/>
              <a:buChar char="•"/>
            </a:pPr>
            <a:endParaRPr altLang="en-US" baseline="-30000" sz="2800" lang="zh-CN">
              <a:ea typeface="Times New Roman" pitchFamily="18" charset="0"/>
            </a:endParaRPr>
          </a:p>
          <a:p>
            <a:pPr eaLnBrk="1" hangingPunct="1" indent="-342900" latinLnBrk="1" lvl="0" marL="342900">
              <a:lnSpc>
                <a:spcPct val="90000"/>
              </a:lnSpc>
              <a:spcBef>
                <a:spcPct val="20000"/>
              </a:spcBef>
            </a:pPr>
            <a:endParaRPr altLang="en-US" baseline="-30000" sz="2800" lang="en-US">
              <a:latin typeface="Symbol" pitchFamily="18" charset="2"/>
              <a:ea typeface="Times New Roman" pitchFamily="18" charset="0"/>
            </a:endParaRPr>
          </a:p>
          <a:p>
            <a:pPr eaLnBrk="1" hangingPunct="1" indent="-342900" latinLnBrk="1" lvl="0" marL="342900">
              <a:lnSpc>
                <a:spcPct val="90000"/>
              </a:lnSpc>
              <a:spcBef>
                <a:spcPct val="20000"/>
              </a:spcBef>
            </a:pPr>
            <a:r>
              <a:rPr altLang="en-US" sz="2400" lang="en-US">
                <a:latin typeface="Symbol" pitchFamily="18" charset="2"/>
                <a:ea typeface="Times New Roman" pitchFamily="18" charset="0"/>
              </a:rPr>
              <a:t>	e</a:t>
            </a:r>
            <a:r>
              <a:rPr altLang="en-US" baseline="-30000" sz="2400" lang="zh-CN">
                <a:ea typeface="Times New Roman" pitchFamily="18" charset="0"/>
              </a:rPr>
              <a:t>o</a:t>
            </a:r>
            <a:r>
              <a:rPr altLang="en-US" sz="2400" lang="zh-CN">
                <a:ea typeface="Times New Roman" pitchFamily="18" charset="0"/>
              </a:rPr>
              <a:t> = </a:t>
            </a:r>
            <a:r>
              <a:rPr altLang="en-US" sz="2000" lang="zh-CN">
                <a:ea typeface="Times New Roman" pitchFamily="18" charset="0"/>
              </a:rPr>
              <a:t>the permittivity of free space 8.854x10</a:t>
            </a:r>
            <a:r>
              <a:rPr altLang="en-US" baseline="30000" sz="2000" lang="zh-CN">
                <a:ea typeface="Times New Roman" pitchFamily="18" charset="0"/>
              </a:rPr>
              <a:t>-12</a:t>
            </a:r>
            <a:r>
              <a:rPr altLang="en-US" sz="2000" lang="zh-CN">
                <a:ea typeface="Times New Roman" pitchFamily="18" charset="0"/>
              </a:rPr>
              <a:t> C</a:t>
            </a:r>
            <a:r>
              <a:rPr altLang="en-US" baseline="30000" sz="2000" lang="zh-CN">
                <a:ea typeface="Times New Roman" pitchFamily="18" charset="0"/>
              </a:rPr>
              <a:t>2</a:t>
            </a:r>
            <a:r>
              <a:rPr altLang="en-US" sz="2000" lang="zh-CN">
                <a:ea typeface="Times New Roman" pitchFamily="18" charset="0"/>
              </a:rPr>
              <a:t>/(N m</a:t>
            </a:r>
            <a:r>
              <a:rPr altLang="en-US" baseline="30000" sz="2000" lang="zh-CN">
                <a:ea typeface="Times New Roman" pitchFamily="18" charset="0"/>
              </a:rPr>
              <a:t>2</a:t>
            </a:r>
            <a:r>
              <a:rPr altLang="en-US" sz="2000" lang="zh-CN">
                <a:ea typeface="Times New Roman" pitchFamily="18" charset="0"/>
              </a:rPr>
              <a:t>)</a:t>
            </a:r>
          </a:p>
          <a:p>
            <a:pPr eaLnBrk="1" hangingPunct="1" indent="-342900" latinLnBrk="1" lvl="0" marL="342900">
              <a:lnSpc>
                <a:spcPct val="90000"/>
              </a:lnSpc>
              <a:spcBef>
                <a:spcPct val="20000"/>
              </a:spcBef>
            </a:pPr>
            <a:endParaRPr altLang="en-US" sz="2800" lang="en-US"/>
          </a:p>
        </p:txBody>
      </p:sp>
      <p:pic>
        <p:nvPicPr>
          <p:cNvPr id="2097311" name=""/>
          <p:cNvPicPr>
            <a:picLocks/>
          </p:cNvPicPr>
          <p:nvPr/>
        </p:nvPicPr>
        <p:blipFill>
          <a:blip xmlns:r="http://schemas.openxmlformats.org/officeDocument/2006/relationships" r:embed="rId1"/>
          <a:srcRect l="0" t="0" r="0" b="0"/>
          <a:stretch>
            <a:fillRect/>
          </a:stretch>
        </p:blipFill>
        <p:spPr>
          <a:xfrm rot="0">
            <a:off x="212725" y="5491162"/>
            <a:ext cx="8550275" cy="1106487"/>
          </a:xfrm>
          <a:prstGeom prst="rect"/>
          <a:noFill/>
          <a:ln w="9525" cap="flat" cmpd="sng">
            <a:solidFill>
              <a:srgbClr val="CC3300">
                <a:alpha val="100000"/>
              </a:srgbClr>
            </a:solidFill>
            <a:prstDash val="solid"/>
            <a:round/>
          </a:ln>
        </p:spPr>
      </p:pic>
      <p:sp>
        <p:nvSpPr>
          <p:cNvPr id="1049158" name=""/>
          <p:cNvSpPr txBox="1"/>
          <p:nvPr/>
        </p:nvSpPr>
        <p:spPr>
          <a:xfrm rot="0">
            <a:off x="685800" y="4953000"/>
            <a:ext cx="81280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where</a:t>
            </a:r>
          </a:p>
        </p:txBody>
      </p:sp>
      <p:grpSp>
        <p:nvGrpSpPr>
          <p:cNvPr id="344" name=""/>
          <p:cNvGrpSpPr/>
          <p:nvPr/>
        </p:nvGrpSpPr>
        <p:grpSpPr>
          <a:xfrm rot="0">
            <a:off x="6346825" y="2452687"/>
            <a:ext cx="2797175" cy="1738312"/>
            <a:chOff x="5867400" y="1755775"/>
            <a:chExt cx="2797175" cy="1738313"/>
          </a:xfrm>
        </p:grpSpPr>
        <p:grpSp>
          <p:nvGrpSpPr>
            <p:cNvPr id="345" name=""/>
            <p:cNvGrpSpPr/>
            <p:nvPr/>
          </p:nvGrpSpPr>
          <p:grpSpPr>
            <a:xfrm rot="0">
              <a:off x="5604383" y="2076767"/>
              <a:ext cx="2499360" cy="1755649"/>
              <a:chOff x="6083808" y="2773680"/>
              <a:chExt cx="2499360" cy="1755648"/>
            </a:xfrm>
          </p:grpSpPr>
          <p:pic>
            <p:nvPicPr>
              <p:cNvPr id="2097312" name=""/>
              <p:cNvPicPr>
                <a:picLocks/>
              </p:cNvPicPr>
              <p:nvPr/>
            </p:nvPicPr>
            <p:blipFill>
              <a:blip xmlns:r="http://schemas.openxmlformats.org/officeDocument/2006/relationships" r:embed="rId2"/>
              <a:srcRect l="0" t="0" r="0" b="0"/>
              <a:stretch>
                <a:fillRect/>
              </a:stretch>
            </p:blipFill>
            <p:spPr>
              <a:xfrm rot="0">
                <a:off x="6083808" y="2773680"/>
                <a:ext cx="2499360" cy="1755648"/>
              </a:xfrm>
              <a:prstGeom prst="rect"/>
              <a:noFill/>
              <a:ln>
                <a:noFill/>
              </a:ln>
            </p:spPr>
          </p:pic>
          <p:sp>
            <p:nvSpPr>
              <p:cNvPr id="1049159" name=""/>
              <p:cNvSpPr txBox="1"/>
              <p:nvPr/>
            </p:nvSpPr>
            <p:spPr>
              <a:xfrm rot="0">
                <a:off x="6346825" y="3009901"/>
                <a:ext cx="1981200" cy="1181099"/>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160" name=""/>
            <p:cNvSpPr/>
            <p:nvPr/>
          </p:nvSpPr>
          <p:spPr>
            <a:xfrm rot="0" flipV="1">
              <a:off x="6235700" y="2782888"/>
              <a:ext cx="76200" cy="76200"/>
            </a:xfrm>
            <a:prstGeom prst="flowChartConnector"/>
            <a:solidFill>
              <a:schemeClr val="lt2"/>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161" name=""/>
            <p:cNvSpPr/>
            <p:nvPr/>
          </p:nvSpPr>
          <p:spPr>
            <a:xfrm rot="0" flipV="1">
              <a:off x="7378700" y="2097088"/>
              <a:ext cx="304800" cy="457200"/>
            </a:xfrm>
            <a:prstGeom prst="line"/>
            <a:noFill/>
            <a:ln w="9525" cap="flat" cmpd="sng">
              <a:solidFill>
                <a:schemeClr val="dk1">
                  <a:alpha val="100000"/>
                </a:schemeClr>
              </a:solidFill>
              <a:prstDash val="solid"/>
              <a:round/>
              <a:tailEnd type="triangle" w="med" len="med"/>
            </a:ln>
          </p:spPr>
        </p:sp>
        <p:sp>
          <p:nvSpPr>
            <p:cNvPr id="1049162" name=""/>
            <p:cNvSpPr/>
            <p:nvPr/>
          </p:nvSpPr>
          <p:spPr>
            <a:xfrm rot="0" flipV="1">
              <a:off x="7378700" y="2478088"/>
              <a:ext cx="838200" cy="152400"/>
            </a:xfrm>
            <a:prstGeom prst="line"/>
            <a:noFill/>
            <a:ln w="9525" cap="flat" cmpd="sng">
              <a:solidFill>
                <a:schemeClr val="dk1">
                  <a:alpha val="100000"/>
                </a:schemeClr>
              </a:solidFill>
              <a:prstDash val="solid"/>
              <a:round/>
              <a:tailEnd type="triangle" w="med" len="med"/>
            </a:ln>
          </p:spPr>
        </p:sp>
        <p:sp>
          <p:nvSpPr>
            <p:cNvPr id="1049163" name=""/>
            <p:cNvSpPr/>
            <p:nvPr/>
          </p:nvSpPr>
          <p:spPr>
            <a:xfrm rot="0" flipV="1">
              <a:off x="6311900" y="2592388"/>
              <a:ext cx="1219200" cy="228600"/>
            </a:xfrm>
            <a:prstGeom prst="line"/>
            <a:noFill/>
            <a:ln w="9525" cap="flat" cmpd="sng">
              <a:solidFill>
                <a:schemeClr val="dk1">
                  <a:alpha val="100000"/>
                </a:schemeClr>
              </a:solidFill>
              <a:prstDash val="dash"/>
              <a:round/>
            </a:ln>
          </p:spPr>
        </p:sp>
        <p:sp>
          <p:nvSpPr>
            <p:cNvPr id="1049164" name=""/>
            <p:cNvSpPr txBox="1"/>
            <p:nvPr/>
          </p:nvSpPr>
          <p:spPr>
            <a:xfrm rot="0">
              <a:off x="8277225" y="2212975"/>
              <a:ext cx="3873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p>
          </p:txBody>
        </p:sp>
        <p:sp>
          <p:nvSpPr>
            <p:cNvPr id="1049165" name=""/>
            <p:cNvSpPr txBox="1"/>
            <p:nvPr/>
          </p:nvSpPr>
          <p:spPr>
            <a:xfrm rot="0">
              <a:off x="7667625" y="1755775"/>
              <a:ext cx="5397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da</a:t>
              </a:r>
            </a:p>
          </p:txBody>
        </p:sp>
        <p:sp>
          <p:nvSpPr>
            <p:cNvPr id="1049166" name=""/>
            <p:cNvSpPr txBox="1"/>
            <p:nvPr/>
          </p:nvSpPr>
          <p:spPr>
            <a:xfrm rot="0">
              <a:off x="5915025" y="2362200"/>
              <a:ext cx="531813"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+q</a:t>
              </a:r>
            </a:p>
          </p:txBody>
        </p:sp>
        <p:sp>
          <p:nvSpPr>
            <p:cNvPr id="1049167" name=""/>
            <p:cNvSpPr/>
            <p:nvPr/>
          </p:nvSpPr>
          <p:spPr>
            <a:xfrm rot="17212328">
              <a:off x="7265042" y="2404368"/>
              <a:ext cx="194173" cy="357694"/>
            </a:xfrm>
            <a:prstGeom prst="ellipse"/>
            <a:solidFill>
              <a:schemeClr val="accent1">
                <a:alpha val="32156"/>
              </a:schemeClr>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pic>
        <p:nvPicPr>
          <p:cNvPr id="2097313" name=""/>
          <p:cNvPicPr>
            <a:picLocks/>
          </p:cNvPicPr>
          <p:nvPr/>
        </p:nvPicPr>
        <p:blipFill>
          <a:blip xmlns:r="http://schemas.openxmlformats.org/officeDocument/2006/relationships" r:embed="rId3"/>
          <a:srcRect l="0" t="0" r="0" b="0"/>
          <a:stretch>
            <a:fillRect/>
          </a:stretch>
        </p:blipFill>
        <p:spPr>
          <a:xfrm rot="0">
            <a:off x="609600" y="2590800"/>
            <a:ext cx="2362200" cy="1046162"/>
          </a:xfrm>
          <a:prstGeom prst="rect"/>
          <a:noFill/>
          <a:ln>
            <a:noFill/>
          </a:ln>
        </p:spPr>
      </p:pic>
      <p:pic>
        <p:nvPicPr>
          <p:cNvPr id="2097314" name=""/>
          <p:cNvPicPr>
            <a:picLocks/>
          </p:cNvPicPr>
          <p:nvPr/>
        </p:nvPicPr>
        <p:blipFill>
          <a:blip xmlns:r="http://schemas.openxmlformats.org/officeDocument/2006/relationships" r:embed="rId4"/>
          <a:srcRect l="0" t="0" r="0" b="0"/>
          <a:stretch>
            <a:fillRect/>
          </a:stretch>
        </p:blipFill>
        <p:spPr>
          <a:xfrm rot="0">
            <a:off x="838200" y="3505200"/>
            <a:ext cx="1946275" cy="1081087"/>
          </a:xfrm>
          <a:prstGeom prst="rect"/>
          <a:noFill/>
          <a:ln>
            <a:noFill/>
          </a:ln>
        </p:spPr>
      </p:pic>
      <p:sp>
        <p:nvSpPr>
          <p:cNvPr id="1049168" name=""/>
          <p:cNvSpPr/>
          <p:nvPr/>
        </p:nvSpPr>
        <p:spPr>
          <a:xfrm rot="0">
            <a:off x="3276600" y="3733800"/>
            <a:ext cx="2971800" cy="430212"/>
          </a:xfrm>
          <a:prstGeom prst="rect"/>
          <a:noFill/>
          <a:ln>
            <a:noFill/>
          </a:ln>
        </p:spPr>
        <p:txBody>
          <a:bodyPr anchor="ctr"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r>
              <a:rPr altLang="en-US" b="1" sz="2800" i="1" lang="en-US">
                <a:latin typeface="Perpetua" pitchFamily="18" charset="0"/>
              </a:rPr>
              <a:t>Differential  Form</a:t>
            </a:r>
          </a:p>
        </p:txBody>
      </p:sp>
      <p:sp>
        <p:nvSpPr>
          <p:cNvPr id="1049169" name=""/>
          <p:cNvSpPr/>
          <p:nvPr/>
        </p:nvSpPr>
        <p:spPr>
          <a:xfrm rot="0">
            <a:off x="3352800" y="2819400"/>
            <a:ext cx="2514600" cy="430212"/>
          </a:xfrm>
          <a:prstGeom prst="rect"/>
          <a:noFill/>
          <a:ln>
            <a:noFill/>
          </a:ln>
        </p:spPr>
        <p:txBody>
          <a:bodyPr anchor="ctr"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eaLnBrk="1" hangingPunct="1" latinLnBrk="1" lvl="0"/>
            <a:r>
              <a:rPr altLang="en-US" b="1" sz="2800" i="1" lang="en-US">
                <a:latin typeface="Perpetua" pitchFamily="18" charset="0"/>
              </a:rPr>
              <a:t>Integral Form</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313"/>
                                        </p:tgtEl>
                                        <p:attrNameLst>
                                          <p:attrName>style.visibility</p:attrName>
                                        </p:attrNameLst>
                                      </p:cBhvr>
                                      <p:to>
                                        <p:strVal val="visible"/>
                                      </p:to>
                                    </p:set>
                                    <p:animEffect transition="in" filter="blinds(horizontal)">
                                      <p:cBhvr>
                                        <p:cTn dur="500" id="7"/>
                                        <p:tgtEl>
                                          <p:spTgt spid="2097313"/>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169"/>
                                        </p:tgtEl>
                                        <p:attrNameLst>
                                          <p:attrName>style.visibility</p:attrName>
                                        </p:attrNameLst>
                                      </p:cBhvr>
                                      <p:to>
                                        <p:strVal val="visible"/>
                                      </p:to>
                                    </p:set>
                                    <p:animEffect transition="in" filter="blinds(horizontal)">
                                      <p:cBhvr>
                                        <p:cTn dur="500" id="10"/>
                                        <p:tgtEl>
                                          <p:spTgt spid="1049169"/>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3" presetSubtype="10">
                                  <p:stCondLst>
                                    <p:cond delay="0"/>
                                  </p:stCondLst>
                                  <p:childTnLst>
                                    <p:set>
                                      <p:cBhvr>
                                        <p:cTn dur="1" fill="hold" id="14">
                                          <p:stCondLst>
                                            <p:cond delay="0"/>
                                          </p:stCondLst>
                                        </p:cTn>
                                        <p:tgtEl>
                                          <p:spTgt spid="2097314"/>
                                        </p:tgtEl>
                                        <p:attrNameLst>
                                          <p:attrName>style.visibility</p:attrName>
                                        </p:attrNameLst>
                                      </p:cBhvr>
                                      <p:to>
                                        <p:strVal val="visible"/>
                                      </p:to>
                                    </p:set>
                                    <p:animEffect transition="in" filter="blinds(horizontal)">
                                      <p:cBhvr>
                                        <p:cTn dur="500" id="15"/>
                                        <p:tgtEl>
                                          <p:spTgt spid="2097314"/>
                                        </p:tgtEl>
                                      </p:cBhvr>
                                    </p:animEffect>
                                  </p:childTnLst>
                                </p:cTn>
                              </p:par>
                              <p:par>
                                <p:cTn fill="hold" grpId="0" id="16" nodeType="withEffect" presetClass="entr" presetID="3" presetSubtype="10">
                                  <p:stCondLst>
                                    <p:cond delay="0"/>
                                  </p:stCondLst>
                                  <p:childTnLst>
                                    <p:set>
                                      <p:cBhvr>
                                        <p:cTn dur="1" fill="hold" id="17">
                                          <p:stCondLst>
                                            <p:cond delay="0"/>
                                          </p:stCondLst>
                                        </p:cTn>
                                        <p:tgtEl>
                                          <p:spTgt spid="1049168"/>
                                        </p:tgtEl>
                                        <p:attrNameLst>
                                          <p:attrName>style.visibility</p:attrName>
                                        </p:attrNameLst>
                                      </p:cBhvr>
                                      <p:to>
                                        <p:strVal val="visible"/>
                                      </p:to>
                                    </p:set>
                                    <p:animEffect transition="in" filter="blinds(horizontal)">
                                      <p:cBhvr>
                                        <p:cTn dur="500" id="18"/>
                                        <p:tgtEl>
                                          <p:spTgt spid="1049168"/>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3" presetSubtype="10">
                                  <p:stCondLst>
                                    <p:cond delay="0"/>
                                  </p:stCondLst>
                                  <p:childTnLst>
                                    <p:set>
                                      <p:cBhvr>
                                        <p:cTn dur="1" fill="hold" id="22">
                                          <p:stCondLst>
                                            <p:cond delay="0"/>
                                          </p:stCondLst>
                                        </p:cTn>
                                        <p:tgtEl>
                                          <p:spTgt spid="1049157">
                                            <p:txEl>
                                              <p:charRg st="128" end="187"/>
                                            </p:txEl>
                                          </p:spTgt>
                                        </p:tgtEl>
                                        <p:attrNameLst>
                                          <p:attrName>style.visibility</p:attrName>
                                        </p:attrNameLst>
                                      </p:cBhvr>
                                      <p:to>
                                        <p:strVal val="visible"/>
                                      </p:to>
                                    </p:set>
                                    <p:animEffect transition="in" filter="blinds(horizontal)">
                                      <p:cBhvr>
                                        <p:cTn dur="500" id="23"/>
                                        <p:tgtEl>
                                          <p:spTgt spid="1049157">
                                            <p:txEl>
                                              <p:charRg st="128" end="187"/>
                                            </p:txEl>
                                          </p:spTgt>
                                        </p:tgtEl>
                                      </p:cBhvr>
                                    </p:animEffect>
                                  </p:childTnLst>
                                </p:cTn>
                              </p:par>
                              <p:par>
                                <p:cTn fill="hold" grpId="0" id="24" nodeType="withEffect" presetClass="entr" presetID="3" presetSubtype="10">
                                  <p:stCondLst>
                                    <p:cond delay="0"/>
                                  </p:stCondLst>
                                  <p:childTnLst>
                                    <p:set>
                                      <p:cBhvr>
                                        <p:cTn dur="1" fill="hold" id="25">
                                          <p:stCondLst>
                                            <p:cond delay="0"/>
                                          </p:stCondLst>
                                        </p:cTn>
                                        <p:tgtEl>
                                          <p:spTgt spid="1049158"/>
                                        </p:tgtEl>
                                        <p:attrNameLst>
                                          <p:attrName>style.visibility</p:attrName>
                                        </p:attrNameLst>
                                      </p:cBhvr>
                                      <p:to>
                                        <p:strVal val="visible"/>
                                      </p:to>
                                    </p:set>
                                    <p:animEffect transition="in" filter="blinds(horizontal)">
                                      <p:cBhvr>
                                        <p:cTn dur="500" id="26"/>
                                        <p:tgtEl>
                                          <p:spTgt spid="104915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3" presetSubtype="10">
                                  <p:stCondLst>
                                    <p:cond delay="0"/>
                                  </p:stCondLst>
                                  <p:childTnLst>
                                    <p:set>
                                      <p:cBhvr>
                                        <p:cTn dur="1" fill="hold" id="30">
                                          <p:stCondLst>
                                            <p:cond delay="0"/>
                                          </p:stCondLst>
                                        </p:cTn>
                                        <p:tgtEl>
                                          <p:spTgt spid="2097311"/>
                                        </p:tgtEl>
                                        <p:attrNameLst>
                                          <p:attrName>style.visibility</p:attrName>
                                        </p:attrNameLst>
                                      </p:cBhvr>
                                      <p:to>
                                        <p:strVal val="visible"/>
                                      </p:to>
                                    </p:set>
                                    <p:animEffect transition="in" filter="blinds(horizontal)">
                                      <p:cBhvr>
                                        <p:cTn dur="500" id="31"/>
                                        <p:tgtEl>
                                          <p:spTgt spid="2097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58" grpId="0" uiExpand="0" build="whole"/>
      <p:bldP spid="1049168" grpId="0" uiExpand="0" build="whole"/>
      <p:bldP spid="1049169" grpId="0" uiExpand="0" build="whole"/>
    </p:bldLst>
  </p:timing>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346" name=""/>
        <p:cNvGrpSpPr/>
        <p:nvPr/>
      </p:nvGrpSpPr>
      <p:grpSpPr>
        <a:xfrm rot="0">
          <a:off x="0" y="0"/>
          <a:ext cx="0" cy="0"/>
          <a:chOff x="0" y="0"/>
          <a:chExt cx="0" cy="0"/>
        </a:xfrm>
      </p:grpSpPr>
      <p:sp>
        <p:nvSpPr>
          <p:cNvPr id="1049170" name=""/>
          <p:cNvSpPr txBox="1"/>
          <p:nvPr/>
        </p:nvSpPr>
        <p:spPr>
          <a:xfrm rot="0">
            <a:off x="466725" y="152400"/>
            <a:ext cx="8220075" cy="1016000"/>
          </a:xfrm>
          <a:prstGeom prst="rect"/>
          <a:noFill/>
          <a:ln>
            <a:noFill/>
          </a:ln>
        </p:spPr>
        <p:txBody>
          <a:bodyPr anchor="ctr" anchorCtr="1"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3000" lang="en-US">
                <a:solidFill>
                  <a:schemeClr val="lt2"/>
                </a:solidFill>
                <a:latin typeface="Times New Roman" pitchFamily="18" charset="0"/>
                <a:ea typeface="Times New Roman" pitchFamily="18" charset="0"/>
              </a:rPr>
              <a:t>Electric lines of flux and </a:t>
            </a:r>
            <a:br/>
            <a:r>
              <a:rPr altLang="en-US" b="1" sz="3000" lang="en-US">
                <a:solidFill>
                  <a:schemeClr val="lt2"/>
                </a:solidFill>
                <a:latin typeface="Times New Roman" pitchFamily="18" charset="0"/>
                <a:ea typeface="Times New Roman" pitchFamily="18" charset="0"/>
              </a:rPr>
              <a:t>Derivation of  Gauss’ Law using Coulomb’s law</a:t>
            </a:r>
          </a:p>
        </p:txBody>
      </p:sp>
      <p:sp>
        <p:nvSpPr>
          <p:cNvPr id="1049171" name=""/>
          <p:cNvSpPr txBox="1"/>
          <p:nvPr/>
        </p:nvSpPr>
        <p:spPr>
          <a:xfrm rot="0">
            <a:off x="304800" y="1135062"/>
            <a:ext cx="8382000" cy="846137"/>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indent="-342900" latinLnBrk="1" lvl="0" marL="342900">
              <a:lnSpc>
                <a:spcPct val="90000"/>
              </a:lnSpc>
              <a:spcBef>
                <a:spcPct val="20000"/>
              </a:spcBef>
              <a:buClr>
                <a:schemeClr val="hlink"/>
              </a:buClr>
              <a:buSzPct val="80000"/>
              <a:buFont typeface="Wingdings" pitchFamily="2" charset="2"/>
              <a:buChar char="Ø"/>
            </a:pPr>
            <a:r>
              <a:rPr altLang="en-US" sz="2400" lang="en-US">
                <a:latin typeface="Times New Roman" pitchFamily="18" charset="0"/>
                <a:ea typeface="Times New Roman" pitchFamily="18" charset="0"/>
                <a:sym typeface="Symbol" pitchFamily="18" charset="2"/>
              </a:rPr>
              <a:t>Consider a sphere drawn around a positive point charge. Evaluate the net flux through the closed surface.</a:t>
            </a:r>
          </a:p>
          <a:p>
            <a:pPr eaLnBrk="1" hangingPunct="1" indent="-342900" latinLnBrk="1" lvl="0" marL="342900">
              <a:lnSpc>
                <a:spcPct val="90000"/>
              </a:lnSpc>
              <a:spcBef>
                <a:spcPct val="20000"/>
              </a:spcBef>
              <a:buClr>
                <a:schemeClr val="hlink"/>
              </a:buClr>
              <a:buSzPct val="80000"/>
              <a:buFont typeface="Wingdings" pitchFamily="2" charset="2"/>
              <a:buChar char="Ø"/>
            </a:pPr>
            <a:endParaRPr altLang="en-US" lang="en-US">
              <a:effectLst>
                <a:outerShdw algn="tl" blurRad="38100" dir="2700000" dist="38100">
                  <a:srgbClr val="C0C0C0"/>
                </a:outerShdw>
              </a:effectLst>
              <a:sym typeface="Symbol" pitchFamily="18" charset="2"/>
            </a:endParaRPr>
          </a:p>
        </p:txBody>
      </p:sp>
      <p:pic>
        <p:nvPicPr>
          <p:cNvPr id="2097315" name=""/>
          <p:cNvPicPr>
            <a:picLocks/>
          </p:cNvPicPr>
          <p:nvPr/>
        </p:nvPicPr>
        <p:blipFill>
          <a:blip xmlns:r="http://schemas.openxmlformats.org/officeDocument/2006/relationships" r:embed="rId1"/>
          <a:srcRect l="0" t="0" r="0" b="0"/>
          <a:stretch>
            <a:fillRect/>
          </a:stretch>
        </p:blipFill>
        <p:spPr>
          <a:xfrm rot="0">
            <a:off x="5054600" y="2903537"/>
            <a:ext cx="3557587" cy="2670175"/>
          </a:xfrm>
          <a:prstGeom prst="rect"/>
          <a:noFill/>
          <a:ln>
            <a:noFill/>
          </a:ln>
        </p:spPr>
      </p:pic>
      <p:pic>
        <p:nvPicPr>
          <p:cNvPr id="2097316" name=""/>
          <p:cNvPicPr>
            <a:picLocks/>
          </p:cNvPicPr>
          <p:nvPr/>
        </p:nvPicPr>
        <p:blipFill>
          <a:blip xmlns:r="http://schemas.openxmlformats.org/officeDocument/2006/relationships" r:embed="rId2"/>
          <a:srcRect l="0" t="0" r="0" b="0"/>
          <a:stretch>
            <a:fillRect/>
          </a:stretch>
        </p:blipFill>
        <p:spPr>
          <a:xfrm rot="0">
            <a:off x="2124075" y="1906587"/>
            <a:ext cx="1590675" cy="561975"/>
          </a:xfrm>
          <a:prstGeom prst="rect"/>
          <a:noFill/>
          <a:ln>
            <a:noFill/>
          </a:ln>
        </p:spPr>
      </p:pic>
      <p:sp>
        <p:nvSpPr>
          <p:cNvPr id="1049172" name=""/>
          <p:cNvSpPr/>
          <p:nvPr/>
        </p:nvSpPr>
        <p:spPr>
          <a:xfrm rot="0" flipV="1">
            <a:off x="7923212" y="4098925"/>
            <a:ext cx="304800" cy="17462"/>
          </a:xfrm>
          <a:prstGeom prst="line"/>
          <a:noFill/>
          <a:ln w="25400" cap="flat" cmpd="sng">
            <a:solidFill>
              <a:schemeClr val="dk1">
                <a:alpha val="100000"/>
              </a:schemeClr>
            </a:solidFill>
            <a:prstDash val="solid"/>
            <a:round/>
            <a:tailEnd type="triangle" w="med" len="med"/>
          </a:ln>
        </p:spPr>
      </p:sp>
      <p:sp>
        <p:nvSpPr>
          <p:cNvPr id="1049173" name=""/>
          <p:cNvSpPr txBox="1"/>
          <p:nvPr/>
        </p:nvSpPr>
        <p:spPr>
          <a:xfrm rot="0">
            <a:off x="7537450" y="4270375"/>
            <a:ext cx="463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lvl="0"/>
            <a:r>
              <a:rPr altLang="en-US" lang="en-US"/>
              <a:t>dA</a:t>
            </a:r>
          </a:p>
        </p:txBody>
      </p:sp>
      <p:sp>
        <p:nvSpPr>
          <p:cNvPr id="1049174" name=""/>
          <p:cNvSpPr txBox="1"/>
          <p:nvPr/>
        </p:nvSpPr>
        <p:spPr>
          <a:xfrm rot="0">
            <a:off x="998537" y="1982787"/>
            <a:ext cx="11080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lvl="0"/>
            <a:r>
              <a:rPr altLang="en-US" lang="en-US"/>
              <a:t>Net Flux </a:t>
            </a:r>
          </a:p>
        </p:txBody>
      </p:sp>
      <p:pic>
        <p:nvPicPr>
          <p:cNvPr id="2097317" name=""/>
          <p:cNvPicPr>
            <a:picLocks/>
          </p:cNvPicPr>
          <p:nvPr/>
        </p:nvPicPr>
        <p:blipFill>
          <a:blip xmlns:r="http://schemas.openxmlformats.org/officeDocument/2006/relationships" r:embed="rId3"/>
          <a:srcRect l="0" t="0" r="0" b="0"/>
          <a:stretch>
            <a:fillRect/>
          </a:stretch>
        </p:blipFill>
        <p:spPr>
          <a:xfrm rot="0">
            <a:off x="3776662" y="1905000"/>
            <a:ext cx="2862262" cy="561975"/>
          </a:xfrm>
          <a:prstGeom prst="rect"/>
          <a:noFill/>
          <a:ln>
            <a:noFill/>
          </a:ln>
        </p:spPr>
      </p:pic>
      <p:sp>
        <p:nvSpPr>
          <p:cNvPr id="1049175" name=""/>
          <p:cNvSpPr txBox="1"/>
          <p:nvPr/>
        </p:nvSpPr>
        <p:spPr>
          <a:xfrm rot="0">
            <a:off x="398462" y="2562225"/>
            <a:ext cx="2276475" cy="3968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For a Point charge </a:t>
            </a:r>
          </a:p>
        </p:txBody>
      </p:sp>
      <p:pic>
        <p:nvPicPr>
          <p:cNvPr id="2097318" name=""/>
          <p:cNvPicPr>
            <a:picLocks/>
          </p:cNvPicPr>
          <p:nvPr/>
        </p:nvPicPr>
        <p:blipFill>
          <a:blip xmlns:r="http://schemas.openxmlformats.org/officeDocument/2006/relationships" r:embed="rId4"/>
          <a:srcRect l="0" t="0" r="0" b="0"/>
          <a:stretch>
            <a:fillRect/>
          </a:stretch>
        </p:blipFill>
        <p:spPr>
          <a:xfrm rot="0">
            <a:off x="611187" y="3000375"/>
            <a:ext cx="2617787" cy="755650"/>
          </a:xfrm>
          <a:prstGeom prst="rect"/>
          <a:noFill/>
          <a:ln>
            <a:noFill/>
          </a:ln>
        </p:spPr>
      </p:pic>
      <p:pic>
        <p:nvPicPr>
          <p:cNvPr id="2097319" name=""/>
          <p:cNvPicPr>
            <a:picLocks/>
          </p:cNvPicPr>
          <p:nvPr/>
        </p:nvPicPr>
        <p:blipFill>
          <a:blip xmlns:r="http://schemas.openxmlformats.org/officeDocument/2006/relationships" r:embed="rId5"/>
          <a:srcRect l="0" t="0" r="0" b="0"/>
          <a:stretch>
            <a:fillRect/>
          </a:stretch>
        </p:blipFill>
        <p:spPr>
          <a:xfrm rot="0">
            <a:off x="533400" y="3740150"/>
            <a:ext cx="3019425" cy="831850"/>
          </a:xfrm>
          <a:prstGeom prst="rect"/>
          <a:noFill/>
          <a:ln>
            <a:noFill/>
          </a:ln>
        </p:spPr>
      </p:pic>
      <p:pic>
        <p:nvPicPr>
          <p:cNvPr id="2097320" name=""/>
          <p:cNvPicPr>
            <a:picLocks/>
          </p:cNvPicPr>
          <p:nvPr/>
        </p:nvPicPr>
        <p:blipFill>
          <a:blip xmlns:r="http://schemas.openxmlformats.org/officeDocument/2006/relationships" r:embed="rId6"/>
          <a:srcRect l="0" t="0" r="0" b="0"/>
          <a:stretch>
            <a:fillRect/>
          </a:stretch>
        </p:blipFill>
        <p:spPr>
          <a:xfrm rot="0">
            <a:off x="598487" y="4714875"/>
            <a:ext cx="4316412" cy="819150"/>
          </a:xfrm>
          <a:prstGeom prst="rect"/>
          <a:noFill/>
          <a:ln>
            <a:noFill/>
          </a:ln>
        </p:spPr>
      </p:pic>
      <p:pic>
        <p:nvPicPr>
          <p:cNvPr id="2097321" name=""/>
          <p:cNvPicPr>
            <a:picLocks/>
          </p:cNvPicPr>
          <p:nvPr/>
        </p:nvPicPr>
        <p:blipFill>
          <a:blip xmlns:r="http://schemas.openxmlformats.org/officeDocument/2006/relationships" r:embed="rId7"/>
          <a:srcRect l="0" t="0" r="0" b="0"/>
          <a:stretch>
            <a:fillRect/>
          </a:stretch>
        </p:blipFill>
        <p:spPr>
          <a:xfrm rot="0">
            <a:off x="527050" y="5605462"/>
            <a:ext cx="1636712" cy="947737"/>
          </a:xfrm>
          <a:prstGeom prst="rect"/>
          <a:solidFill>
            <a:schemeClr val="lt1"/>
          </a:solidFill>
          <a:ln w="19050" cap="flat" cmpd="sng">
            <a:solidFill>
              <a:schemeClr val="dk1">
                <a:alpha val="100000"/>
              </a:schemeClr>
            </a:solidFill>
            <a:prstDash val="solid"/>
            <a:round/>
          </a:ln>
        </p:spPr>
      </p:pic>
      <p:sp>
        <p:nvSpPr>
          <p:cNvPr id="1049176" name=""/>
          <p:cNvSpPr txBox="1"/>
          <p:nvPr/>
        </p:nvSpPr>
        <p:spPr>
          <a:xfrm rot="0">
            <a:off x="2262187" y="5791200"/>
            <a:ext cx="187642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lvl="0"/>
            <a:r>
              <a:rPr altLang="en-US" b="1" sz="2400" i="1" lang="en-US"/>
              <a:t>Gauss’ Law</a:t>
            </a:r>
          </a:p>
        </p:txBody>
      </p:sp>
      <p:pic>
        <p:nvPicPr>
          <p:cNvPr id="2097322" name=""/>
          <p:cNvPicPr>
            <a:picLocks/>
          </p:cNvPicPr>
          <p:nvPr/>
        </p:nvPicPr>
        <p:blipFill>
          <a:blip xmlns:r="http://schemas.openxmlformats.org/officeDocument/2006/relationships" r:embed="rId8"/>
          <a:srcRect l="0" t="0" r="0" b="0"/>
          <a:stretch>
            <a:fillRect/>
          </a:stretch>
        </p:blipFill>
        <p:spPr>
          <a:xfrm rot="0">
            <a:off x="7048500" y="4679950"/>
            <a:ext cx="1085850" cy="344487"/>
          </a:xfrm>
          <a:prstGeom prst="rect"/>
          <a:noFill/>
          <a:ln>
            <a:noFill/>
          </a:ln>
        </p:spPr>
      </p:pic>
      <p:pic>
        <p:nvPicPr>
          <p:cNvPr id="2097323" name=""/>
          <p:cNvPicPr>
            <a:picLocks/>
          </p:cNvPicPr>
          <p:nvPr/>
        </p:nvPicPr>
        <p:blipFill>
          <a:blip xmlns:r="http://schemas.openxmlformats.org/officeDocument/2006/relationships" r:embed="rId9"/>
          <a:srcRect l="0" t="0" r="0" b="0"/>
          <a:stretch>
            <a:fillRect/>
          </a:stretch>
        </p:blipFill>
        <p:spPr>
          <a:xfrm rot="0">
            <a:off x="7945437" y="3768725"/>
            <a:ext cx="204787" cy="271462"/>
          </a:xfrm>
          <a:prstGeom prst="rect"/>
          <a:noFill/>
          <a:ln>
            <a:noFill/>
          </a:ln>
        </p:spPr>
      </p:pic>
      <p:pic>
        <p:nvPicPr>
          <p:cNvPr id="2097324" name=""/>
          <p:cNvPicPr>
            <a:picLocks/>
          </p:cNvPicPr>
          <p:nvPr/>
        </p:nvPicPr>
        <p:blipFill>
          <a:blip xmlns:r="http://schemas.openxmlformats.org/officeDocument/2006/relationships" r:embed="rId10"/>
          <a:srcRect l="0" t="0" r="0" b="0"/>
          <a:stretch>
            <a:fillRect/>
          </a:stretch>
        </p:blipFill>
        <p:spPr>
          <a:xfrm rot="0">
            <a:off x="2659062" y="2427287"/>
            <a:ext cx="900112" cy="696912"/>
          </a:xfrm>
          <a:prstGeom prst="rect"/>
          <a:noFill/>
          <a:ln>
            <a:noFill/>
          </a:ln>
        </p:spPr>
      </p:pic>
      <p:pic>
        <p:nvPicPr>
          <p:cNvPr id="2097325" name=""/>
          <p:cNvPicPr>
            <a:picLocks/>
          </p:cNvPicPr>
          <p:nvPr/>
        </p:nvPicPr>
        <p:blipFill>
          <a:blip xmlns:r="http://schemas.openxmlformats.org/officeDocument/2006/relationships" r:embed="rId11"/>
          <a:srcRect l="0" t="0" r="0" b="0"/>
          <a:stretch>
            <a:fillRect/>
          </a:stretch>
        </p:blipFill>
        <p:spPr>
          <a:xfrm rot="0">
            <a:off x="7399337" y="1916112"/>
            <a:ext cx="976312" cy="68897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499"/>
                                          </p:stCondLst>
                                        </p:cTn>
                                        <p:tgtEl>
                                          <p:spTgt spid="1049174"/>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499"/>
                                          </p:stCondLst>
                                        </p:cTn>
                                        <p:tgtEl>
                                          <p:spTgt spid="2097316"/>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499"/>
                                          </p:stCondLst>
                                        </p:cTn>
                                        <p:tgtEl>
                                          <p:spTgt spid="2097317"/>
                                        </p:tgtEl>
                                        <p:attrNameLst>
                                          <p:attrName>style.visibility</p:attrName>
                                        </p:attrNameLst>
                                      </p:cBhvr>
                                      <p:to>
                                        <p:strVal val="visible"/>
                                      </p:to>
                                    </p:set>
                                  </p:childTnLst>
                                </p:cTn>
                              </p:par>
                            </p:childTnLst>
                          </p:cTn>
                        </p:par>
                        <p:par>
                          <p:cTn fill="hold" id="11">
                            <p:stCondLst>
                              <p:cond delay="500"/>
                            </p:stCondLst>
                            <p:childTnLst>
                              <p:par>
                                <p:cTn fill="hold" id="12" nodeType="afterEffect" presetClass="entr" presetID="1" presetSubtype="0">
                                  <p:stCondLst>
                                    <p:cond delay="0"/>
                                  </p:stCondLst>
                                  <p:childTnLst>
                                    <p:set>
                                      <p:cBhvr>
                                        <p:cTn dur="1" fill="hold" id="13">
                                          <p:stCondLst>
                                            <p:cond delay="0"/>
                                          </p:stCondLst>
                                        </p:cTn>
                                        <p:tgtEl>
                                          <p:spTgt spid="2097325"/>
                                        </p:tgtEl>
                                        <p:attrNameLst>
                                          <p:attrName>style.visibility</p:attrName>
                                        </p:attrNameLst>
                                      </p:cBhvr>
                                      <p:to>
                                        <p:strVal val="visible"/>
                                      </p:to>
                                    </p:se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 presetSubtype="0">
                                  <p:stCondLst>
                                    <p:cond delay="0"/>
                                  </p:stCondLst>
                                  <p:childTnLst>
                                    <p:set>
                                      <p:cBhvr>
                                        <p:cTn dur="1" fill="hold" id="17">
                                          <p:stCondLst>
                                            <p:cond delay="499"/>
                                          </p:stCondLst>
                                        </p:cTn>
                                        <p:tgtEl>
                                          <p:spTgt spid="1049175"/>
                                        </p:tgtEl>
                                        <p:attrNameLst>
                                          <p:attrName>style.visibility</p:attrName>
                                        </p:attrNameLst>
                                      </p:cBhvr>
                                      <p:to>
                                        <p:strVal val="visible"/>
                                      </p:to>
                                    </p:set>
                                  </p:childTnLst>
                                </p:cTn>
                              </p:par>
                            </p:childTnLst>
                          </p:cTn>
                        </p:par>
                        <p:par>
                          <p:cTn fill="hold" id="18">
                            <p:stCondLst>
                              <p:cond delay="500"/>
                            </p:stCondLst>
                            <p:childTnLst>
                              <p:par>
                                <p:cTn fill="hold" id="19" nodeType="afterEffect" presetClass="entr" presetID="1" presetSubtype="0">
                                  <p:stCondLst>
                                    <p:cond delay="0"/>
                                  </p:stCondLst>
                                  <p:childTnLst>
                                    <p:set>
                                      <p:cBhvr>
                                        <p:cTn dur="1" fill="hold" id="20">
                                          <p:stCondLst>
                                            <p:cond delay="0"/>
                                          </p:stCondLst>
                                        </p:cTn>
                                        <p:tgtEl>
                                          <p:spTgt spid="2097324"/>
                                        </p:tgtEl>
                                        <p:attrNameLst>
                                          <p:attrName>style.visibility</p:attrName>
                                        </p:attrNameLst>
                                      </p:cBhvr>
                                      <p:to>
                                        <p:strVal val="visibl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 presetSubtype="0">
                                  <p:stCondLst>
                                    <p:cond delay="0"/>
                                  </p:stCondLst>
                                  <p:childTnLst>
                                    <p:set>
                                      <p:cBhvr>
                                        <p:cTn dur="1" fill="hold" id="24">
                                          <p:stCondLst>
                                            <p:cond delay="499"/>
                                          </p:stCondLst>
                                        </p:cTn>
                                        <p:tgtEl>
                                          <p:spTgt spid="2097318"/>
                                        </p:tgtEl>
                                        <p:attrNameLst>
                                          <p:attrName>style.visibility</p:attrName>
                                        </p:attrNameLst>
                                      </p:cBhvr>
                                      <p:to>
                                        <p:strVal val="visible"/>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 presetSubtype="0">
                                  <p:stCondLst>
                                    <p:cond delay="0"/>
                                  </p:stCondLst>
                                  <p:childTnLst>
                                    <p:set>
                                      <p:cBhvr>
                                        <p:cTn dur="1" fill="hold" id="28">
                                          <p:stCondLst>
                                            <p:cond delay="499"/>
                                          </p:stCondLst>
                                        </p:cTn>
                                        <p:tgtEl>
                                          <p:spTgt spid="2097319"/>
                                        </p:tgtEl>
                                        <p:attrNameLst>
                                          <p:attrName>style.visibility</p:attrName>
                                        </p:attrNameLst>
                                      </p:cBhvr>
                                      <p:to>
                                        <p:strVal val="visible"/>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 presetSubtype="0">
                                  <p:stCondLst>
                                    <p:cond delay="0"/>
                                  </p:stCondLst>
                                  <p:childTnLst>
                                    <p:set>
                                      <p:cBhvr>
                                        <p:cTn dur="1" fill="hold" id="32">
                                          <p:stCondLst>
                                            <p:cond delay="499"/>
                                          </p:stCondLst>
                                        </p:cTn>
                                        <p:tgtEl>
                                          <p:spTgt spid="2097320"/>
                                        </p:tgtEl>
                                        <p:attrNameLst>
                                          <p:attrName>style.visibility</p:attrName>
                                        </p:attrNameLst>
                                      </p:cBhvr>
                                      <p:to>
                                        <p:strVal val="visible"/>
                                      </p:to>
                                    </p:se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 presetSubtype="0">
                                  <p:stCondLst>
                                    <p:cond delay="0"/>
                                  </p:stCondLst>
                                  <p:childTnLst>
                                    <p:set>
                                      <p:cBhvr>
                                        <p:cTn dur="1" fill="hold" id="36">
                                          <p:stCondLst>
                                            <p:cond delay="499"/>
                                          </p:stCondLst>
                                        </p:cTn>
                                        <p:tgtEl>
                                          <p:spTgt spid="2097321"/>
                                        </p:tgtEl>
                                        <p:attrNameLst>
                                          <p:attrName>style.visibility</p:attrName>
                                        </p:attrNameLst>
                                      </p:cBhvr>
                                      <p:to>
                                        <p:strVal val="visible"/>
                                      </p:to>
                                    </p:se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 presetSubtype="0">
                                  <p:stCondLst>
                                    <p:cond delay="0"/>
                                  </p:stCondLst>
                                  <p:childTnLst>
                                    <p:set>
                                      <p:cBhvr>
                                        <p:cTn dur="1" fill="hold" id="40">
                                          <p:stCondLst>
                                            <p:cond delay="499"/>
                                          </p:stCondLst>
                                        </p:cTn>
                                        <p:tgtEl>
                                          <p:spTgt spid="1049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74" grpId="0" uiExpand="0" build="whole"/>
      <p:bldP spid="1049175" grpId="0" uiExpand="0" build="whole"/>
      <p:bldP spid="1049176" grpId="0" uiExpand="0" build="whole"/>
    </p:bldLst>
  </p:timing>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351" name=""/>
        <p:cNvGrpSpPr/>
        <p:nvPr/>
      </p:nvGrpSpPr>
      <p:grpSpPr>
        <a:xfrm rot="0">
          <a:off x="0" y="0"/>
          <a:ext cx="0" cy="0"/>
          <a:chOff x="0" y="0"/>
          <a:chExt cx="0" cy="0"/>
        </a:xfrm>
      </p:grpSpPr>
      <p:sp>
        <p:nvSpPr>
          <p:cNvPr id="1049182" name=""/>
          <p:cNvSpPr/>
          <p:nvPr/>
        </p:nvSpPr>
        <p:spPr>
          <a:xfrm rot="0">
            <a:off x="228600" y="228600"/>
            <a:ext cx="8686800" cy="1938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4000" i="1" lang="en-US">
                <a:latin typeface="Times New Roman" pitchFamily="18" charset="0"/>
                <a:ea typeface="Times New Roman" pitchFamily="18" charset="0"/>
              </a:rPr>
              <a:t>Asmnt 1:</a:t>
            </a:r>
          </a:p>
          <a:p>
            <a:pPr algn="just" lvl="0"/>
            <a:r>
              <a:rPr altLang="en-US" b="1" sz="4000" i="1" lang="en-US">
                <a:latin typeface="Times New Roman" pitchFamily="18" charset="0"/>
                <a:ea typeface="Times New Roman" pitchFamily="18" charset="0"/>
              </a:rPr>
              <a:t> Proof of the Gauss’s law for the charge inside</a:t>
            </a:r>
          </a:p>
        </p:txBody>
      </p:sp>
      <p:grpSp>
        <p:nvGrpSpPr>
          <p:cNvPr id="352" name=""/>
          <p:cNvGrpSpPr/>
          <p:nvPr/>
        </p:nvGrpSpPr>
        <p:grpSpPr>
          <a:xfrm rot="0">
            <a:off x="4876800" y="1981200"/>
            <a:ext cx="2797175" cy="1738312"/>
            <a:chOff x="5867400" y="1755775"/>
            <a:chExt cx="2797175" cy="1738313"/>
          </a:xfrm>
        </p:grpSpPr>
        <p:grpSp>
          <p:nvGrpSpPr>
            <p:cNvPr id="353" name=""/>
            <p:cNvGrpSpPr/>
            <p:nvPr/>
          </p:nvGrpSpPr>
          <p:grpSpPr>
            <a:xfrm rot="0">
              <a:off x="5660136" y="2078863"/>
              <a:ext cx="2389632" cy="1639824"/>
              <a:chOff x="4669536" y="2304288"/>
              <a:chExt cx="2389632" cy="1639824"/>
            </a:xfrm>
          </p:grpSpPr>
          <p:pic>
            <p:nvPicPr>
              <p:cNvPr id="2097331" name=""/>
              <p:cNvPicPr>
                <a:picLocks/>
              </p:cNvPicPr>
              <p:nvPr/>
            </p:nvPicPr>
            <p:blipFill>
              <a:blip xmlns:r="http://schemas.openxmlformats.org/officeDocument/2006/relationships" r:embed="rId1"/>
              <a:srcRect l="0" t="0" r="0" b="0"/>
              <a:stretch>
                <a:fillRect/>
              </a:stretch>
            </p:blipFill>
            <p:spPr>
              <a:xfrm rot="0">
                <a:off x="4669536" y="2304288"/>
                <a:ext cx="2389632" cy="1639824"/>
              </a:xfrm>
              <a:prstGeom prst="rect"/>
              <a:noFill/>
              <a:ln>
                <a:noFill/>
              </a:ln>
            </p:spPr>
          </p:pic>
          <p:sp>
            <p:nvSpPr>
              <p:cNvPr id="1049183" name=""/>
              <p:cNvSpPr txBox="1"/>
              <p:nvPr/>
            </p:nvSpPr>
            <p:spPr>
              <a:xfrm rot="0">
                <a:off x="4876800" y="2538413"/>
                <a:ext cx="1981200" cy="11811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184" name=""/>
            <p:cNvSpPr/>
            <p:nvPr/>
          </p:nvSpPr>
          <p:spPr>
            <a:xfrm rot="0" flipV="1">
              <a:off x="6235700" y="2782888"/>
              <a:ext cx="76200" cy="76200"/>
            </a:xfrm>
            <a:prstGeom prst="flowChartConnector"/>
            <a:solidFill>
              <a:schemeClr val="lt2"/>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185" name=""/>
            <p:cNvSpPr/>
            <p:nvPr/>
          </p:nvSpPr>
          <p:spPr>
            <a:xfrm rot="0" flipV="1">
              <a:off x="7378700" y="2097088"/>
              <a:ext cx="304800" cy="457200"/>
            </a:xfrm>
            <a:prstGeom prst="line"/>
            <a:noFill/>
            <a:ln w="9525" cap="flat" cmpd="sng">
              <a:solidFill>
                <a:schemeClr val="dk1">
                  <a:alpha val="100000"/>
                </a:schemeClr>
              </a:solidFill>
              <a:prstDash val="solid"/>
              <a:round/>
              <a:tailEnd type="triangle" w="med" len="med"/>
            </a:ln>
          </p:spPr>
        </p:sp>
        <p:sp>
          <p:nvSpPr>
            <p:cNvPr id="1049186" name=""/>
            <p:cNvSpPr/>
            <p:nvPr/>
          </p:nvSpPr>
          <p:spPr>
            <a:xfrm rot="0" flipV="1">
              <a:off x="7378700" y="2478088"/>
              <a:ext cx="838200" cy="152400"/>
            </a:xfrm>
            <a:prstGeom prst="line"/>
            <a:noFill/>
            <a:ln w="9525" cap="flat" cmpd="sng">
              <a:solidFill>
                <a:schemeClr val="dk1">
                  <a:alpha val="100000"/>
                </a:schemeClr>
              </a:solidFill>
              <a:prstDash val="solid"/>
              <a:round/>
              <a:tailEnd type="triangle" w="med" len="med"/>
            </a:ln>
          </p:spPr>
        </p:sp>
        <p:sp>
          <p:nvSpPr>
            <p:cNvPr id="1049187" name=""/>
            <p:cNvSpPr/>
            <p:nvPr/>
          </p:nvSpPr>
          <p:spPr>
            <a:xfrm rot="0" flipV="1">
              <a:off x="6311900" y="2592388"/>
              <a:ext cx="1219200" cy="228600"/>
            </a:xfrm>
            <a:prstGeom prst="line"/>
            <a:noFill/>
            <a:ln w="9525" cap="flat" cmpd="sng">
              <a:solidFill>
                <a:schemeClr val="dk1">
                  <a:alpha val="100000"/>
                </a:schemeClr>
              </a:solidFill>
              <a:prstDash val="dash"/>
              <a:round/>
            </a:ln>
          </p:spPr>
        </p:sp>
        <p:sp>
          <p:nvSpPr>
            <p:cNvPr id="1049188" name=""/>
            <p:cNvSpPr txBox="1"/>
            <p:nvPr/>
          </p:nvSpPr>
          <p:spPr>
            <a:xfrm rot="0">
              <a:off x="8277225" y="2212975"/>
              <a:ext cx="3873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p>
          </p:txBody>
        </p:sp>
        <p:sp>
          <p:nvSpPr>
            <p:cNvPr id="1049189" name=""/>
            <p:cNvSpPr txBox="1"/>
            <p:nvPr/>
          </p:nvSpPr>
          <p:spPr>
            <a:xfrm rot="0">
              <a:off x="7667625" y="1755775"/>
              <a:ext cx="5397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da</a:t>
              </a:r>
            </a:p>
          </p:txBody>
        </p:sp>
        <p:sp>
          <p:nvSpPr>
            <p:cNvPr id="1049190" name=""/>
            <p:cNvSpPr txBox="1"/>
            <p:nvPr/>
          </p:nvSpPr>
          <p:spPr>
            <a:xfrm rot="0">
              <a:off x="5915025" y="2362200"/>
              <a:ext cx="531813"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+q</a:t>
              </a:r>
            </a:p>
          </p:txBody>
        </p:sp>
        <p:sp>
          <p:nvSpPr>
            <p:cNvPr id="1049191" name=""/>
            <p:cNvSpPr/>
            <p:nvPr/>
          </p:nvSpPr>
          <p:spPr>
            <a:xfrm rot="17212328">
              <a:off x="7265042" y="2404368"/>
              <a:ext cx="194173" cy="357694"/>
            </a:xfrm>
            <a:prstGeom prst="ellipse"/>
            <a:solidFill>
              <a:schemeClr val="accent1">
                <a:alpha val="32156"/>
              </a:schemeClr>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grpSp>
        <p:nvGrpSpPr>
          <p:cNvPr id="354" name=""/>
          <p:cNvGrpSpPr/>
          <p:nvPr/>
        </p:nvGrpSpPr>
        <p:grpSpPr>
          <a:xfrm rot="0">
            <a:off x="3657600" y="4572000"/>
            <a:ext cx="4400550" cy="1811337"/>
            <a:chOff x="2918" y="1417"/>
            <a:chExt cx="2772" cy="1141"/>
          </a:xfrm>
        </p:grpSpPr>
        <p:grpSp>
          <p:nvGrpSpPr>
            <p:cNvPr id="355" name=""/>
            <p:cNvGrpSpPr/>
            <p:nvPr/>
          </p:nvGrpSpPr>
          <p:grpSpPr>
            <a:xfrm rot="0">
              <a:off x="3621" y="1363"/>
              <a:ext cx="1398" cy="925"/>
              <a:chOff x="4773168" y="4486656"/>
              <a:chExt cx="2218944" cy="1469136"/>
            </a:xfrm>
          </p:grpSpPr>
          <p:pic>
            <p:nvPicPr>
              <p:cNvPr id="2097332" name=""/>
              <p:cNvPicPr>
                <a:picLocks/>
              </p:cNvPicPr>
              <p:nvPr/>
            </p:nvPicPr>
            <p:blipFill>
              <a:blip xmlns:r="http://schemas.openxmlformats.org/officeDocument/2006/relationships" r:embed="rId2"/>
              <a:srcRect l="0" t="0" r="0" b="0"/>
              <a:stretch>
                <a:fillRect/>
              </a:stretch>
            </p:blipFill>
            <p:spPr>
              <a:xfrm rot="0">
                <a:off x="4773168" y="4486656"/>
                <a:ext cx="2218944" cy="1469136"/>
              </a:xfrm>
              <a:prstGeom prst="rect"/>
              <a:noFill/>
              <a:ln>
                <a:noFill/>
              </a:ln>
            </p:spPr>
          </p:pic>
          <p:sp>
            <p:nvSpPr>
              <p:cNvPr id="1049192" name=""/>
              <p:cNvSpPr txBox="1"/>
              <p:nvPr/>
            </p:nvSpPr>
            <p:spPr>
              <a:xfrm rot="0">
                <a:off x="4892675" y="4635500"/>
                <a:ext cx="1981200" cy="11811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193" name=""/>
            <p:cNvSpPr/>
            <p:nvPr/>
          </p:nvSpPr>
          <p:spPr>
            <a:xfrm rot="0" flipV="1">
              <a:off x="3024" y="1728"/>
              <a:ext cx="48" cy="48"/>
            </a:xfrm>
            <a:prstGeom prst="flowChartConnector"/>
            <a:solidFill>
              <a:schemeClr val="lt2"/>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194" name=""/>
            <p:cNvSpPr txBox="1"/>
            <p:nvPr/>
          </p:nvSpPr>
          <p:spPr>
            <a:xfrm rot="0">
              <a:off x="5214" y="1440"/>
              <a:ext cx="116" cy="23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b="1" lang="en-US"/>
            </a:p>
          </p:txBody>
        </p:sp>
        <p:sp>
          <p:nvSpPr>
            <p:cNvPr id="1049195" name=""/>
            <p:cNvSpPr txBox="1"/>
            <p:nvPr/>
          </p:nvSpPr>
          <p:spPr>
            <a:xfrm rot="0">
              <a:off x="3830" y="2327"/>
              <a:ext cx="164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Where d</a:t>
              </a:r>
              <a:r>
                <a:rPr altLang="en-US" lang="el-GR">
                  <a:ea typeface="Arial" pitchFamily="34" charset="0"/>
                </a:rPr>
                <a:t>Ω</a:t>
              </a:r>
              <a:r>
                <a:rPr altLang="en-US" lang="zh-CN">
                  <a:ea typeface="Arial" pitchFamily="34" charset="0"/>
                </a:rPr>
                <a:t> is solid angle</a:t>
              </a:r>
            </a:p>
          </p:txBody>
        </p:sp>
        <p:sp>
          <p:nvSpPr>
            <p:cNvPr id="1049196" name=""/>
            <p:cNvSpPr/>
            <p:nvPr/>
          </p:nvSpPr>
          <p:spPr>
            <a:xfrm rot="0" flipV="1">
              <a:off x="3024" y="1632"/>
              <a:ext cx="2208" cy="108"/>
            </a:xfrm>
            <a:prstGeom prst="line"/>
            <a:noFill/>
            <a:ln w="9525" cap="flat" cmpd="sng">
              <a:solidFill>
                <a:schemeClr val="dk1">
                  <a:alpha val="100000"/>
                </a:schemeClr>
              </a:solidFill>
              <a:prstDash val="solid"/>
              <a:round/>
            </a:ln>
          </p:spPr>
        </p:sp>
        <p:sp>
          <p:nvSpPr>
            <p:cNvPr id="1049197" name=""/>
            <p:cNvSpPr/>
            <p:nvPr/>
          </p:nvSpPr>
          <p:spPr>
            <a:xfrm rot="0">
              <a:off x="3024" y="1764"/>
              <a:ext cx="2208" cy="144"/>
            </a:xfrm>
            <a:prstGeom prst="line"/>
            <a:noFill/>
            <a:ln w="9525" cap="flat" cmpd="sng">
              <a:solidFill>
                <a:schemeClr val="dk1">
                  <a:alpha val="100000"/>
                </a:schemeClr>
              </a:solidFill>
              <a:prstDash val="solid"/>
              <a:round/>
            </a:ln>
          </p:spPr>
        </p:sp>
        <p:sp>
          <p:nvSpPr>
            <p:cNvPr id="1049198" name=""/>
            <p:cNvSpPr txBox="1"/>
            <p:nvPr/>
          </p:nvSpPr>
          <p:spPr>
            <a:xfrm rot="0">
              <a:off x="2918" y="1417"/>
              <a:ext cx="335" cy="2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+q</a:t>
              </a:r>
            </a:p>
          </p:txBody>
        </p:sp>
        <p:sp>
          <p:nvSpPr>
            <p:cNvPr id="1049199" name=""/>
            <p:cNvSpPr/>
            <p:nvPr/>
          </p:nvSpPr>
          <p:spPr>
            <a:xfrm rot="0">
              <a:off x="4992" y="1824"/>
              <a:ext cx="384" cy="0"/>
            </a:xfrm>
            <a:prstGeom prst="line"/>
            <a:noFill/>
            <a:ln w="9525" cap="flat" cmpd="sng">
              <a:solidFill>
                <a:srgbClr val="CC3300">
                  <a:alpha val="100000"/>
                </a:srgbClr>
              </a:solidFill>
              <a:prstDash val="solid"/>
              <a:round/>
              <a:tailEnd type="triangle" w="med" len="med"/>
            </a:ln>
          </p:spPr>
        </p:sp>
        <p:sp>
          <p:nvSpPr>
            <p:cNvPr id="1049200" name=""/>
            <p:cNvSpPr/>
            <p:nvPr/>
          </p:nvSpPr>
          <p:spPr>
            <a:xfrm rot="0" flipV="1">
              <a:off x="4992" y="1680"/>
              <a:ext cx="384" cy="96"/>
            </a:xfrm>
            <a:prstGeom prst="line"/>
            <a:noFill/>
            <a:ln w="9525" cap="flat" cmpd="sng">
              <a:solidFill>
                <a:schemeClr val="dk1">
                  <a:alpha val="100000"/>
                </a:schemeClr>
              </a:solidFill>
              <a:prstDash val="solid"/>
              <a:round/>
              <a:tailEnd type="triangle" w="med" len="med"/>
            </a:ln>
          </p:spPr>
        </p:sp>
        <p:sp>
          <p:nvSpPr>
            <p:cNvPr id="1049201" name=""/>
            <p:cNvSpPr txBox="1"/>
            <p:nvPr/>
          </p:nvSpPr>
          <p:spPr>
            <a:xfrm rot="0">
              <a:off x="5414" y="1559"/>
              <a:ext cx="27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da</a:t>
              </a:r>
            </a:p>
          </p:txBody>
        </p:sp>
        <p:sp>
          <p:nvSpPr>
            <p:cNvPr id="1049202" name=""/>
            <p:cNvSpPr txBox="1"/>
            <p:nvPr/>
          </p:nvSpPr>
          <p:spPr>
            <a:xfrm rot="0">
              <a:off x="5414" y="1751"/>
              <a:ext cx="218" cy="2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E</a:t>
              </a:r>
            </a:p>
          </p:txBody>
        </p:sp>
        <p:sp>
          <p:nvSpPr>
            <p:cNvPr id="1049203" name=""/>
            <p:cNvSpPr/>
            <p:nvPr/>
          </p:nvSpPr>
          <p:spPr>
            <a:xfrm rot="0">
              <a:off x="3744" y="1776"/>
              <a:ext cx="192" cy="0"/>
            </a:xfrm>
            <a:prstGeom prst="line"/>
            <a:noFill/>
            <a:ln w="9525" cap="flat" cmpd="sng">
              <a:solidFill>
                <a:srgbClr val="CC3300">
                  <a:alpha val="100000"/>
                </a:srgbClr>
              </a:solidFill>
              <a:prstDash val="solid"/>
              <a:round/>
              <a:tailEnd type="triangle" w="med" len="med"/>
            </a:ln>
          </p:spPr>
        </p:sp>
        <p:sp>
          <p:nvSpPr>
            <p:cNvPr id="1049204" name=""/>
            <p:cNvSpPr/>
            <p:nvPr/>
          </p:nvSpPr>
          <p:spPr>
            <a:xfrm rot="0" flipH="1">
              <a:off x="3600" y="1776"/>
              <a:ext cx="96" cy="0"/>
            </a:xfrm>
            <a:prstGeom prst="line"/>
            <a:noFill/>
            <a:ln w="9525" cap="flat" cmpd="sng">
              <a:solidFill>
                <a:schemeClr val="dk1">
                  <a:alpha val="100000"/>
                </a:schemeClr>
              </a:solidFill>
              <a:prstDash val="solid"/>
              <a:round/>
              <a:tailEnd type="triangle" w="med" len="med"/>
            </a:ln>
          </p:spPr>
        </p:sp>
        <p:sp>
          <p:nvSpPr>
            <p:cNvPr id="1049205" name=""/>
            <p:cNvSpPr txBox="1"/>
            <p:nvPr/>
          </p:nvSpPr>
          <p:spPr>
            <a:xfrm rot="0">
              <a:off x="3504" y="1785"/>
              <a:ext cx="27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da</a:t>
              </a:r>
            </a:p>
          </p:txBody>
        </p:sp>
        <p:sp>
          <p:nvSpPr>
            <p:cNvPr id="1049206" name=""/>
            <p:cNvSpPr txBox="1"/>
            <p:nvPr/>
          </p:nvSpPr>
          <p:spPr>
            <a:xfrm rot="0">
              <a:off x="3532" y="1497"/>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A</a:t>
              </a:r>
            </a:p>
          </p:txBody>
        </p:sp>
        <p:sp>
          <p:nvSpPr>
            <p:cNvPr id="1049207" name=""/>
            <p:cNvSpPr txBox="1"/>
            <p:nvPr/>
          </p:nvSpPr>
          <p:spPr>
            <a:xfrm rot="0">
              <a:off x="3628" y="1943"/>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B</a:t>
              </a:r>
            </a:p>
          </p:txBody>
        </p:sp>
        <p:sp>
          <p:nvSpPr>
            <p:cNvPr id="1049208" name=""/>
            <p:cNvSpPr txBox="1"/>
            <p:nvPr/>
          </p:nvSpPr>
          <p:spPr>
            <a:xfrm rot="0">
              <a:off x="4800" y="1449"/>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C</a:t>
              </a:r>
            </a:p>
          </p:txBody>
        </p:sp>
        <p:sp>
          <p:nvSpPr>
            <p:cNvPr id="1049209" name=""/>
            <p:cNvSpPr txBox="1"/>
            <p:nvPr/>
          </p:nvSpPr>
          <p:spPr>
            <a:xfrm rot="0">
              <a:off x="4868" y="1872"/>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D</a:t>
              </a:r>
            </a:p>
          </p:txBody>
        </p:sp>
      </p:grpSp>
      <p:sp>
        <p:nvSpPr>
          <p:cNvPr id="1049210" name=""/>
          <p:cNvSpPr/>
          <p:nvPr/>
        </p:nvSpPr>
        <p:spPr>
          <a:xfrm rot="0">
            <a:off x="381000" y="3581400"/>
            <a:ext cx="71628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4000" i="1" lang="en-US">
                <a:solidFill>
                  <a:srgbClr val="000000"/>
                </a:solidFill>
                <a:latin typeface="Times New Roman" pitchFamily="18" charset="0"/>
                <a:ea typeface="Times New Roman" pitchFamily="18" charset="0"/>
              </a:rPr>
              <a:t>and outside the Gaussian surface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352"/>
                                        </p:tgtEl>
                                        <p:attrNameLst>
                                          <p:attrName>style.visibility</p:attrName>
                                        </p:attrNameLst>
                                      </p:cBhvr>
                                      <p:to>
                                        <p:strVal val="visible"/>
                                      </p:to>
                                    </p:set>
                                    <p:animEffect transition="in" filter="blinds(horizontal)">
                                      <p:cBhvr>
                                        <p:cTn dur="500" id="7"/>
                                        <p:tgtEl>
                                          <p:spTgt spid="35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354"/>
                                        </p:tgtEl>
                                        <p:attrNameLst>
                                          <p:attrName>style.visibility</p:attrName>
                                        </p:attrNameLst>
                                      </p:cBhvr>
                                      <p:to>
                                        <p:strVal val="visible"/>
                                      </p:to>
                                    </p:set>
                                    <p:animEffect transition="in" filter="blinds(horizontal)">
                                      <p:cBhvr>
                                        <p:cTn dur="500" id="12"/>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356" name=""/>
        <p:cNvGrpSpPr/>
        <p:nvPr/>
      </p:nvGrpSpPr>
      <p:grpSpPr>
        <a:xfrm rot="0">
          <a:off x="0" y="0"/>
          <a:ext cx="0" cy="0"/>
          <a:chOff x="0" y="0"/>
          <a:chExt cx="0" cy="0"/>
        </a:xfrm>
      </p:grpSpPr>
      <p:pic>
        <p:nvPicPr>
          <p:cNvPr id="2097333" name=""/>
          <p:cNvPicPr>
            <a:picLocks/>
          </p:cNvPicPr>
          <p:nvPr/>
        </p:nvPicPr>
        <p:blipFill>
          <a:blip xmlns:r="http://schemas.openxmlformats.org/officeDocument/2006/relationships" r:embed="rId1">
            <a:lum bright="-14000" contrast="28000"/>
          </a:blip>
          <a:srcRect l="0" t="0" r="0" b="0"/>
          <a:stretch>
            <a:fillRect/>
          </a:stretch>
        </p:blipFill>
        <p:spPr>
          <a:xfrm rot="0">
            <a:off x="173037" y="76200"/>
            <a:ext cx="2646362" cy="2906712"/>
          </a:xfrm>
          <a:prstGeom prst="rect"/>
          <a:noFill/>
          <a:ln>
            <a:noFill/>
          </a:ln>
        </p:spPr>
      </p:pic>
      <p:pic>
        <p:nvPicPr>
          <p:cNvPr id="2097334" name=""/>
          <p:cNvPicPr>
            <a:picLocks/>
          </p:cNvPicPr>
          <p:nvPr/>
        </p:nvPicPr>
        <p:blipFill>
          <a:blip xmlns:r="http://schemas.openxmlformats.org/officeDocument/2006/relationships" r:embed="rId2">
            <a:lum bright="-14000" contrast="28000"/>
          </a:blip>
          <a:srcRect l="0" t="0" r="0" b="0"/>
          <a:stretch>
            <a:fillRect/>
          </a:stretch>
        </p:blipFill>
        <p:spPr>
          <a:xfrm rot="0">
            <a:off x="4648200" y="0"/>
            <a:ext cx="2433637" cy="2819400"/>
          </a:xfrm>
          <a:prstGeom prst="rect"/>
          <a:noFill/>
          <a:ln>
            <a:noFill/>
          </a:ln>
        </p:spPr>
      </p:pic>
      <p:sp>
        <p:nvSpPr>
          <p:cNvPr id="1049211" name=""/>
          <p:cNvSpPr txBox="1"/>
          <p:nvPr/>
        </p:nvSpPr>
        <p:spPr>
          <a:xfrm rot="0">
            <a:off x="685800" y="2971800"/>
            <a:ext cx="12509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-ve flux</a:t>
            </a:r>
          </a:p>
        </p:txBody>
      </p:sp>
      <p:sp>
        <p:nvSpPr>
          <p:cNvPr id="1049212" name=""/>
          <p:cNvSpPr txBox="1"/>
          <p:nvPr/>
        </p:nvSpPr>
        <p:spPr>
          <a:xfrm rot="0">
            <a:off x="5029200" y="2819400"/>
            <a:ext cx="14112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+ve Flux</a:t>
            </a:r>
          </a:p>
        </p:txBody>
      </p:sp>
      <p:pic>
        <p:nvPicPr>
          <p:cNvPr id="2097335" name=""/>
          <p:cNvPicPr>
            <a:picLocks/>
          </p:cNvPicPr>
          <p:nvPr/>
        </p:nvPicPr>
        <p:blipFill>
          <a:blip xmlns:r="http://schemas.openxmlformats.org/officeDocument/2006/relationships" r:embed="rId3"/>
          <a:srcRect l="0" t="0" r="0" b="0"/>
          <a:stretch>
            <a:fillRect/>
          </a:stretch>
        </p:blipFill>
        <p:spPr>
          <a:xfrm rot="0">
            <a:off x="2514600" y="4398962"/>
            <a:ext cx="3276600" cy="2459037"/>
          </a:xfrm>
          <a:prstGeom prst="rect"/>
          <a:noFill/>
          <a:ln>
            <a:noFill/>
          </a:ln>
        </p:spPr>
      </p:pic>
      <p:pic>
        <p:nvPicPr>
          <p:cNvPr id="2097336" name=""/>
          <p:cNvPicPr>
            <a:picLocks/>
          </p:cNvPicPr>
          <p:nvPr/>
        </p:nvPicPr>
        <p:blipFill>
          <a:blip xmlns:r="http://schemas.openxmlformats.org/officeDocument/2006/relationships" r:embed="rId4"/>
          <a:srcRect l="0" t="0" r="0" b="0"/>
          <a:stretch>
            <a:fillRect/>
          </a:stretch>
        </p:blipFill>
        <p:spPr>
          <a:xfrm rot="0">
            <a:off x="1905000" y="3581400"/>
            <a:ext cx="4191000" cy="603250"/>
          </a:xfrm>
          <a:prstGeom prst="rect"/>
          <a:noFill/>
          <a:ln>
            <a:noFill/>
          </a:ln>
        </p:spPr>
      </p:pic>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showMasterSp="1">
  <p:cSld>
    <p:spTree>
      <p:nvGrpSpPr>
        <p:cNvPr id="357" name=""/>
        <p:cNvGrpSpPr/>
        <p:nvPr/>
      </p:nvGrpSpPr>
      <p:grpSpPr>
        <a:xfrm rot="0">
          <a:off x="0" y="0"/>
          <a:ext cx="0" cy="0"/>
          <a:chOff x="0" y="0"/>
          <a:chExt cx="0" cy="0"/>
        </a:xfrm>
      </p:grpSpPr>
      <p:sp>
        <p:nvSpPr>
          <p:cNvPr id="1049213" name=""/>
          <p:cNvSpPr/>
          <p:nvPr>
            <p:ph type="title" sz="full" idx="0"/>
          </p:nvPr>
        </p:nvSpPr>
        <p:spPr>
          <a:xfrm rot="0">
            <a:off x="457200" y="274637"/>
            <a:ext cx="8229600" cy="11430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algn="l" eaLnBrk="1" hangingPunct="1" latinLnBrk="1" lvl="0"/>
            <a:r>
              <a:rPr altLang="en-US" sz="3600" lang="en-US"/>
              <a:t>Differential form of Gauss Law: </a:t>
            </a:r>
          </a:p>
        </p:txBody>
      </p:sp>
      <p:pic>
        <p:nvPicPr>
          <p:cNvPr id="2097337" name=""/>
          <p:cNvPicPr>
            <a:picLocks/>
          </p:cNvPicPr>
          <p:nvPr>
            <p:ph sz="half" idx="1"/>
          </p:nvPr>
        </p:nvPicPr>
        <p:blipFill>
          <a:blip xmlns:r="http://schemas.openxmlformats.org/officeDocument/2006/relationships" r:embed="rId1"/>
          <a:srcRect l="0" t="0" r="0" b="0"/>
          <a:stretch>
            <a:fillRect/>
          </a:stretch>
        </p:blipFill>
        <p:spPr>
          <a:xfrm rot="0">
            <a:off x="7086600" y="338137"/>
            <a:ext cx="1447800" cy="1033462"/>
          </a:xfrm>
          <a:prstGeom prst="rect"/>
          <a:noFill/>
          <a:ln w="9525" cap="flat" cmpd="sng">
            <a:solidFill>
              <a:srgbClr val="CC3300">
                <a:alpha val="100000"/>
              </a:srgbClr>
            </a:solidFill>
            <a:prstDash val="solid"/>
            <a:round/>
          </a:ln>
        </p:spPr>
      </p:pic>
      <p:sp>
        <p:nvSpPr>
          <p:cNvPr id="1049214" name=""/>
          <p:cNvSpPr txBox="1"/>
          <p:nvPr/>
        </p:nvSpPr>
        <p:spPr>
          <a:xfrm rot="0">
            <a:off x="593725" y="1639887"/>
            <a:ext cx="10810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Proof: </a:t>
            </a:r>
          </a:p>
        </p:txBody>
      </p:sp>
      <p:sp>
        <p:nvSpPr>
          <p:cNvPr id="1049215" name=""/>
          <p:cNvSpPr txBox="1"/>
          <p:nvPr/>
        </p:nvSpPr>
        <p:spPr>
          <a:xfrm rot="0">
            <a:off x="1981200" y="1676400"/>
            <a:ext cx="170973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Gauss Law</a:t>
            </a:r>
          </a:p>
        </p:txBody>
      </p:sp>
      <p:sp>
        <p:nvSpPr>
          <p:cNvPr id="1049216" name=""/>
          <p:cNvSpPr txBox="1"/>
          <p:nvPr/>
        </p:nvSpPr>
        <p:spPr>
          <a:xfrm rot="0">
            <a:off x="593725" y="2401887"/>
            <a:ext cx="401478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Gauss divergence theorem: </a:t>
            </a:r>
          </a:p>
        </p:txBody>
      </p:sp>
      <p:pic>
        <p:nvPicPr>
          <p:cNvPr id="2097338" name=""/>
          <p:cNvPicPr>
            <a:picLocks/>
          </p:cNvPicPr>
          <p:nvPr/>
        </p:nvPicPr>
        <p:blipFill>
          <a:blip xmlns:r="http://schemas.openxmlformats.org/officeDocument/2006/relationships" r:embed="rId2"/>
          <a:srcRect l="0" t="0" r="0" b="0"/>
          <a:stretch>
            <a:fillRect/>
          </a:stretch>
        </p:blipFill>
        <p:spPr>
          <a:xfrm rot="0">
            <a:off x="4495800" y="2209800"/>
            <a:ext cx="3789362" cy="1357312"/>
          </a:xfrm>
          <a:prstGeom prst="rect"/>
          <a:noFill/>
          <a:ln>
            <a:noFill/>
          </a:ln>
        </p:spPr>
      </p:pic>
      <p:pic>
        <p:nvPicPr>
          <p:cNvPr id="2097339" name=""/>
          <p:cNvPicPr>
            <a:picLocks/>
          </p:cNvPicPr>
          <p:nvPr/>
        </p:nvPicPr>
        <p:blipFill>
          <a:blip xmlns:r="http://schemas.openxmlformats.org/officeDocument/2006/relationships" r:embed="rId3"/>
          <a:srcRect l="0" t="0" r="0" b="0"/>
          <a:stretch>
            <a:fillRect/>
          </a:stretch>
        </p:blipFill>
        <p:spPr>
          <a:xfrm rot="0">
            <a:off x="3810000" y="3581400"/>
            <a:ext cx="2362200" cy="1084262"/>
          </a:xfrm>
          <a:prstGeom prst="rect"/>
          <a:noFill/>
          <a:ln w="9525" cap="flat" cmpd="sng">
            <a:solidFill>
              <a:srgbClr val="CC3300">
                <a:alpha val="100000"/>
              </a:srgbClr>
            </a:solidFill>
            <a:prstDash val="solid"/>
            <a:round/>
          </a:ln>
        </p:spPr>
      </p:pic>
      <p:pic>
        <p:nvPicPr>
          <p:cNvPr id="2097340" name=""/>
          <p:cNvPicPr>
            <a:picLocks/>
          </p:cNvPicPr>
          <p:nvPr/>
        </p:nvPicPr>
        <p:blipFill>
          <a:blip xmlns:r="http://schemas.openxmlformats.org/officeDocument/2006/relationships" r:embed="rId4"/>
          <a:srcRect l="0" t="0" r="0" b="0"/>
          <a:stretch>
            <a:fillRect/>
          </a:stretch>
        </p:blipFill>
        <p:spPr>
          <a:xfrm rot="0">
            <a:off x="6934200" y="4038600"/>
            <a:ext cx="1447800" cy="482600"/>
          </a:xfrm>
          <a:prstGeom prst="rect"/>
          <a:noFill/>
          <a:ln w="9525" cap="flat" cmpd="sng">
            <a:solidFill>
              <a:srgbClr val="CC3300">
                <a:alpha val="100000"/>
              </a:srgbClr>
            </a:solidFill>
            <a:prstDash val="solid"/>
            <a:round/>
          </a:ln>
        </p:spPr>
      </p:pic>
      <p:sp>
        <p:nvSpPr>
          <p:cNvPr id="1049217" name=""/>
          <p:cNvSpPr txBox="1"/>
          <p:nvPr/>
        </p:nvSpPr>
        <p:spPr>
          <a:xfrm rot="0">
            <a:off x="6308725" y="4002087"/>
            <a:ext cx="45561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or</a:t>
            </a:r>
          </a:p>
        </p:txBody>
      </p:sp>
      <p:sp>
        <p:nvSpPr>
          <p:cNvPr id="1049218" name=""/>
          <p:cNvSpPr txBox="1"/>
          <p:nvPr/>
        </p:nvSpPr>
        <p:spPr>
          <a:xfrm rot="0">
            <a:off x="441325" y="5830887"/>
            <a:ext cx="8150225" cy="457200"/>
          </a:xfrm>
          <a:prstGeom prst="rect"/>
          <a:solidFill>
            <a:srgbClr val="FFFFCC"/>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Note: Gauss law is also known as Maxwell’s first equation. </a:t>
            </a:r>
          </a:p>
        </p:txBody>
      </p:sp>
      <p:pic>
        <p:nvPicPr>
          <p:cNvPr id="2097341" name=""/>
          <p:cNvPicPr>
            <a:picLocks/>
          </p:cNvPicPr>
          <p:nvPr/>
        </p:nvPicPr>
        <p:blipFill>
          <a:blip xmlns:r="http://schemas.openxmlformats.org/officeDocument/2006/relationships" r:embed="rId5"/>
          <a:srcRect l="0" t="0" r="0" b="0"/>
          <a:stretch>
            <a:fillRect/>
          </a:stretch>
        </p:blipFill>
        <p:spPr>
          <a:xfrm rot="0">
            <a:off x="228600" y="4521200"/>
            <a:ext cx="3733800" cy="849312"/>
          </a:xfrm>
          <a:prstGeom prst="rect"/>
          <a:solidFill>
            <a:schemeClr val="accent1"/>
          </a:solidFill>
          <a:ln>
            <a:noFill/>
          </a:ln>
        </p:spPr>
      </p:pic>
      <p:pic>
        <p:nvPicPr>
          <p:cNvPr id="2097342" name=""/>
          <p:cNvPicPr>
            <a:picLocks/>
          </p:cNvPicPr>
          <p:nvPr/>
        </p:nvPicPr>
        <p:blipFill>
          <a:blip xmlns:r="http://schemas.openxmlformats.org/officeDocument/2006/relationships" r:embed="rId6"/>
          <a:srcRect l="0" t="0" r="0" b="0"/>
          <a:stretch>
            <a:fillRect/>
          </a:stretch>
        </p:blipFill>
        <p:spPr>
          <a:xfrm rot="0">
            <a:off x="4381500" y="1593850"/>
            <a:ext cx="2495550" cy="768350"/>
          </a:xfrm>
          <a:prstGeom prst="rect"/>
          <a:noFill/>
          <a:ln>
            <a:noFill/>
          </a:ln>
        </p:spPr>
      </p:pic>
      <p:pic>
        <p:nvPicPr>
          <p:cNvPr id="2097343" name=""/>
          <p:cNvPicPr>
            <a:picLocks/>
          </p:cNvPicPr>
          <p:nvPr/>
        </p:nvPicPr>
        <p:blipFill>
          <a:blip xmlns:r="http://schemas.openxmlformats.org/officeDocument/2006/relationships" r:embed="rId7"/>
          <a:srcRect l="0" t="0" r="0" b="0"/>
          <a:stretch>
            <a:fillRect/>
          </a:stretch>
        </p:blipFill>
        <p:spPr>
          <a:xfrm rot="0">
            <a:off x="4191000" y="4800600"/>
            <a:ext cx="4759325" cy="790575"/>
          </a:xfrm>
          <a:prstGeom prst="rect"/>
          <a:solidFill>
            <a:schemeClr val="accent1"/>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214"/>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9215"/>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097342"/>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216"/>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097338"/>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2097339"/>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2097340"/>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49217"/>
                                        </p:tgtEl>
                                        <p:attrNameLst>
                                          <p:attrName>style.visibility</p:attrName>
                                        </p:attrNameLst>
                                      </p:cBhvr>
                                      <p:to>
                                        <p:strVal val="visible"/>
                                      </p:to>
                                    </p:set>
                                  </p:childTnLst>
                                </p:cTn>
                              </p:par>
                              <p:par>
                                <p:cTn fill="hold" id="25" nodeType="withEffect" presetClass="entr" presetID="1" presetSubtype="0">
                                  <p:stCondLst>
                                    <p:cond delay="0"/>
                                  </p:stCondLst>
                                  <p:childTnLst>
                                    <p:set>
                                      <p:cBhvr>
                                        <p:cTn dur="1" fill="hold" id="26">
                                          <p:stCondLst>
                                            <p:cond delay="0"/>
                                          </p:stCondLst>
                                        </p:cTn>
                                        <p:tgtEl>
                                          <p:spTgt spid="2097343"/>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2097341"/>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104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14" grpId="0" uiExpand="0" build="whole"/>
      <p:bldP spid="1049215" grpId="0" uiExpand="0" build="whole"/>
      <p:bldP spid="1049216" grpId="0" uiExpand="0" build="whole"/>
      <p:bldP spid="1049217" grpId="0" uiExpand="0" build="whole"/>
      <p:bldP spid="1049218" grpId="0" uiExpand="0" build="whole"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360" name=""/>
        <p:cNvGrpSpPr/>
        <p:nvPr/>
      </p:nvGrpSpPr>
      <p:grpSpPr>
        <a:xfrm rot="0">
          <a:off x="0" y="0"/>
          <a:ext cx="0" cy="0"/>
          <a:chOff x="0" y="0"/>
          <a:chExt cx="0" cy="0"/>
        </a:xfrm>
      </p:grpSpPr>
      <p:sp>
        <p:nvSpPr>
          <p:cNvPr id="1049223" name=""/>
          <p:cNvSpPr/>
          <p:nvPr>
            <p:ph type="title" sz="full" idx="0"/>
          </p:nvPr>
        </p:nvSpPr>
        <p:spPr>
          <a:xfrm rot="0">
            <a:off x="457200" y="76200"/>
            <a:ext cx="8229600" cy="868362"/>
          </a:xfrm>
          <a:prstGeom prst="rect"/>
          <a:solidFill>
            <a:srgbClr val="FFFFCC">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lang="en-US"/>
              <a:t>Quiz:</a:t>
            </a:r>
          </a:p>
        </p:txBody>
      </p:sp>
      <p:pic>
        <p:nvPicPr>
          <p:cNvPr id="2097347" name=""/>
          <p:cNvPicPr>
            <a:picLocks/>
          </p:cNvPicPr>
          <p:nvPr/>
        </p:nvPicPr>
        <p:blipFill>
          <a:blip xmlns:r="http://schemas.openxmlformats.org/officeDocument/2006/relationships" r:embed="rId1"/>
          <a:srcRect l="0" t="0" r="0" b="0"/>
          <a:stretch>
            <a:fillRect/>
          </a:stretch>
        </p:blipFill>
        <p:spPr>
          <a:xfrm rot="0">
            <a:off x="76200" y="990600"/>
            <a:ext cx="7680325" cy="5381625"/>
          </a:xfrm>
          <a:prstGeom prst="rect"/>
          <a:noFill/>
          <a:ln>
            <a:noFill/>
          </a:ln>
        </p:spPr>
      </p:pic>
      <p:sp>
        <p:nvSpPr>
          <p:cNvPr id="1049224" name=""/>
          <p:cNvSpPr/>
          <p:nvPr/>
        </p:nvSpPr>
        <p:spPr>
          <a:xfrm rot="0">
            <a:off x="1143000" y="4495800"/>
            <a:ext cx="8001000" cy="2419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r" eaLnBrk="1" hangingPunct="1" indent="-594360" latinLnBrk="1" lvl="1" marL="990600">
              <a:lnSpc>
                <a:spcPct val="90000"/>
              </a:lnSpc>
            </a:pPr>
            <a:r>
              <a:rPr altLang="en-US" b="1" sz="2800" lang="en-US">
                <a:solidFill>
                  <a:srgbClr val="FF0000"/>
                </a:solidFill>
                <a:latin typeface="Times New Roman" pitchFamily="18" charset="0"/>
                <a:ea typeface="Times New Roman" pitchFamily="18" charset="0"/>
              </a:rPr>
              <a:t>(a) 1.12 x 10</a:t>
            </a:r>
            <a:r>
              <a:rPr altLang="en-US" baseline="30000" b="1" sz="2800" lang="en-US">
                <a:solidFill>
                  <a:srgbClr val="FF0000"/>
                </a:solidFill>
                <a:latin typeface="Times New Roman" pitchFamily="18" charset="0"/>
                <a:ea typeface="Times New Roman" pitchFamily="18" charset="0"/>
              </a:rPr>
              <a:t>5 </a:t>
            </a:r>
            <a:r>
              <a:rPr altLang="en-US" b="1" sz="2800" lang="en-US">
                <a:solidFill>
                  <a:srgbClr val="FF0000"/>
                </a:solidFill>
                <a:latin typeface="Times New Roman" pitchFamily="18" charset="0"/>
                <a:ea typeface="Times New Roman" pitchFamily="18" charset="0"/>
              </a:rPr>
              <a:t> Vm,  (b) 1.86 x 10</a:t>
            </a:r>
            <a:r>
              <a:rPr altLang="en-US" baseline="30000" b="1" sz="2800" lang="en-US">
                <a:solidFill>
                  <a:srgbClr val="FF0000"/>
                </a:solidFill>
                <a:latin typeface="Times New Roman" pitchFamily="18" charset="0"/>
                <a:ea typeface="Times New Roman" pitchFamily="18" charset="0"/>
              </a:rPr>
              <a:t>4</a:t>
            </a:r>
            <a:r>
              <a:rPr altLang="en-US" b="1" sz="2800" lang="en-US">
                <a:solidFill>
                  <a:srgbClr val="FF0000"/>
                </a:solidFill>
                <a:latin typeface="Times New Roman" pitchFamily="18" charset="0"/>
                <a:ea typeface="Times New Roman" pitchFamily="18" charset="0"/>
              </a:rPr>
              <a:t> Vm,</a:t>
            </a:r>
          </a:p>
          <a:p>
            <a:pPr algn="r" eaLnBrk="1" hangingPunct="1" indent="-594360" latinLnBrk="1" lvl="1" marL="990600">
              <a:lnSpc>
                <a:spcPct val="90000"/>
              </a:lnSpc>
            </a:pPr>
            <a:endParaRPr altLang="en-US" b="1" sz="2800" lang="en-US">
              <a:solidFill>
                <a:srgbClr val="FF0000"/>
              </a:solidFill>
              <a:latin typeface="Times New Roman" pitchFamily="18" charset="0"/>
              <a:ea typeface="Times New Roman" pitchFamily="18" charset="0"/>
            </a:endParaRPr>
          </a:p>
          <a:p>
            <a:pPr algn="r" eaLnBrk="1" hangingPunct="1" indent="-594360" latinLnBrk="1" lvl="1" marL="990600">
              <a:lnSpc>
                <a:spcPct val="90000"/>
              </a:lnSpc>
            </a:pPr>
            <a:endParaRPr altLang="en-US" b="1" sz="2800" lang="en-US">
              <a:solidFill>
                <a:srgbClr val="FF0000"/>
              </a:solidFill>
              <a:latin typeface="Times New Roman" pitchFamily="18" charset="0"/>
              <a:ea typeface="Times New Roman" pitchFamily="18" charset="0"/>
            </a:endParaRPr>
          </a:p>
          <a:p>
            <a:pPr algn="r" eaLnBrk="1" hangingPunct="1" indent="-594360" latinLnBrk="1" lvl="1" marL="990600">
              <a:lnSpc>
                <a:spcPct val="90000"/>
              </a:lnSpc>
            </a:pPr>
            <a:endParaRPr altLang="en-US" b="1" sz="2800" lang="en-US">
              <a:solidFill>
                <a:srgbClr val="FF0000"/>
              </a:solidFill>
              <a:latin typeface="Times New Roman" pitchFamily="18" charset="0"/>
              <a:ea typeface="Times New Roman" pitchFamily="18" charset="0"/>
            </a:endParaRPr>
          </a:p>
          <a:p>
            <a:pPr algn="r" eaLnBrk="1" hangingPunct="1" indent="-594360" latinLnBrk="1" lvl="1" marL="990600">
              <a:lnSpc>
                <a:spcPct val="90000"/>
              </a:lnSpc>
            </a:pPr>
            <a:endParaRPr altLang="en-US" b="1" sz="2800" lang="en-US">
              <a:solidFill>
                <a:srgbClr val="FF0000"/>
              </a:solidFill>
              <a:latin typeface="Times New Roman" pitchFamily="18" charset="0"/>
              <a:ea typeface="Times New Roman" pitchFamily="18" charset="0"/>
            </a:endParaRPr>
          </a:p>
          <a:p>
            <a:pPr algn="r" eaLnBrk="1" hangingPunct="1" indent="-594360" latinLnBrk="1" lvl="1" marL="990600">
              <a:lnSpc>
                <a:spcPct val="90000"/>
              </a:lnSpc>
            </a:pPr>
            <a:r>
              <a:rPr altLang="en-US" b="1" sz="2800" lang="en-US">
                <a:solidFill>
                  <a:srgbClr val="FF0000"/>
                </a:solidFill>
                <a:latin typeface="Times New Roman" pitchFamily="18" charset="0"/>
                <a:ea typeface="Times New Roman" pitchFamily="18" charset="0"/>
              </a:rPr>
              <a:t>-10</a:t>
            </a:r>
            <a:r>
              <a:rPr altLang="en-US" baseline="30000" b="1" sz="2800" lang="en-US">
                <a:solidFill>
                  <a:srgbClr val="FF0000"/>
                </a:solidFill>
                <a:latin typeface="Times New Roman" pitchFamily="18" charset="0"/>
                <a:ea typeface="Times New Roman" pitchFamily="18" charset="0"/>
              </a:rPr>
              <a:t>-4</a:t>
            </a:r>
            <a:r>
              <a:rPr altLang="en-US" b="1" sz="2800" lang="en-US">
                <a:solidFill>
                  <a:srgbClr val="FF0000"/>
                </a:solidFill>
                <a:latin typeface="Times New Roman" pitchFamily="18" charset="0"/>
                <a:ea typeface="Times New Roman" pitchFamily="18" charset="0"/>
              </a:rPr>
              <a:t> Vm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224"/>
                                        </p:tgtEl>
                                        <p:attrNameLst>
                                          <p:attrName>style.visibility</p:attrName>
                                        </p:attrNameLst>
                                      </p:cBhvr>
                                      <p:to>
                                        <p:strVal val="visible"/>
                                      </p:to>
                                    </p:set>
                                    <p:animEffect transition="in" filter="blinds(horizontal)">
                                      <p:cBhvr>
                                        <p:cTn dur="500" id="7"/>
                                        <p:tgtEl>
                                          <p:spTgt spid="104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24" grpId="0" uiExpand="0" build="whole"/>
    </p:bldLst>
  </p:timing>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361" name=""/>
        <p:cNvGrpSpPr/>
        <p:nvPr/>
      </p:nvGrpSpPr>
      <p:grpSpPr>
        <a:xfrm rot="0">
          <a:off x="0" y="0"/>
          <a:ext cx="0" cy="0"/>
          <a:chOff x="0" y="0"/>
          <a:chExt cx="0" cy="0"/>
        </a:xfrm>
      </p:grpSpPr>
      <p:sp>
        <p:nvSpPr>
          <p:cNvPr id="1049225" name=""/>
          <p:cNvSpPr/>
          <p:nvPr>
            <p:ph type="title" sz="full" idx="0"/>
          </p:nvPr>
        </p:nvSpPr>
        <p:spPr>
          <a:xfrm rot="0">
            <a:off x="457200" y="0"/>
            <a:ext cx="8229600" cy="715962"/>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lvl="0"/>
            <a:r>
              <a:rPr altLang="en-US" b="1" i="1" lang="en-US">
                <a:solidFill>
                  <a:srgbClr val="FF0000"/>
                </a:solidFill>
                <a:effectLst>
                  <a:outerShdw algn="tl" blurRad="38100" dir="2700000" dist="38100">
                    <a:srgbClr val="C0C0C0"/>
                  </a:outerShdw>
                </a:effectLst>
                <a:latin typeface="Times New Roman" pitchFamily="18" charset="0"/>
                <a:ea typeface="Times New Roman" pitchFamily="18" charset="0"/>
              </a:rPr>
              <a:t>Remember</a:t>
            </a:r>
          </a:p>
        </p:txBody>
      </p:sp>
      <p:sp>
        <p:nvSpPr>
          <p:cNvPr id="1049226" name=""/>
          <p:cNvSpPr/>
          <p:nvPr>
            <p:ph sz="full" idx="1"/>
          </p:nvPr>
        </p:nvSpPr>
        <p:spPr>
          <a:xfrm rot="0">
            <a:off x="76200" y="914400"/>
            <a:ext cx="8839200" cy="5829300"/>
          </a:xfrm>
          <a:prstGeom prst="rect"/>
          <a:noFill/>
          <a:ln>
            <a:noFill/>
          </a:ln>
        </p:spPr>
        <p:txBody>
          <a:bodyPr anchor="t" bIns="45720" lIns="91440" rIns="91440" tIns="45720" vert="horz">
            <a:spAutoFit/>
          </a:bodyPr>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indent="-514350" lvl="0" marL="514350">
              <a:buFontTx/>
              <a:buAutoNum type="arabicPeriod" startAt="1"/>
            </a:pPr>
            <a:r>
              <a:rPr altLang="en-US" sz="2400" lang="en-US"/>
              <a:t>Electric Flux (</a:t>
            </a:r>
            <a:r>
              <a:rPr altLang="en-US" sz="2400" lang="el-GR"/>
              <a:t>φ</a:t>
            </a:r>
            <a:r>
              <a:rPr altLang="en-US" sz="2400" lang="en-US"/>
              <a:t>=E</a:t>
            </a:r>
            <a:r>
              <a:rPr altLang="en-US" baseline="-25000" sz="2400" lang="en-US">
                <a:sym typeface="Symbol" pitchFamily="18" charset="2"/>
              </a:rPr>
              <a:t></a:t>
            </a:r>
            <a:r>
              <a:rPr altLang="en-US" sz="2400" lang="el-GR"/>
              <a:t>A=EA cosθ</a:t>
            </a:r>
            <a:r>
              <a:rPr altLang="en-US" sz="2400" lang="en-US"/>
              <a:t>= q/</a:t>
            </a:r>
            <a:r>
              <a:rPr altLang="en-US" sz="2400" lang="el-GR"/>
              <a:t>ε</a:t>
            </a:r>
            <a:r>
              <a:rPr altLang="en-US" baseline="-25000" sz="2400" lang="en-US"/>
              <a:t>0</a:t>
            </a:r>
            <a:r>
              <a:rPr altLang="en-US" sz="2400" lang="en-US"/>
              <a:t>)</a:t>
            </a:r>
          </a:p>
          <a:p>
            <a:pPr indent="-514350" lvl="0" marL="514350">
              <a:buFontTx/>
              <a:buAutoNum type="arabicPeriod" startAt="1"/>
            </a:pPr>
            <a:r>
              <a:rPr altLang="en-US" sz="2400" lang="en-US"/>
              <a:t>Flux is independent of the distance of a point from position of charge.</a:t>
            </a:r>
          </a:p>
          <a:p>
            <a:pPr indent="-514350" lvl="0" marL="514350">
              <a:buFontTx/>
              <a:buAutoNum type="arabicPeriod" startAt="1"/>
            </a:pPr>
            <a:r>
              <a:rPr altLang="en-US" sz="2400" lang="en-US"/>
              <a:t>Electric Flux is the number of electric field lines crossing per unit area.</a:t>
            </a:r>
          </a:p>
          <a:p>
            <a:pPr indent="-514350" lvl="1" marL="914400">
              <a:buFontTx/>
              <a:buAutoNum type="romanUcPeriod" startAt="1"/>
            </a:pPr>
            <a:r>
              <a:rPr altLang="en-US" sz="2400" lang="en-US"/>
              <a:t>For </a:t>
            </a:r>
            <a:r>
              <a:rPr altLang="en-US" sz="2400" lang="en-US">
                <a:sym typeface="Symbol" pitchFamily="18" charset="2"/>
              </a:rPr>
              <a:t></a:t>
            </a:r>
            <a:r>
              <a:rPr altLang="en-US" baseline="-25000" sz="2400" lang="en-US">
                <a:sym typeface="Symbol" pitchFamily="18" charset="2"/>
              </a:rPr>
              <a:t>max</a:t>
            </a:r>
            <a:r>
              <a:rPr altLang="en-US" sz="2400" lang="en-US"/>
              <a:t>; EA  </a:t>
            </a:r>
            <a:r>
              <a:rPr altLang="en-US" sz="2400" lang="en-US">
                <a:sym typeface="Symbol" pitchFamily="18" charset="2"/>
              </a:rPr>
              <a:t></a:t>
            </a:r>
            <a:r>
              <a:rPr altLang="en-US" sz="2400" lang="el-GR"/>
              <a:t> θ</a:t>
            </a:r>
            <a:r>
              <a:rPr altLang="en-US" sz="2400" lang="en-US"/>
              <a:t>=0</a:t>
            </a:r>
            <a:r>
              <a:rPr altLang="en-US" baseline="30000" sz="2400" lang="en-US"/>
              <a:t>o</a:t>
            </a:r>
            <a:r>
              <a:rPr altLang="en-US" sz="2400" lang="en-US"/>
              <a:t>.</a:t>
            </a:r>
          </a:p>
          <a:p>
            <a:pPr indent="-514350" lvl="1" marL="914400">
              <a:buFontTx/>
              <a:buAutoNum type="romanUcPeriod" startAt="1"/>
            </a:pPr>
            <a:r>
              <a:rPr altLang="en-US" sz="2400" lang="en-US"/>
              <a:t>For </a:t>
            </a:r>
            <a:r>
              <a:rPr altLang="en-US" sz="2400" lang="en-US">
                <a:sym typeface="Symbol" pitchFamily="18" charset="2"/>
              </a:rPr>
              <a:t></a:t>
            </a:r>
            <a:r>
              <a:rPr altLang="en-US" baseline="-25000" sz="2400" lang="en-US">
                <a:sym typeface="Symbol" pitchFamily="18" charset="2"/>
              </a:rPr>
              <a:t>min</a:t>
            </a:r>
            <a:r>
              <a:rPr altLang="en-US" sz="2400" lang="en-US"/>
              <a:t>; EA=0 </a:t>
            </a:r>
            <a:r>
              <a:rPr altLang="en-US" sz="2400" lang="en-US">
                <a:sym typeface="Symbol" pitchFamily="18" charset="2"/>
              </a:rPr>
              <a:t></a:t>
            </a:r>
            <a:r>
              <a:rPr altLang="en-US" sz="2400" lang="el-GR"/>
              <a:t> θ</a:t>
            </a:r>
            <a:r>
              <a:rPr altLang="en-US" sz="2400" lang="en-US"/>
              <a:t>=90</a:t>
            </a:r>
            <a:r>
              <a:rPr altLang="en-US" baseline="30000" sz="2400" lang="en-US"/>
              <a:t>o</a:t>
            </a:r>
            <a:r>
              <a:rPr altLang="en-US" sz="2400" lang="en-US"/>
              <a:t> </a:t>
            </a:r>
          </a:p>
          <a:p>
            <a:pPr indent="-514350" lvl="0" marL="514350">
              <a:buFontTx/>
              <a:buAutoNum type="arabicPeriod" startAt="1"/>
            </a:pPr>
            <a:r>
              <a:rPr altLang="en-US" sz="2400" lang="en-US">
                <a:solidFill>
                  <a:srgbClr val="FF0000"/>
                </a:solidFill>
              </a:rPr>
              <a:t>Gauss Law is Maxwell’s first equation.</a:t>
            </a:r>
          </a:p>
          <a:p>
            <a:pPr algn="just" indent="-514350" lvl="0" marL="514350">
              <a:buFontTx/>
              <a:buAutoNum type="arabicPeriod" startAt="1"/>
            </a:pPr>
            <a:r>
              <a:rPr altLang="en-US" sz="2800" i="1" lang="en-US">
                <a:latin typeface="Times New Roman" pitchFamily="18" charset="0"/>
                <a:ea typeface="Times New Roman" pitchFamily="18" charset="0"/>
              </a:rPr>
              <a:t>Conductors in electric Field; </a:t>
            </a:r>
          </a:p>
          <a:p>
            <a:pPr algn="just" indent="-514350" lvl="1" marL="914400">
              <a:buFontTx/>
              <a:buAutoNum type="romanUcPeriod" startAt="1"/>
            </a:pPr>
            <a:r>
              <a:rPr altLang="en-US" i="1" lang="en-US" u="sng">
                <a:latin typeface="Times New Roman" pitchFamily="18" charset="0"/>
                <a:ea typeface="Times New Roman" pitchFamily="18" charset="0"/>
              </a:rPr>
              <a:t>E </a:t>
            </a:r>
            <a:r>
              <a:rPr altLang="en-US" baseline="-25000" i="1" lang="en-US" u="sng">
                <a:latin typeface="Times New Roman" pitchFamily="18" charset="0"/>
                <a:ea typeface="Times New Roman" pitchFamily="18" charset="0"/>
              </a:rPr>
              <a:t>inside</a:t>
            </a:r>
            <a:r>
              <a:rPr altLang="en-US" i="1" lang="en-US" u="sng">
                <a:latin typeface="Times New Roman" pitchFamily="18" charset="0"/>
                <a:ea typeface="Times New Roman" pitchFamily="18" charset="0"/>
              </a:rPr>
              <a:t>=0 as net charge is distributed over the surface of a conductor.</a:t>
            </a:r>
          </a:p>
          <a:p>
            <a:pPr algn="just" indent="-514350" lvl="1" marL="914400">
              <a:buFontTx/>
              <a:buAutoNum type="romanUcPeriod" startAt="1"/>
            </a:pPr>
            <a:r>
              <a:rPr altLang="en-US" i="1" lang="en-US" u="sng">
                <a:latin typeface="Times New Roman" pitchFamily="18" charset="0"/>
                <a:ea typeface="Times New Roman" pitchFamily="18" charset="0"/>
              </a:rPr>
              <a:t>At the surface of conductor; perpendicular E only, no parallel component of E.</a:t>
            </a:r>
          </a:p>
        </p:txBody>
      </p:sp>
      <p:pic>
        <p:nvPicPr>
          <p:cNvPr id="2097348" name=""/>
          <p:cNvPicPr>
            <a:picLocks/>
          </p:cNvPicPr>
          <p:nvPr/>
        </p:nvPicPr>
        <p:blipFill>
          <a:blip xmlns:r="http://schemas.openxmlformats.org/officeDocument/2006/relationships" r:embed="rId1"/>
          <a:srcRect l="0" t="0" r="0" b="0"/>
          <a:stretch>
            <a:fillRect/>
          </a:stretch>
        </p:blipFill>
        <p:spPr>
          <a:xfrm rot="0">
            <a:off x="6256337" y="3646487"/>
            <a:ext cx="1449387" cy="1046162"/>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049226">
                                            <p:txEl>
                                              <p:charRg st="36" end="108"/>
                                            </p:txEl>
                                          </p:spTgt>
                                        </p:tgtEl>
                                        <p:attrNameLst>
                                          <p:attrName>style.visibility</p:attrName>
                                        </p:attrNameLst>
                                      </p:cBhvr>
                                      <p:to>
                                        <p:strVal val="visible"/>
                                      </p:to>
                                    </p:set>
                                    <p:animEffect transition="in" filter="blinds(horizontal)">
                                      <p:cBhvr>
                                        <p:cTn dur="500" id="7"/>
                                        <p:tgtEl>
                                          <p:spTgt spid="1049226">
                                            <p:txEl>
                                              <p:charRg st="36" end="108"/>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1049226">
                                            <p:txEl>
                                              <p:charRg st="108" end="184"/>
                                            </p:txEl>
                                          </p:spTgt>
                                        </p:tgtEl>
                                        <p:attrNameLst>
                                          <p:attrName>style.visibility</p:attrName>
                                        </p:attrNameLst>
                                      </p:cBhvr>
                                      <p:to>
                                        <p:strVal val="visible"/>
                                      </p:to>
                                    </p:set>
                                    <p:animEffect transition="in" filter="blinds(horizontal)">
                                      <p:cBhvr>
                                        <p:cTn dur="500" id="12"/>
                                        <p:tgtEl>
                                          <p:spTgt spid="1049226">
                                            <p:txEl>
                                              <p:charRg st="108" end="184"/>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1049226">
                                            <p:txEl>
                                              <p:charRg st="184" end="207"/>
                                            </p:txEl>
                                          </p:spTgt>
                                        </p:tgtEl>
                                        <p:attrNameLst>
                                          <p:attrName>style.visibility</p:attrName>
                                        </p:attrNameLst>
                                      </p:cBhvr>
                                      <p:to>
                                        <p:strVal val="visible"/>
                                      </p:to>
                                    </p:set>
                                    <p:animEffect transition="in" filter="blinds(horizontal)">
                                      <p:cBhvr>
                                        <p:cTn dur="500" id="17"/>
                                        <p:tgtEl>
                                          <p:spTgt spid="1049226">
                                            <p:txEl>
                                              <p:charRg st="184" end="207"/>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3" presetSubtype="10">
                                  <p:stCondLst>
                                    <p:cond delay="0"/>
                                  </p:stCondLst>
                                  <p:childTnLst>
                                    <p:set>
                                      <p:cBhvr>
                                        <p:cTn dur="1" fill="hold" id="21">
                                          <p:stCondLst>
                                            <p:cond delay="0"/>
                                          </p:stCondLst>
                                        </p:cTn>
                                        <p:tgtEl>
                                          <p:spTgt spid="1049226">
                                            <p:txEl>
                                              <p:charRg st="207" end="232"/>
                                            </p:txEl>
                                          </p:spTgt>
                                        </p:tgtEl>
                                        <p:attrNameLst>
                                          <p:attrName>style.visibility</p:attrName>
                                        </p:attrNameLst>
                                      </p:cBhvr>
                                      <p:to>
                                        <p:strVal val="visible"/>
                                      </p:to>
                                    </p:set>
                                    <p:animEffect transition="in" filter="blinds(horizontal)">
                                      <p:cBhvr>
                                        <p:cTn dur="500" id="22"/>
                                        <p:tgtEl>
                                          <p:spTgt spid="1049226">
                                            <p:txEl>
                                              <p:charRg st="207" end="23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1049226">
                                            <p:txEl>
                                              <p:charRg st="232" end="271"/>
                                            </p:txEl>
                                          </p:spTgt>
                                        </p:tgtEl>
                                        <p:attrNameLst>
                                          <p:attrName>style.visibility</p:attrName>
                                        </p:attrNameLst>
                                      </p:cBhvr>
                                      <p:to>
                                        <p:strVal val="visible"/>
                                      </p:to>
                                    </p:set>
                                    <p:animEffect transition="in" filter="blinds(horizontal)">
                                      <p:cBhvr>
                                        <p:cTn dur="500" id="27"/>
                                        <p:tgtEl>
                                          <p:spTgt spid="1049226">
                                            <p:txEl>
                                              <p:charRg st="232" end="271"/>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3" presetSubtype="10">
                                  <p:stCondLst>
                                    <p:cond delay="0"/>
                                  </p:stCondLst>
                                  <p:childTnLst>
                                    <p:set>
                                      <p:cBhvr>
                                        <p:cTn dur="1" fill="hold" id="31">
                                          <p:stCondLst>
                                            <p:cond delay="0"/>
                                          </p:stCondLst>
                                        </p:cTn>
                                        <p:tgtEl>
                                          <p:spTgt spid="2097348"/>
                                        </p:tgtEl>
                                        <p:attrNameLst>
                                          <p:attrName>style.visibility</p:attrName>
                                        </p:attrNameLst>
                                      </p:cBhvr>
                                      <p:to>
                                        <p:strVal val="visible"/>
                                      </p:to>
                                    </p:set>
                                    <p:animEffect transition="in" filter="blinds(horizontal)">
                                      <p:cBhvr>
                                        <p:cTn dur="500" id="32"/>
                                        <p:tgtEl>
                                          <p:spTgt spid="2097348"/>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3" presetSubtype="10">
                                  <p:stCondLst>
                                    <p:cond delay="0"/>
                                  </p:stCondLst>
                                  <p:childTnLst>
                                    <p:set>
                                      <p:cBhvr>
                                        <p:cTn dur="1" fill="hold" id="36">
                                          <p:stCondLst>
                                            <p:cond delay="0"/>
                                          </p:stCondLst>
                                        </p:cTn>
                                        <p:tgtEl>
                                          <p:spTgt spid="1049226">
                                            <p:txEl>
                                              <p:charRg st="271" end="302"/>
                                            </p:txEl>
                                          </p:spTgt>
                                        </p:tgtEl>
                                        <p:attrNameLst>
                                          <p:attrName>style.visibility</p:attrName>
                                        </p:attrNameLst>
                                      </p:cBhvr>
                                      <p:to>
                                        <p:strVal val="visible"/>
                                      </p:to>
                                    </p:set>
                                    <p:animEffect transition="in" filter="blinds(horizontal)">
                                      <p:cBhvr>
                                        <p:cTn dur="500" id="37"/>
                                        <p:tgtEl>
                                          <p:spTgt spid="1049226">
                                            <p:txEl>
                                              <p:charRg st="271" end="302"/>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3" presetSubtype="10">
                                  <p:stCondLst>
                                    <p:cond delay="0"/>
                                  </p:stCondLst>
                                  <p:childTnLst>
                                    <p:set>
                                      <p:cBhvr>
                                        <p:cTn dur="1" fill="hold" id="41">
                                          <p:stCondLst>
                                            <p:cond delay="0"/>
                                          </p:stCondLst>
                                        </p:cTn>
                                        <p:tgtEl>
                                          <p:spTgt spid="1049226">
                                            <p:txEl>
                                              <p:charRg st="302" end="375"/>
                                            </p:txEl>
                                          </p:spTgt>
                                        </p:tgtEl>
                                        <p:attrNameLst>
                                          <p:attrName>style.visibility</p:attrName>
                                        </p:attrNameLst>
                                      </p:cBhvr>
                                      <p:to>
                                        <p:strVal val="visible"/>
                                      </p:to>
                                    </p:set>
                                    <p:animEffect transition="in" filter="blinds(horizontal)">
                                      <p:cBhvr>
                                        <p:cTn dur="500" id="42"/>
                                        <p:tgtEl>
                                          <p:spTgt spid="1049226">
                                            <p:txEl>
                                              <p:charRg st="302" end="375"/>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3" presetSubtype="10">
                                  <p:stCondLst>
                                    <p:cond delay="0"/>
                                  </p:stCondLst>
                                  <p:childTnLst>
                                    <p:set>
                                      <p:cBhvr>
                                        <p:cTn dur="1" fill="hold" id="46">
                                          <p:stCondLst>
                                            <p:cond delay="0"/>
                                          </p:stCondLst>
                                        </p:cTn>
                                        <p:tgtEl>
                                          <p:spTgt spid="1049226">
                                            <p:txEl>
                                              <p:charRg st="375" end="454"/>
                                            </p:txEl>
                                          </p:spTgt>
                                        </p:tgtEl>
                                        <p:attrNameLst>
                                          <p:attrName>style.visibility</p:attrName>
                                        </p:attrNameLst>
                                      </p:cBhvr>
                                      <p:to>
                                        <p:strVal val="visible"/>
                                      </p:to>
                                    </p:set>
                                    <p:animEffect transition="in" filter="blinds(horizontal)">
                                      <p:cBhvr>
                                        <p:cTn dur="500" id="47"/>
                                        <p:tgtEl>
                                          <p:spTgt spid="1049226">
                                            <p:txEl>
                                              <p:charRg st="375" end="45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362" name=""/>
        <p:cNvGrpSpPr/>
        <p:nvPr/>
      </p:nvGrpSpPr>
      <p:grpSpPr>
        <a:xfrm rot="0">
          <a:off x="0" y="0"/>
          <a:ext cx="0" cy="0"/>
          <a:chOff x="0" y="0"/>
          <a:chExt cx="0" cy="0"/>
        </a:xfrm>
      </p:grpSpPr>
      <p:grpSp>
        <p:nvGrpSpPr>
          <p:cNvPr id="363" name=""/>
          <p:cNvGrpSpPr/>
          <p:nvPr/>
        </p:nvGrpSpPr>
        <p:grpSpPr>
          <a:xfrm rot="0">
            <a:off x="195262" y="1951037"/>
            <a:ext cx="8747125" cy="2833687"/>
            <a:chOff x="123" y="1229"/>
            <a:chExt cx="5510" cy="1785"/>
          </a:xfrm>
        </p:grpSpPr>
        <p:pic>
          <p:nvPicPr>
            <p:cNvPr id="2097349" name=""/>
            <p:cNvPicPr>
              <a:picLocks/>
            </p:cNvPicPr>
            <p:nvPr/>
          </p:nvPicPr>
          <p:blipFill>
            <a:blip xmlns:r="http://schemas.openxmlformats.org/officeDocument/2006/relationships" r:embed="rId1"/>
            <a:srcRect l="0" t="0" r="0" b="0"/>
            <a:stretch>
              <a:fillRect/>
            </a:stretch>
          </p:blipFill>
          <p:spPr>
            <a:xfrm rot="0">
              <a:off x="123" y="1229"/>
              <a:ext cx="5510" cy="1785"/>
            </a:xfrm>
            <a:prstGeom prst="rect"/>
            <a:noFill/>
            <a:ln>
              <a:noFill/>
            </a:ln>
          </p:spPr>
        </p:pic>
        <p:sp>
          <p:nvSpPr>
            <p:cNvPr id="1049227" name=""/>
            <p:cNvSpPr txBox="1"/>
            <p:nvPr/>
          </p:nvSpPr>
          <p:spPr>
            <a:xfrm rot="0">
              <a:off x="144" y="1248"/>
              <a:ext cx="5472" cy="1221"/>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4000" i="1" lang="en-US">
                  <a:solidFill>
                    <a:schemeClr val="lt1"/>
                  </a:solidFill>
                </a:rPr>
                <a:t>Applications of Gauss law -Spherical and Cylindrical symmetries </a:t>
              </a:r>
            </a:p>
          </p:txBody>
        </p:sp>
      </p:gr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233" name=""/>
        <p:cNvGrpSpPr/>
        <p:nvPr/>
      </p:nvGrpSpPr>
      <p:grpSpPr>
        <a:xfrm rot="0">
          <a:off x="0" y="0"/>
          <a:ext cx="0" cy="0"/>
          <a:chOff x="0" y="0"/>
          <a:chExt cx="0" cy="0"/>
        </a:xfrm>
      </p:grpSpPr>
      <p:pic>
        <p:nvPicPr>
          <p:cNvPr id="2097190" name=""/>
          <p:cNvPicPr>
            <a:picLocks/>
          </p:cNvPicPr>
          <p:nvPr/>
        </p:nvPicPr>
        <p:blipFill>
          <a:blip xmlns:r="http://schemas.openxmlformats.org/officeDocument/2006/relationships" r:embed="rId1"/>
          <a:srcRect l="0" t="0" r="0" b="0"/>
          <a:stretch>
            <a:fillRect/>
          </a:stretch>
        </p:blipFill>
        <p:spPr>
          <a:xfrm rot="0">
            <a:off x="0" y="457200"/>
            <a:ext cx="9144000" cy="2514600"/>
          </a:xfrm>
          <a:prstGeom prst="rect"/>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364" name=""/>
        <p:cNvGrpSpPr/>
        <p:nvPr/>
      </p:nvGrpSpPr>
      <p:grpSpPr>
        <a:xfrm rot="0">
          <a:off x="0" y="0"/>
          <a:ext cx="0" cy="0"/>
          <a:chOff x="0" y="0"/>
          <a:chExt cx="0" cy="0"/>
        </a:xfrm>
      </p:grpSpPr>
      <p:sp>
        <p:nvSpPr>
          <p:cNvPr id="1049228" name=""/>
          <p:cNvSpPr/>
          <p:nvPr>
            <p:ph type="title" sz="full" idx="0"/>
          </p:nvPr>
        </p:nvSpPr>
        <p:spPr>
          <a:xfrm rot="0">
            <a:off x="457200" y="274637"/>
            <a:ext cx="8229600" cy="1143000"/>
          </a:xfrm>
          <a:prstGeom prst="rect"/>
          <a:solidFill>
            <a:srgbClr val="C00000">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4000" lang="en-US">
                <a:solidFill>
                  <a:schemeClr val="lt1"/>
                </a:solidFill>
              </a:rPr>
              <a:t>Applications of Gauss law</a:t>
            </a:r>
            <a:br/>
            <a:r>
              <a:rPr altLang="en-US" sz="2800" lang="en-US">
                <a:solidFill>
                  <a:schemeClr val="lt1"/>
                </a:solidFill>
              </a:rPr>
              <a:t>(Spherical distribution systems)</a:t>
            </a:r>
          </a:p>
        </p:txBody>
      </p:sp>
      <p:sp>
        <p:nvSpPr>
          <p:cNvPr id="1049229" name=""/>
          <p:cNvSpPr/>
          <p:nvPr>
            <p:ph type="body" sz="full" idx="1"/>
          </p:nvPr>
        </p:nvSpPr>
        <p:spPr>
          <a:xfrm rot="0">
            <a:off x="457200" y="1600200"/>
            <a:ext cx="8382000" cy="36576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eaLnBrk="1" hangingPunct="1" indent="-58737" latinLnBrk="1" lvl="0" marL="58737">
              <a:buFontTx/>
              <a:buAutoNum type="arabicParenR" startAt="1"/>
            </a:pPr>
            <a:r>
              <a:rPr altLang="en-US" sz="2400" lang="en-US" u="sng">
                <a:solidFill>
                  <a:srgbClr val="993300"/>
                </a:solidFill>
              </a:rPr>
              <a:t>Conducting Sphere</a:t>
            </a:r>
            <a:r>
              <a:rPr altLang="en-US" sz="2400" lang="en-US"/>
              <a:t> of charge ‘q’ and radius ‘R’:</a:t>
            </a:r>
          </a:p>
          <a:p>
            <a:pPr eaLnBrk="1" hangingPunct="1" indent="-506412" latinLnBrk="1" lvl="1" marL="1420812">
              <a:buFontTx/>
              <a:buAutoNum type="arabicParenR" startAt="1"/>
            </a:pPr>
            <a:r>
              <a:rPr altLang="en-US" sz="2400" lang="en-US"/>
              <a:t>E at an external point: E</a:t>
            </a:r>
            <a:r>
              <a:rPr altLang="en-US" baseline="-25000" sz="2400" lang="en-US"/>
              <a:t>o</a:t>
            </a:r>
          </a:p>
          <a:p>
            <a:pPr eaLnBrk="1" hangingPunct="1" indent="-506412" latinLnBrk="1" lvl="1" marL="1420812">
              <a:buFontTx/>
              <a:buAutoNum type="arabicParenR" startAt="1"/>
            </a:pPr>
            <a:r>
              <a:rPr altLang="en-US" sz="2400" lang="en-US"/>
              <a:t>E at the surface:  E</a:t>
            </a:r>
            <a:r>
              <a:rPr altLang="en-US" baseline="-25000" sz="2400" lang="en-US"/>
              <a:t>s </a:t>
            </a:r>
          </a:p>
          <a:p>
            <a:pPr eaLnBrk="1" hangingPunct="1" indent="-506412" latinLnBrk="1" lvl="1" marL="1420812">
              <a:buFontTx/>
              <a:buAutoNum type="arabicParenR" startAt="1"/>
            </a:pPr>
            <a:r>
              <a:rPr altLang="en-US" sz="2400" lang="en-US"/>
              <a:t>E at an internal point: E</a:t>
            </a:r>
            <a:r>
              <a:rPr altLang="en-US" baseline="-25000" sz="2400" lang="en-US"/>
              <a:t>i </a:t>
            </a:r>
          </a:p>
          <a:p>
            <a:pPr eaLnBrk="1" hangingPunct="1" indent="-58737" latinLnBrk="1" lvl="0" marL="58737">
              <a:buFontTx/>
              <a:buAutoNum type="arabicParenR" startAt="1"/>
            </a:pPr>
            <a:r>
              <a:rPr altLang="en-US" sz="2400" lang="en-US" u="sng">
                <a:solidFill>
                  <a:srgbClr val="993300"/>
                </a:solidFill>
              </a:rPr>
              <a:t>Nonconducting Sphere</a:t>
            </a:r>
          </a:p>
          <a:p>
            <a:pPr eaLnBrk="1" hangingPunct="1" indent="-506412" latinLnBrk="1" lvl="1" marL="1420812">
              <a:buFontTx/>
              <a:buAutoNum type="arabicParenR" startAt="1"/>
            </a:pPr>
            <a:r>
              <a:rPr altLang="en-US" sz="2400" lang="en-US"/>
              <a:t>E at an external point: E</a:t>
            </a:r>
            <a:r>
              <a:rPr altLang="en-US" baseline="-25000" sz="2400" lang="en-US"/>
              <a:t>o</a:t>
            </a:r>
          </a:p>
          <a:p>
            <a:pPr eaLnBrk="1" hangingPunct="1" indent="-506412" latinLnBrk="1" lvl="1" marL="1420812">
              <a:buFontTx/>
              <a:buAutoNum type="arabicParenR" startAt="1"/>
            </a:pPr>
            <a:r>
              <a:rPr altLang="en-US" sz="2400" lang="en-US"/>
              <a:t>E at the surface:  E</a:t>
            </a:r>
            <a:r>
              <a:rPr altLang="en-US" baseline="-25000" sz="2400" lang="en-US"/>
              <a:t>s </a:t>
            </a:r>
          </a:p>
          <a:p>
            <a:pPr eaLnBrk="1" hangingPunct="1" indent="-506412" latinLnBrk="1" lvl="1" marL="1420812">
              <a:buFontTx/>
              <a:buAutoNum type="arabicParenR" startAt="1"/>
            </a:pPr>
            <a:r>
              <a:rPr altLang="en-US" sz="2400" lang="en-US"/>
              <a:t>E at an internal point: E</a:t>
            </a:r>
            <a:r>
              <a:rPr altLang="en-US" baseline="-25000" sz="2400" lang="en-US"/>
              <a:t>i</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049229">
                                            <p:txEl>
                                              <p:charRg st="126" end="147"/>
                                            </p:txEl>
                                          </p:spTgt>
                                        </p:tgtEl>
                                        <p:attrNameLst>
                                          <p:attrName>style.visibility</p:attrName>
                                        </p:attrNameLst>
                                      </p:cBhvr>
                                      <p:to>
                                        <p:strVal val="visible"/>
                                      </p:to>
                                    </p:set>
                                    <p:animEffect transition="in" filter="blinds(horizontal)">
                                      <p:cBhvr>
                                        <p:cTn dur="500" id="7"/>
                                        <p:tgtEl>
                                          <p:spTgt spid="1049229">
                                            <p:txEl>
                                              <p:charRg st="126" end="147"/>
                                            </p:txEl>
                                          </p:spTgt>
                                        </p:tgtEl>
                                      </p:cBhvr>
                                    </p:animEffect>
                                  </p:childTnLst>
                                </p:cTn>
                              </p:par>
                              <p:par>
                                <p:cTn fill="hold" id="8" nodeType="withEffect" presetClass="entr" presetID="3" presetSubtype="10">
                                  <p:stCondLst>
                                    <p:cond delay="0"/>
                                  </p:stCondLst>
                                  <p:childTnLst>
                                    <p:set>
                                      <p:cBhvr>
                                        <p:cTn dur="1" fill="hold" id="9">
                                          <p:stCondLst>
                                            <p:cond delay="0"/>
                                          </p:stCondLst>
                                        </p:cTn>
                                        <p:tgtEl>
                                          <p:spTgt spid="1049229">
                                            <p:txEl>
                                              <p:charRg st="147" end="174"/>
                                            </p:txEl>
                                          </p:spTgt>
                                        </p:tgtEl>
                                        <p:attrNameLst>
                                          <p:attrName>style.visibility</p:attrName>
                                        </p:attrNameLst>
                                      </p:cBhvr>
                                      <p:to>
                                        <p:strVal val="visible"/>
                                      </p:to>
                                    </p:set>
                                    <p:animEffect transition="in" filter="blinds(horizontal)">
                                      <p:cBhvr>
                                        <p:cTn dur="500" id="10"/>
                                        <p:tgtEl>
                                          <p:spTgt spid="1049229">
                                            <p:txEl>
                                              <p:charRg st="147" end="174"/>
                                            </p:txEl>
                                          </p:spTgt>
                                        </p:tgtEl>
                                      </p:cBhvr>
                                    </p:animEffect>
                                  </p:childTnLst>
                                </p:cTn>
                              </p:par>
                              <p:par>
                                <p:cTn fill="hold" id="11" nodeType="withEffect" presetClass="entr" presetID="3" presetSubtype="10">
                                  <p:stCondLst>
                                    <p:cond delay="0"/>
                                  </p:stCondLst>
                                  <p:childTnLst>
                                    <p:set>
                                      <p:cBhvr>
                                        <p:cTn dur="1" fill="hold" id="12">
                                          <p:stCondLst>
                                            <p:cond delay="0"/>
                                          </p:stCondLst>
                                        </p:cTn>
                                        <p:tgtEl>
                                          <p:spTgt spid="1049229">
                                            <p:txEl>
                                              <p:charRg st="174" end="197"/>
                                            </p:txEl>
                                          </p:spTgt>
                                        </p:tgtEl>
                                        <p:attrNameLst>
                                          <p:attrName>style.visibility</p:attrName>
                                        </p:attrNameLst>
                                      </p:cBhvr>
                                      <p:to>
                                        <p:strVal val="visible"/>
                                      </p:to>
                                    </p:set>
                                    <p:animEffect transition="in" filter="blinds(horizontal)">
                                      <p:cBhvr>
                                        <p:cTn dur="500" id="13"/>
                                        <p:tgtEl>
                                          <p:spTgt spid="1049229">
                                            <p:txEl>
                                              <p:charRg st="174" end="197"/>
                                            </p:txEl>
                                          </p:spTgt>
                                        </p:tgtEl>
                                      </p:cBhvr>
                                    </p:animEffect>
                                  </p:childTnLst>
                                </p:cTn>
                              </p:par>
                              <p:par>
                                <p:cTn fill="hold" id="14" nodeType="withEffect" presetClass="entr" presetID="3" presetSubtype="10">
                                  <p:stCondLst>
                                    <p:cond delay="0"/>
                                  </p:stCondLst>
                                  <p:childTnLst>
                                    <p:set>
                                      <p:cBhvr>
                                        <p:cTn dur="1" fill="hold" id="15">
                                          <p:stCondLst>
                                            <p:cond delay="0"/>
                                          </p:stCondLst>
                                        </p:cTn>
                                        <p:tgtEl>
                                          <p:spTgt spid="1049229">
                                            <p:txEl>
                                              <p:charRg st="197" end="224"/>
                                            </p:txEl>
                                          </p:spTgt>
                                        </p:tgtEl>
                                        <p:attrNameLst>
                                          <p:attrName>style.visibility</p:attrName>
                                        </p:attrNameLst>
                                      </p:cBhvr>
                                      <p:to>
                                        <p:strVal val="visible"/>
                                      </p:to>
                                    </p:set>
                                    <p:animEffect transition="in" filter="blinds(horizontal)">
                                      <p:cBhvr>
                                        <p:cTn dur="500" id="16"/>
                                        <p:tgtEl>
                                          <p:spTgt spid="1049229">
                                            <p:txEl>
                                              <p:charRg st="197" end="2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365" name=""/>
        <p:cNvGrpSpPr/>
        <p:nvPr/>
      </p:nvGrpSpPr>
      <p:grpSpPr>
        <a:xfrm rot="0">
          <a:off x="0" y="0"/>
          <a:ext cx="0" cy="0"/>
          <a:chOff x="0" y="0"/>
          <a:chExt cx="0" cy="0"/>
        </a:xfrm>
      </p:grpSpPr>
      <p:grpSp>
        <p:nvGrpSpPr>
          <p:cNvPr id="366" name=""/>
          <p:cNvGrpSpPr/>
          <p:nvPr/>
        </p:nvGrpSpPr>
        <p:grpSpPr>
          <a:xfrm rot="0">
            <a:off x="5753100" y="1524000"/>
            <a:ext cx="3009900" cy="3352800"/>
            <a:chOff x="5753100" y="1524000"/>
            <a:chExt cx="3009900" cy="3352800"/>
          </a:xfrm>
        </p:grpSpPr>
        <p:sp>
          <p:nvSpPr>
            <p:cNvPr id="1049230" name=""/>
            <p:cNvSpPr/>
            <p:nvPr/>
          </p:nvSpPr>
          <p:spPr>
            <a:xfrm rot="0">
              <a:off x="5753100" y="2971800"/>
              <a:ext cx="2057400" cy="1905000"/>
            </a:xfrm>
            <a:prstGeom prst="ellipse"/>
            <a:solidFill>
              <a:schemeClr val="accent1">
                <a:alpha val="0"/>
              </a:scheme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9231" name=""/>
            <p:cNvSpPr/>
            <p:nvPr/>
          </p:nvSpPr>
          <p:spPr>
            <a:xfrm rot="0">
              <a:off x="7086600" y="1524000"/>
              <a:ext cx="1676400" cy="762000"/>
            </a:xfrm>
            <a:prstGeom prst="wedgeEllipseCallout">
              <a:avLst>
                <a:gd name="adj1" fmla="val -46431"/>
                <a:gd name="adj2" fmla="val 146042"/>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grpSp>
      <p:sp>
        <p:nvSpPr>
          <p:cNvPr id="1049232" name=""/>
          <p:cNvSpPr/>
          <p:nvPr>
            <p:ph type="title" sz="full" idx="0"/>
          </p:nvPr>
        </p:nvSpPr>
        <p:spPr>
          <a:xfrm rot="0">
            <a:off x="457200" y="46037"/>
            <a:ext cx="8229600" cy="792162"/>
          </a:xfrm>
          <a:prstGeom prst="rect"/>
          <a:solidFill>
            <a:srgbClr val="C00000">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2800" lang="en-US">
                <a:solidFill>
                  <a:schemeClr val="lt1"/>
                </a:solidFill>
              </a:rPr>
              <a:t>(Spherical systems: Conducting Sphere)</a:t>
            </a:r>
          </a:p>
        </p:txBody>
      </p:sp>
      <p:sp>
        <p:nvSpPr>
          <p:cNvPr id="1049233" name=""/>
          <p:cNvSpPr/>
          <p:nvPr>
            <p:ph type="body" sz="half" idx="1"/>
          </p:nvPr>
        </p:nvSpPr>
        <p:spPr>
          <a:xfrm rot="0">
            <a:off x="457200" y="914400"/>
            <a:ext cx="8305800" cy="16764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indent="-58737" latinLnBrk="1" lvl="0" marL="58737">
              <a:buFontTx/>
              <a:buAutoNum type="arabicParenR" startAt="1"/>
            </a:pPr>
            <a:r>
              <a:rPr altLang="en-US" sz="2000" lang="en-US">
                <a:solidFill>
                  <a:srgbClr val="993300"/>
                </a:solidFill>
              </a:rPr>
              <a:t>  </a:t>
            </a:r>
            <a:r>
              <a:rPr altLang="en-US" sz="2000" lang="en-US" u="sng">
                <a:solidFill>
                  <a:srgbClr val="993300"/>
                </a:solidFill>
              </a:rPr>
              <a:t>Conducting Sphere</a:t>
            </a:r>
            <a:r>
              <a:rPr altLang="en-US" sz="2000" lang="en-US"/>
              <a:t> of charge ‘q’ and radius ‘R’:</a:t>
            </a:r>
          </a:p>
          <a:p>
            <a:pPr eaLnBrk="1" hangingPunct="1" indent="-407987" latinLnBrk="1" lvl="1" marL="914400">
              <a:buFontTx/>
              <a:buAutoNum type="arabicParenR" startAt="1"/>
            </a:pPr>
            <a:r>
              <a:rPr altLang="en-US" sz="2000" lang="en-US"/>
              <a:t>E at an external point: E</a:t>
            </a:r>
            <a:r>
              <a:rPr altLang="en-US" baseline="-25000" sz="2000" lang="en-US"/>
              <a:t>o    	</a:t>
            </a:r>
            <a:r>
              <a:rPr altLang="en-US" sz="2000" lang="en-US"/>
              <a:t>r&gt;R</a:t>
            </a:r>
          </a:p>
          <a:p>
            <a:pPr eaLnBrk="1" hangingPunct="1" indent="-407987" latinLnBrk="1" lvl="1" marL="914400">
              <a:buFontTx/>
              <a:buAutoNum type="arabicParenR" startAt="1"/>
            </a:pPr>
            <a:r>
              <a:rPr altLang="en-US" sz="2000" lang="en-US"/>
              <a:t>E at the surface:  E</a:t>
            </a:r>
            <a:r>
              <a:rPr altLang="en-US" baseline="-25000" sz="2000" lang="en-US"/>
              <a:t>s 		</a:t>
            </a:r>
            <a:r>
              <a:rPr altLang="en-US" sz="2000" lang="en-US"/>
              <a:t>r=R</a:t>
            </a:r>
          </a:p>
          <a:p>
            <a:pPr eaLnBrk="1" hangingPunct="1" indent="-407987" latinLnBrk="1" lvl="1" marL="914400">
              <a:buFontTx/>
              <a:buAutoNum type="arabicParenR" startAt="1"/>
            </a:pPr>
            <a:r>
              <a:rPr altLang="en-US" sz="2000" lang="en-US"/>
              <a:t>E at an internal point: E</a:t>
            </a:r>
            <a:r>
              <a:rPr altLang="en-US" baseline="-25000" sz="2000" lang="en-US"/>
              <a:t>i 		</a:t>
            </a:r>
            <a:r>
              <a:rPr altLang="en-US" sz="2000" lang="en-US"/>
              <a:t>r&lt;R</a:t>
            </a:r>
          </a:p>
        </p:txBody>
      </p:sp>
      <p:sp>
        <p:nvSpPr>
          <p:cNvPr id="1049234" name=""/>
          <p:cNvSpPr txBox="1"/>
          <p:nvPr/>
        </p:nvSpPr>
        <p:spPr>
          <a:xfrm rot="0">
            <a:off x="457200" y="2590800"/>
            <a:ext cx="4724400" cy="708025"/>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Case-I: E at an external point;</a:t>
            </a:r>
          </a:p>
          <a:p>
            <a:pPr lvl="0"/>
            <a:r>
              <a:rPr altLang="en-US" sz="2000" lang="en-US"/>
              <a:t>Net electric fux through ‘P’:</a:t>
            </a:r>
          </a:p>
        </p:txBody>
      </p:sp>
      <p:pic>
        <p:nvPicPr>
          <p:cNvPr id="2097350" name=""/>
          <p:cNvPicPr>
            <a:picLocks/>
          </p:cNvPicPr>
          <p:nvPr>
            <p:ph sz="half" idx="2"/>
          </p:nvPr>
        </p:nvPicPr>
        <p:blipFill>
          <a:blip xmlns:r="http://schemas.openxmlformats.org/officeDocument/2006/relationships" r:embed="rId1"/>
          <a:srcRect l="0" t="0" r="0" b="0"/>
          <a:stretch>
            <a:fillRect/>
          </a:stretch>
        </p:blipFill>
        <p:spPr>
          <a:xfrm rot="0">
            <a:off x="2717800" y="3124200"/>
            <a:ext cx="2198687" cy="874712"/>
          </a:xfrm>
          <a:prstGeom prst="rect"/>
          <a:noFill/>
          <a:ln>
            <a:noFill/>
          </a:ln>
        </p:spPr>
      </p:pic>
      <p:grpSp>
        <p:nvGrpSpPr>
          <p:cNvPr id="367" name=""/>
          <p:cNvGrpSpPr/>
          <p:nvPr/>
        </p:nvGrpSpPr>
        <p:grpSpPr>
          <a:xfrm rot="0">
            <a:off x="6010275" y="3194050"/>
            <a:ext cx="1543050" cy="1463675"/>
            <a:chOff x="3786" y="2012"/>
            <a:chExt cx="972" cy="922"/>
          </a:xfrm>
        </p:grpSpPr>
        <p:pic>
          <p:nvPicPr>
            <p:cNvPr id="2097351" name=""/>
            <p:cNvPicPr>
              <a:picLocks/>
            </p:cNvPicPr>
            <p:nvPr/>
          </p:nvPicPr>
          <p:blipFill>
            <a:blip xmlns:r="http://schemas.openxmlformats.org/officeDocument/2006/relationships" r:embed="rId2"/>
            <a:srcRect l="0" t="0" r="0" b="0"/>
            <a:stretch>
              <a:fillRect/>
            </a:stretch>
          </p:blipFill>
          <p:spPr>
            <a:xfrm rot="0">
              <a:off x="3786" y="2012"/>
              <a:ext cx="972" cy="922"/>
            </a:xfrm>
            <a:prstGeom prst="rect"/>
            <a:noFill/>
            <a:ln>
              <a:noFill/>
            </a:ln>
          </p:spPr>
        </p:pic>
        <p:sp>
          <p:nvSpPr>
            <p:cNvPr id="1049235" name=""/>
            <p:cNvSpPr txBox="1"/>
            <p:nvPr/>
          </p:nvSpPr>
          <p:spPr>
            <a:xfrm rot="0">
              <a:off x="3967" y="2184"/>
              <a:ext cx="610" cy="576"/>
            </a:xfrm>
            <a:prstGeom prst="rect"/>
            <a:noFill/>
            <a:ln>
              <a:noFill/>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236" name=""/>
          <p:cNvSpPr/>
          <p:nvPr/>
        </p:nvSpPr>
        <p:spPr>
          <a:xfrm rot="0" flipV="1">
            <a:off x="6781800" y="3429000"/>
            <a:ext cx="381000" cy="533400"/>
          </a:xfrm>
          <a:prstGeom prst="line"/>
          <a:noFill/>
          <a:ln w="9525" cap="flat" cmpd="sng">
            <a:solidFill>
              <a:schemeClr val="dk1">
                <a:alpha val="100000"/>
              </a:schemeClr>
            </a:solidFill>
            <a:prstDash val="solid"/>
            <a:round/>
            <a:tailEnd type="triangle" w="med" len="med"/>
          </a:ln>
        </p:spPr>
      </p:sp>
      <p:sp>
        <p:nvSpPr>
          <p:cNvPr id="1049237" name=""/>
          <p:cNvSpPr txBox="1"/>
          <p:nvPr/>
        </p:nvSpPr>
        <p:spPr>
          <a:xfrm rot="0">
            <a:off x="6629400" y="3429000"/>
            <a:ext cx="3492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grpSp>
        <p:nvGrpSpPr>
          <p:cNvPr id="368" name=""/>
          <p:cNvGrpSpPr/>
          <p:nvPr/>
        </p:nvGrpSpPr>
        <p:grpSpPr>
          <a:xfrm rot="0">
            <a:off x="6781800" y="3846512"/>
            <a:ext cx="1387475" cy="442912"/>
            <a:chOff x="6781800" y="3846513"/>
            <a:chExt cx="1387475" cy="442913"/>
          </a:xfrm>
        </p:grpSpPr>
        <p:sp>
          <p:nvSpPr>
            <p:cNvPr id="1049238" name=""/>
            <p:cNvSpPr/>
            <p:nvPr/>
          </p:nvSpPr>
          <p:spPr>
            <a:xfrm rot="0">
              <a:off x="6781800" y="3962400"/>
              <a:ext cx="990600" cy="0"/>
            </a:xfrm>
            <a:prstGeom prst="line"/>
            <a:noFill/>
            <a:ln w="9525" cap="flat" cmpd="sng">
              <a:solidFill>
                <a:schemeClr val="dk1">
                  <a:alpha val="100000"/>
                </a:schemeClr>
              </a:solidFill>
              <a:prstDash val="solid"/>
              <a:round/>
              <a:tailEnd type="triangle" w="med" len="med"/>
            </a:ln>
          </p:spPr>
        </p:sp>
        <p:sp>
          <p:nvSpPr>
            <p:cNvPr id="1049239" name=""/>
            <p:cNvSpPr txBox="1"/>
            <p:nvPr/>
          </p:nvSpPr>
          <p:spPr>
            <a:xfrm rot="0">
              <a:off x="7070725" y="3922713"/>
              <a:ext cx="2603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40" name=""/>
            <p:cNvSpPr txBox="1"/>
            <p:nvPr/>
          </p:nvSpPr>
          <p:spPr>
            <a:xfrm rot="0">
              <a:off x="7832725" y="3846513"/>
              <a:ext cx="3365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grpSp>
      <p:sp>
        <p:nvSpPr>
          <p:cNvPr id="1049241" name=""/>
          <p:cNvSpPr txBox="1"/>
          <p:nvPr/>
        </p:nvSpPr>
        <p:spPr>
          <a:xfrm rot="0">
            <a:off x="7391400" y="4572000"/>
            <a:ext cx="423862"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S</a:t>
            </a:r>
            <a:r>
              <a:rPr altLang="en-US" baseline="-25000" lang="en-US"/>
              <a:t>1</a:t>
            </a:r>
          </a:p>
        </p:txBody>
      </p:sp>
      <p:sp>
        <p:nvSpPr>
          <p:cNvPr id="1049242" name=""/>
          <p:cNvSpPr txBox="1"/>
          <p:nvPr/>
        </p:nvSpPr>
        <p:spPr>
          <a:xfrm rot="0">
            <a:off x="152400" y="6211887"/>
            <a:ext cx="8839200" cy="646112"/>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lang="en-US"/>
              <a:t>The Electric field strength at any point outside a spherical charge distribution is the same as through the whole charge were concentrated at the centre.</a:t>
            </a:r>
          </a:p>
        </p:txBody>
      </p:sp>
      <p:pic>
        <p:nvPicPr>
          <p:cNvPr id="2097352" name=""/>
          <p:cNvPicPr>
            <a:picLocks/>
          </p:cNvPicPr>
          <p:nvPr/>
        </p:nvPicPr>
        <p:blipFill>
          <a:blip xmlns:r="http://schemas.openxmlformats.org/officeDocument/2006/relationships" r:embed="rId3"/>
          <a:srcRect l="0" t="0" r="0" b="0"/>
          <a:stretch>
            <a:fillRect/>
          </a:stretch>
        </p:blipFill>
        <p:spPr>
          <a:xfrm rot="0">
            <a:off x="3462337" y="3621087"/>
            <a:ext cx="390525" cy="920750"/>
          </a:xfrm>
          <a:prstGeom prst="rect"/>
          <a:noFill/>
          <a:ln>
            <a:noFill/>
          </a:ln>
        </p:spPr>
      </p:pic>
      <p:pic>
        <p:nvPicPr>
          <p:cNvPr id="2097353" name=""/>
          <p:cNvPicPr>
            <a:picLocks/>
          </p:cNvPicPr>
          <p:nvPr/>
        </p:nvPicPr>
        <p:blipFill>
          <a:blip xmlns:r="http://schemas.openxmlformats.org/officeDocument/2006/relationships" r:embed="rId4"/>
          <a:srcRect l="0" t="0" r="0" b="0"/>
          <a:stretch>
            <a:fillRect/>
          </a:stretch>
        </p:blipFill>
        <p:spPr>
          <a:xfrm rot="0">
            <a:off x="4570412" y="5183187"/>
            <a:ext cx="4421187" cy="912812"/>
          </a:xfrm>
          <a:prstGeom prst="rect"/>
          <a:noFill/>
          <a:ln>
            <a:noFill/>
          </a:ln>
        </p:spPr>
      </p:pic>
      <p:pic>
        <p:nvPicPr>
          <p:cNvPr id="2097354" name=""/>
          <p:cNvPicPr>
            <a:picLocks/>
          </p:cNvPicPr>
          <p:nvPr/>
        </p:nvPicPr>
        <p:blipFill>
          <a:blip xmlns:r="http://schemas.openxmlformats.org/officeDocument/2006/relationships" r:embed="rId5"/>
          <a:srcRect l="0" t="0" r="0" b="0"/>
          <a:stretch>
            <a:fillRect/>
          </a:stretch>
        </p:blipFill>
        <p:spPr>
          <a:xfrm rot="0">
            <a:off x="263525" y="4013200"/>
            <a:ext cx="4533900" cy="2208212"/>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3" presetSubtype="10">
                                  <p:stCondLst>
                                    <p:cond delay="0"/>
                                  </p:stCondLst>
                                  <p:childTnLst>
                                    <p:set>
                                      <p:cBhvr>
                                        <p:cTn dur="1" fill="hold" id="6">
                                          <p:stCondLst>
                                            <p:cond delay="0"/>
                                          </p:stCondLst>
                                        </p:cTn>
                                        <p:tgtEl>
                                          <p:spTgt spid="1049232"/>
                                        </p:tgtEl>
                                        <p:attrNameLst>
                                          <p:attrName>style.visibility</p:attrName>
                                        </p:attrNameLst>
                                      </p:cBhvr>
                                      <p:to>
                                        <p:strVal val="visible"/>
                                      </p:to>
                                    </p:set>
                                    <p:animEffect transition="in" filter="blinds(horizontal)">
                                      <p:cBhvr>
                                        <p:cTn dur="500" id="7"/>
                                        <p:tgtEl>
                                          <p:spTgt spid="1049232"/>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233">
                                            <p:txEl>
                                              <p:charRg st="0" end="50"/>
                                            </p:txEl>
                                          </p:spTgt>
                                        </p:tgtEl>
                                        <p:attrNameLst>
                                          <p:attrName>style.visibility</p:attrName>
                                        </p:attrNameLst>
                                      </p:cBhvr>
                                      <p:to>
                                        <p:strVal val="visible"/>
                                      </p:to>
                                    </p:set>
                                    <p:animEffect transition="in" filter="blinds(horizontal)">
                                      <p:cBhvr>
                                        <p:cTn dur="500" id="10"/>
                                        <p:tgtEl>
                                          <p:spTgt spid="1049233">
                                            <p:txEl>
                                              <p:charRg st="0" end="50"/>
                                            </p:txEl>
                                          </p:spTgt>
                                        </p:tgtEl>
                                      </p:cBhvr>
                                    </p:animEffect>
                                  </p:childTnLst>
                                </p:cTn>
                              </p:par>
                              <p:par>
                                <p:cTn fill="hold" grpId="0" id="11" nodeType="withEffect" presetClass="entr" presetID="3" presetSubtype="10">
                                  <p:stCondLst>
                                    <p:cond delay="0"/>
                                  </p:stCondLst>
                                  <p:childTnLst>
                                    <p:set>
                                      <p:cBhvr>
                                        <p:cTn dur="1" fill="hold" id="12">
                                          <p:stCondLst>
                                            <p:cond delay="0"/>
                                          </p:stCondLst>
                                        </p:cTn>
                                        <p:tgtEl>
                                          <p:spTgt spid="1049233">
                                            <p:txEl>
                                              <p:charRg st="50" end="85"/>
                                            </p:txEl>
                                          </p:spTgt>
                                        </p:tgtEl>
                                        <p:attrNameLst>
                                          <p:attrName>style.visibility</p:attrName>
                                        </p:attrNameLst>
                                      </p:cBhvr>
                                      <p:to>
                                        <p:strVal val="visible"/>
                                      </p:to>
                                    </p:set>
                                    <p:animEffect transition="in" filter="blinds(horizontal)">
                                      <p:cBhvr>
                                        <p:cTn dur="500" id="13"/>
                                        <p:tgtEl>
                                          <p:spTgt spid="1049233">
                                            <p:txEl>
                                              <p:charRg st="50" end="85"/>
                                            </p:txEl>
                                          </p:spTgt>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9233">
                                            <p:txEl>
                                              <p:charRg st="85" end="113"/>
                                            </p:txEl>
                                          </p:spTgt>
                                        </p:tgtEl>
                                        <p:attrNameLst>
                                          <p:attrName>style.visibility</p:attrName>
                                        </p:attrNameLst>
                                      </p:cBhvr>
                                      <p:to>
                                        <p:strVal val="visible"/>
                                      </p:to>
                                    </p:set>
                                    <p:animEffect transition="in" filter="blinds(horizontal)">
                                      <p:cBhvr>
                                        <p:cTn dur="500" id="16"/>
                                        <p:tgtEl>
                                          <p:spTgt spid="1049233">
                                            <p:txEl>
                                              <p:charRg st="85" end="113"/>
                                            </p:txEl>
                                          </p:spTgt>
                                        </p:tgtEl>
                                      </p:cBhvr>
                                    </p:animEffect>
                                  </p:childTnLst>
                                </p:cTn>
                              </p:par>
                              <p:par>
                                <p:cTn fill="hold" grpId="0" id="17" nodeType="withEffect" presetClass="entr" presetID="3" presetSubtype="10">
                                  <p:stCondLst>
                                    <p:cond delay="0"/>
                                  </p:stCondLst>
                                  <p:childTnLst>
                                    <p:set>
                                      <p:cBhvr>
                                        <p:cTn dur="1" fill="hold" id="18">
                                          <p:stCondLst>
                                            <p:cond delay="0"/>
                                          </p:stCondLst>
                                        </p:cTn>
                                        <p:tgtEl>
                                          <p:spTgt spid="1049233">
                                            <p:txEl>
                                              <p:charRg st="113" end="146"/>
                                            </p:txEl>
                                          </p:spTgt>
                                        </p:tgtEl>
                                        <p:attrNameLst>
                                          <p:attrName>style.visibility</p:attrName>
                                        </p:attrNameLst>
                                      </p:cBhvr>
                                      <p:to>
                                        <p:strVal val="visible"/>
                                      </p:to>
                                    </p:set>
                                    <p:animEffect transition="in" filter="blinds(horizontal)">
                                      <p:cBhvr>
                                        <p:cTn dur="500" id="19"/>
                                        <p:tgtEl>
                                          <p:spTgt spid="1049233">
                                            <p:txEl>
                                              <p:charRg st="113" end="146"/>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3" presetSubtype="10">
                                  <p:stCondLst>
                                    <p:cond delay="0"/>
                                  </p:stCondLst>
                                  <p:childTnLst>
                                    <p:set>
                                      <p:cBhvr>
                                        <p:cTn dur="1" fill="hold" id="23">
                                          <p:stCondLst>
                                            <p:cond delay="0"/>
                                          </p:stCondLst>
                                        </p:cTn>
                                        <p:tgtEl>
                                          <p:spTgt spid="1049234"/>
                                        </p:tgtEl>
                                        <p:attrNameLst>
                                          <p:attrName>style.visibility</p:attrName>
                                        </p:attrNameLst>
                                      </p:cBhvr>
                                      <p:to>
                                        <p:strVal val="visible"/>
                                      </p:to>
                                    </p:set>
                                    <p:animEffect transition="in" filter="blinds(horizontal)">
                                      <p:cBhvr>
                                        <p:cTn dur="500" id="24"/>
                                        <p:tgtEl>
                                          <p:spTgt spid="1049234"/>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9" presetSubtype="0">
                                  <p:stCondLst>
                                    <p:cond delay="0"/>
                                  </p:stCondLst>
                                  <p:childTnLst>
                                    <p:set>
                                      <p:cBhvr>
                                        <p:cTn dur="1" fill="hold" id="28">
                                          <p:stCondLst>
                                            <p:cond delay="0"/>
                                          </p:stCondLst>
                                        </p:cTn>
                                        <p:tgtEl>
                                          <p:spTgt spid="366"/>
                                        </p:tgtEl>
                                        <p:attrNameLst>
                                          <p:attrName>style.visibility</p:attrName>
                                        </p:attrNameLst>
                                      </p:cBhvr>
                                      <p:to>
                                        <p:strVal val="visible"/>
                                      </p:to>
                                    </p:set>
                                    <p:animEffect transition="in" filter="dissolve">
                                      <p:cBhvr>
                                        <p:cTn dur="500" id="29"/>
                                        <p:tgtEl>
                                          <p:spTgt spid="366"/>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9" presetSubtype="0">
                                  <p:stCondLst>
                                    <p:cond delay="0"/>
                                  </p:stCondLst>
                                  <p:childTnLst>
                                    <p:set>
                                      <p:cBhvr>
                                        <p:cTn dur="1" fill="hold" id="33">
                                          <p:stCondLst>
                                            <p:cond delay="0"/>
                                          </p:stCondLst>
                                        </p:cTn>
                                        <p:tgtEl>
                                          <p:spTgt spid="368"/>
                                        </p:tgtEl>
                                        <p:attrNameLst>
                                          <p:attrName>style.visibility</p:attrName>
                                        </p:attrNameLst>
                                      </p:cBhvr>
                                      <p:to>
                                        <p:strVal val="visible"/>
                                      </p:to>
                                    </p:set>
                                    <p:animEffect transition="in" filter="dissolve">
                                      <p:cBhvr>
                                        <p:cTn dur="500" id="34"/>
                                        <p:tgtEl>
                                          <p:spTgt spid="36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3" presetSubtype="10">
                                  <p:stCondLst>
                                    <p:cond delay="0"/>
                                  </p:stCondLst>
                                  <p:childTnLst>
                                    <p:set>
                                      <p:cBhvr>
                                        <p:cTn dur="1" fill="hold" id="38">
                                          <p:stCondLst>
                                            <p:cond delay="0"/>
                                          </p:stCondLst>
                                        </p:cTn>
                                        <p:tgtEl>
                                          <p:spTgt spid="2097350"/>
                                        </p:tgtEl>
                                        <p:attrNameLst>
                                          <p:attrName>style.visibility</p:attrName>
                                        </p:attrNameLst>
                                      </p:cBhvr>
                                      <p:to>
                                        <p:strVal val="visible"/>
                                      </p:to>
                                    </p:set>
                                    <p:animEffect transition="in" filter="blinds(horizontal)">
                                      <p:cBhvr>
                                        <p:cTn dur="500" id="39"/>
                                        <p:tgtEl>
                                          <p:spTgt spid="2097350"/>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3" presetSubtype="10">
                                  <p:stCondLst>
                                    <p:cond delay="0"/>
                                  </p:stCondLst>
                                  <p:childTnLst>
                                    <p:set>
                                      <p:cBhvr>
                                        <p:cTn dur="1" fill="hold" id="43">
                                          <p:stCondLst>
                                            <p:cond delay="0"/>
                                          </p:stCondLst>
                                        </p:cTn>
                                        <p:tgtEl>
                                          <p:spTgt spid="2097353"/>
                                        </p:tgtEl>
                                        <p:attrNameLst>
                                          <p:attrName>style.visibility</p:attrName>
                                        </p:attrNameLst>
                                      </p:cBhvr>
                                      <p:to>
                                        <p:strVal val="visible"/>
                                      </p:to>
                                    </p:set>
                                    <p:animEffect transition="in" filter="blinds(horizontal)">
                                      <p:cBhvr>
                                        <p:cTn dur="500" id="44"/>
                                        <p:tgtEl>
                                          <p:spTgt spid="2097353"/>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3" presetSubtype="10">
                                  <p:stCondLst>
                                    <p:cond delay="0"/>
                                  </p:stCondLst>
                                  <p:childTnLst>
                                    <p:set>
                                      <p:cBhvr>
                                        <p:cTn dur="1" fill="hold" id="48">
                                          <p:stCondLst>
                                            <p:cond delay="0"/>
                                          </p:stCondLst>
                                        </p:cTn>
                                        <p:tgtEl>
                                          <p:spTgt spid="2097352"/>
                                        </p:tgtEl>
                                        <p:attrNameLst>
                                          <p:attrName>style.visibility</p:attrName>
                                        </p:attrNameLst>
                                      </p:cBhvr>
                                      <p:to>
                                        <p:strVal val="visible"/>
                                      </p:to>
                                    </p:set>
                                    <p:animEffect transition="in" filter="blinds(horizontal)">
                                      <p:cBhvr>
                                        <p:cTn dur="500" id="49"/>
                                        <p:tgtEl>
                                          <p:spTgt spid="2097352"/>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3" presetSubtype="10">
                                  <p:stCondLst>
                                    <p:cond delay="0"/>
                                  </p:stCondLst>
                                  <p:childTnLst>
                                    <p:set>
                                      <p:cBhvr>
                                        <p:cTn dur="1" fill="hold" id="53">
                                          <p:stCondLst>
                                            <p:cond delay="0"/>
                                          </p:stCondLst>
                                        </p:cTn>
                                        <p:tgtEl>
                                          <p:spTgt spid="2097354"/>
                                        </p:tgtEl>
                                        <p:attrNameLst>
                                          <p:attrName>style.visibility</p:attrName>
                                        </p:attrNameLst>
                                      </p:cBhvr>
                                      <p:to>
                                        <p:strVal val="visible"/>
                                      </p:to>
                                    </p:set>
                                    <p:animEffect transition="in" filter="blinds(horizontal)">
                                      <p:cBhvr>
                                        <p:cTn dur="500" id="54"/>
                                        <p:tgtEl>
                                          <p:spTgt spid="2097354"/>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3" presetSubtype="10">
                                  <p:stCondLst>
                                    <p:cond delay="0"/>
                                  </p:stCondLst>
                                  <p:childTnLst>
                                    <p:set>
                                      <p:cBhvr>
                                        <p:cTn dur="1" fill="hold" id="58">
                                          <p:stCondLst>
                                            <p:cond delay="0"/>
                                          </p:stCondLst>
                                        </p:cTn>
                                        <p:tgtEl>
                                          <p:spTgt spid="1049242"/>
                                        </p:tgtEl>
                                        <p:attrNameLst>
                                          <p:attrName>style.visibility</p:attrName>
                                        </p:attrNameLst>
                                      </p:cBhvr>
                                      <p:to>
                                        <p:strVal val="visible"/>
                                      </p:to>
                                    </p:set>
                                    <p:animEffect transition="in" filter="blinds(horizontal)">
                                      <p:cBhvr>
                                        <p:cTn dur="500" id="59"/>
                                        <p:tgtEl>
                                          <p:spTgt spid="1049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2" grpId="0" uiExpand="0" build="whole" animBg="1"/>
      <p:bldP spid="1049233" grpId="0" uiExpand="0" build="p" bldLvl="1"/>
      <p:bldP spid="1049234" grpId="0" uiExpand="0" build="whole" animBg="1"/>
      <p:bldP spid="1049242" grpId="0" uiExpand="0" build="whole"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1">
  <p:cSld>
    <p:spTree>
      <p:nvGrpSpPr>
        <p:cNvPr id="373" name=""/>
        <p:cNvGrpSpPr/>
        <p:nvPr/>
      </p:nvGrpSpPr>
      <p:grpSpPr>
        <a:xfrm rot="0">
          <a:off x="0" y="0"/>
          <a:ext cx="0" cy="0"/>
          <a:chOff x="0" y="0"/>
          <a:chExt cx="0" cy="0"/>
        </a:xfrm>
      </p:grpSpPr>
      <p:sp>
        <p:nvSpPr>
          <p:cNvPr id="1049249" name=""/>
          <p:cNvSpPr/>
          <p:nvPr/>
        </p:nvSpPr>
        <p:spPr>
          <a:xfrm rot="0">
            <a:off x="228600" y="4953000"/>
            <a:ext cx="5638800" cy="533400"/>
          </a:xfrm>
          <a:prstGeom prst="rect"/>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250" name=""/>
          <p:cNvSpPr txBox="1"/>
          <p:nvPr/>
        </p:nvSpPr>
        <p:spPr>
          <a:xfrm rot="0">
            <a:off x="457200" y="1371600"/>
            <a:ext cx="47244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 E at the Surface;</a:t>
            </a:r>
          </a:p>
        </p:txBody>
      </p:sp>
      <p:grpSp>
        <p:nvGrpSpPr>
          <p:cNvPr id="374" name=""/>
          <p:cNvGrpSpPr/>
          <p:nvPr/>
        </p:nvGrpSpPr>
        <p:grpSpPr>
          <a:xfrm rot="0">
            <a:off x="6096000" y="1143000"/>
            <a:ext cx="2667000" cy="2133600"/>
            <a:chOff x="3840" y="1008"/>
            <a:chExt cx="1680" cy="1344"/>
          </a:xfrm>
        </p:grpSpPr>
        <p:grpSp>
          <p:nvGrpSpPr>
            <p:cNvPr id="375" name=""/>
            <p:cNvGrpSpPr/>
            <p:nvPr/>
          </p:nvGrpSpPr>
          <p:grpSpPr>
            <a:xfrm rot="0">
              <a:off x="3763" y="1459"/>
              <a:ext cx="1018" cy="972"/>
              <a:chOff x="5974080" y="1859280"/>
              <a:chExt cx="1615440" cy="1542288"/>
            </a:xfrm>
          </p:grpSpPr>
          <p:pic>
            <p:nvPicPr>
              <p:cNvPr id="2097357" name=""/>
              <p:cNvPicPr>
                <a:picLocks/>
              </p:cNvPicPr>
              <p:nvPr/>
            </p:nvPicPr>
            <p:blipFill>
              <a:blip xmlns:r="http://schemas.openxmlformats.org/officeDocument/2006/relationships" r:embed="rId1"/>
              <a:srcRect l="0" t="0" r="0" b="0"/>
              <a:stretch>
                <a:fillRect/>
              </a:stretch>
            </p:blipFill>
            <p:spPr>
              <a:xfrm rot="0">
                <a:off x="5974080" y="1859280"/>
                <a:ext cx="1615440" cy="1542288"/>
              </a:xfrm>
              <a:prstGeom prst="rect"/>
              <a:noFill/>
              <a:ln>
                <a:noFill/>
              </a:ln>
            </p:spPr>
          </p:pic>
          <p:sp>
            <p:nvSpPr>
              <p:cNvPr id="1049251" name=""/>
              <p:cNvSpPr txBox="1"/>
              <p:nvPr/>
            </p:nvSpPr>
            <p:spPr>
              <a:xfrm rot="0">
                <a:off x="6296866" y="2170907"/>
                <a:ext cx="969868" cy="915986"/>
              </a:xfrm>
              <a:prstGeom prst="rect"/>
              <a:noFill/>
              <a:ln>
                <a:noFill/>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252" name=""/>
            <p:cNvSpPr/>
            <p:nvPr/>
          </p:nvSpPr>
          <p:spPr>
            <a:xfrm rot="0" flipV="1">
              <a:off x="4272" y="1728"/>
              <a:ext cx="336" cy="240"/>
            </a:xfrm>
            <a:prstGeom prst="line"/>
            <a:noFill/>
            <a:ln w="9525" cap="flat" cmpd="sng">
              <a:solidFill>
                <a:schemeClr val="dk1">
                  <a:alpha val="100000"/>
                </a:schemeClr>
              </a:solidFill>
              <a:prstDash val="solid"/>
              <a:round/>
              <a:tailEnd type="triangle" w="med" len="med"/>
            </a:ln>
          </p:spPr>
        </p:sp>
        <p:sp>
          <p:nvSpPr>
            <p:cNvPr id="1049253" name=""/>
            <p:cNvSpPr/>
            <p:nvPr/>
          </p:nvSpPr>
          <p:spPr>
            <a:xfrm rot="0">
              <a:off x="4464" y="1008"/>
              <a:ext cx="1056" cy="480"/>
            </a:xfrm>
            <a:prstGeom prst="wedgeEllipseCallout">
              <a:avLst>
                <a:gd name="adj1" fmla="val -46593"/>
                <a:gd name="adj2" fmla="val 66042"/>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sp>
          <p:nvSpPr>
            <p:cNvPr id="1049254" name=""/>
            <p:cNvSpPr txBox="1"/>
            <p:nvPr/>
          </p:nvSpPr>
          <p:spPr>
            <a:xfrm rot="0">
              <a:off x="4080" y="1632"/>
              <a:ext cx="35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r=R</a:t>
              </a:r>
            </a:p>
          </p:txBody>
        </p:sp>
      </p:grpSp>
      <p:pic>
        <p:nvPicPr>
          <p:cNvPr id="2097358" name=""/>
          <p:cNvPicPr>
            <a:picLocks/>
          </p:cNvPicPr>
          <p:nvPr>
            <p:ph sz="half" idx="2"/>
          </p:nvPr>
        </p:nvPicPr>
        <p:blipFill>
          <a:blip xmlns:r="http://schemas.openxmlformats.org/officeDocument/2006/relationships" r:embed="rId2"/>
          <a:srcRect l="0" t="0" r="0" b="0"/>
          <a:stretch>
            <a:fillRect/>
          </a:stretch>
        </p:blipFill>
        <p:spPr>
          <a:xfrm rot="0">
            <a:off x="879475" y="1949450"/>
            <a:ext cx="3006725" cy="1328737"/>
          </a:xfrm>
          <a:prstGeom prst="rect"/>
          <a:noFill/>
          <a:ln>
            <a:noFill/>
          </a:ln>
        </p:spPr>
      </p:pic>
      <p:sp>
        <p:nvSpPr>
          <p:cNvPr id="1049255" name=""/>
          <p:cNvSpPr txBox="1"/>
          <p:nvPr/>
        </p:nvSpPr>
        <p:spPr>
          <a:xfrm rot="0">
            <a:off x="533400" y="3733800"/>
            <a:ext cx="47244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Case-III: E at an internal point;</a:t>
            </a:r>
          </a:p>
        </p:txBody>
      </p:sp>
      <p:grpSp>
        <p:nvGrpSpPr>
          <p:cNvPr id="376" name=""/>
          <p:cNvGrpSpPr/>
          <p:nvPr/>
        </p:nvGrpSpPr>
        <p:grpSpPr>
          <a:xfrm rot="0">
            <a:off x="6553200" y="3429000"/>
            <a:ext cx="2362200" cy="2590800"/>
            <a:chOff x="4128" y="2160"/>
            <a:chExt cx="1488" cy="1632"/>
          </a:xfrm>
        </p:grpSpPr>
        <p:grpSp>
          <p:nvGrpSpPr>
            <p:cNvPr id="377" name=""/>
            <p:cNvGrpSpPr/>
            <p:nvPr/>
          </p:nvGrpSpPr>
          <p:grpSpPr>
            <a:xfrm rot="0">
              <a:off x="4074" y="2922"/>
              <a:ext cx="972" cy="925"/>
              <a:chOff x="6467856" y="4639056"/>
              <a:chExt cx="1542288" cy="1469136"/>
            </a:xfrm>
          </p:grpSpPr>
          <p:pic>
            <p:nvPicPr>
              <p:cNvPr id="2097359" name=""/>
              <p:cNvPicPr>
                <a:picLocks/>
              </p:cNvPicPr>
              <p:nvPr/>
            </p:nvPicPr>
            <p:blipFill>
              <a:blip xmlns:r="http://schemas.openxmlformats.org/officeDocument/2006/relationships" r:embed="rId3"/>
              <a:srcRect l="0" t="0" r="0" b="0"/>
              <a:stretch>
                <a:fillRect/>
              </a:stretch>
            </p:blipFill>
            <p:spPr>
              <a:xfrm rot="0">
                <a:off x="6467856" y="4639056"/>
                <a:ext cx="1542288" cy="1469136"/>
              </a:xfrm>
              <a:prstGeom prst="rect"/>
              <a:noFill/>
              <a:ln>
                <a:noFill/>
              </a:ln>
            </p:spPr>
          </p:pic>
          <p:sp>
            <p:nvSpPr>
              <p:cNvPr id="1049256" name=""/>
              <p:cNvSpPr txBox="1"/>
              <p:nvPr/>
            </p:nvSpPr>
            <p:spPr>
              <a:xfrm rot="0">
                <a:off x="6754066" y="4914107"/>
                <a:ext cx="969868" cy="915986"/>
              </a:xfrm>
              <a:prstGeom prst="rect"/>
              <a:noFill/>
              <a:ln>
                <a:noFill/>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9257" name=""/>
            <p:cNvSpPr/>
            <p:nvPr/>
          </p:nvSpPr>
          <p:spPr>
            <a:xfrm rot="0" flipV="1">
              <a:off x="4560" y="3072"/>
              <a:ext cx="240" cy="336"/>
            </a:xfrm>
            <a:prstGeom prst="line"/>
            <a:noFill/>
            <a:ln w="9525" cap="flat" cmpd="sng">
              <a:solidFill>
                <a:schemeClr val="dk1">
                  <a:alpha val="100000"/>
                </a:schemeClr>
              </a:solidFill>
              <a:prstDash val="solid"/>
              <a:round/>
              <a:tailEnd type="triangle" w="med" len="med"/>
            </a:ln>
          </p:spPr>
        </p:sp>
        <p:sp>
          <p:nvSpPr>
            <p:cNvPr id="1049258" name=""/>
            <p:cNvSpPr/>
            <p:nvPr/>
          </p:nvSpPr>
          <p:spPr>
            <a:xfrm rot="0">
              <a:off x="4560" y="3408"/>
              <a:ext cx="240" cy="0"/>
            </a:xfrm>
            <a:prstGeom prst="line"/>
            <a:noFill/>
            <a:ln w="9525" cap="flat" cmpd="sng">
              <a:solidFill>
                <a:schemeClr val="dk1">
                  <a:alpha val="100000"/>
                </a:schemeClr>
              </a:solidFill>
              <a:prstDash val="solid"/>
              <a:round/>
              <a:tailEnd type="triangle" w="med" len="med"/>
            </a:ln>
          </p:spPr>
        </p:sp>
        <p:sp>
          <p:nvSpPr>
            <p:cNvPr id="1049259" name=""/>
            <p:cNvSpPr/>
            <p:nvPr/>
          </p:nvSpPr>
          <p:spPr>
            <a:xfrm rot="0">
              <a:off x="4512" y="2160"/>
              <a:ext cx="1104" cy="480"/>
            </a:xfrm>
            <a:prstGeom prst="wedgeEllipseCallout">
              <a:avLst>
                <a:gd name="adj1" fmla="val -46431"/>
                <a:gd name="adj2" fmla="val 146042"/>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sp>
          <p:nvSpPr>
            <p:cNvPr id="1049260" name=""/>
            <p:cNvSpPr txBox="1"/>
            <p:nvPr/>
          </p:nvSpPr>
          <p:spPr>
            <a:xfrm rot="0">
              <a:off x="4464" y="3129"/>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61" name=""/>
            <p:cNvSpPr txBox="1"/>
            <p:nvPr/>
          </p:nvSpPr>
          <p:spPr>
            <a:xfrm rot="0">
              <a:off x="4560" y="3383"/>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62" name=""/>
            <p:cNvSpPr/>
            <p:nvPr/>
          </p:nvSpPr>
          <p:spPr>
            <a:xfrm rot="0">
              <a:off x="4272" y="3096"/>
              <a:ext cx="576" cy="576"/>
            </a:xfrm>
            <a:prstGeom prst="ellipse"/>
            <a:solidFill>
              <a:schemeClr val="accent1">
                <a:alpha val="0"/>
              </a:scheme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pic>
        <p:nvPicPr>
          <p:cNvPr id="2097360" name=""/>
          <p:cNvPicPr>
            <a:picLocks/>
          </p:cNvPicPr>
          <p:nvPr/>
        </p:nvPicPr>
        <p:blipFill>
          <a:blip xmlns:r="http://schemas.openxmlformats.org/officeDocument/2006/relationships" r:embed="rId4"/>
          <a:srcRect l="0" t="0" r="0" b="0"/>
          <a:stretch>
            <a:fillRect/>
          </a:stretch>
        </p:blipFill>
        <p:spPr>
          <a:xfrm rot="0">
            <a:off x="381000" y="4343400"/>
            <a:ext cx="4368800" cy="2044700"/>
          </a:xfrm>
          <a:prstGeom prst="rect"/>
          <a:noFill/>
          <a:ln>
            <a:noFill/>
          </a:ln>
        </p:spPr>
      </p:pic>
      <p:pic>
        <p:nvPicPr>
          <p:cNvPr id="2097361" name=""/>
          <p:cNvPicPr>
            <a:picLocks/>
          </p:cNvPicPr>
          <p:nvPr/>
        </p:nvPicPr>
        <p:blipFill>
          <a:blip xmlns:r="http://schemas.openxmlformats.org/officeDocument/2006/relationships" r:embed="rId5"/>
          <a:srcRect l="0" t="0" r="0" b="0"/>
          <a:stretch>
            <a:fillRect/>
          </a:stretch>
        </p:blipFill>
        <p:spPr>
          <a:xfrm rot="0">
            <a:off x="4505325" y="4889500"/>
            <a:ext cx="1450975" cy="749300"/>
          </a:xfrm>
          <a:prstGeom prst="rect"/>
          <a:noFill/>
          <a:ln>
            <a:noFill/>
          </a:ln>
        </p:spPr>
      </p:pic>
      <p:sp>
        <p:nvSpPr>
          <p:cNvPr id="1049263" name=""/>
          <p:cNvSpPr/>
          <p:nvPr>
            <p:ph type="title" sz="full" idx="0"/>
          </p:nvPr>
        </p:nvSpPr>
        <p:spPr>
          <a:xfrm rot="0">
            <a:off x="457200" y="46037"/>
            <a:ext cx="8229600" cy="792162"/>
          </a:xfrm>
          <a:prstGeom prst="rect"/>
          <a:solidFill>
            <a:srgbClr val="C00000">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2800" lang="en-US">
                <a:solidFill>
                  <a:schemeClr val="lt1"/>
                </a:solidFill>
              </a:rPr>
              <a:t>(Spherical systems: Conducting Sphere)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250"/>
                                        </p:tgtEl>
                                        <p:attrNameLst>
                                          <p:attrName>style.visibility</p:attrName>
                                        </p:attrNameLst>
                                      </p:cBhvr>
                                      <p:to>
                                        <p:strVal val="visible"/>
                                      </p:to>
                                    </p:set>
                                    <p:animEffect transition="in" filter="blinds(horizontal)">
                                      <p:cBhvr>
                                        <p:cTn dur="500" id="7"/>
                                        <p:tgtEl>
                                          <p:spTgt spid="104925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374"/>
                                        </p:tgtEl>
                                        <p:attrNameLst>
                                          <p:attrName>style.visibility</p:attrName>
                                        </p:attrNameLst>
                                      </p:cBhvr>
                                      <p:to>
                                        <p:strVal val="visible"/>
                                      </p:to>
                                    </p:set>
                                    <p:animEffect transition="in" filter="blinds(horizontal)">
                                      <p:cBhvr>
                                        <p:cTn dur="500" id="12"/>
                                        <p:tgtEl>
                                          <p:spTgt spid="37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358"/>
                                        </p:tgtEl>
                                        <p:attrNameLst>
                                          <p:attrName>style.visibility</p:attrName>
                                        </p:attrNameLst>
                                      </p:cBhvr>
                                      <p:to>
                                        <p:strVal val="visible"/>
                                      </p:to>
                                    </p:set>
                                    <p:animEffect transition="in" filter="blinds(horizontal)">
                                      <p:cBhvr>
                                        <p:cTn dur="500" id="17"/>
                                        <p:tgtEl>
                                          <p:spTgt spid="209735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49255"/>
                                        </p:tgtEl>
                                        <p:attrNameLst>
                                          <p:attrName>style.visibility</p:attrName>
                                        </p:attrNameLst>
                                      </p:cBhvr>
                                      <p:to>
                                        <p:strVal val="visible"/>
                                      </p:to>
                                    </p:set>
                                    <p:animEffect transition="in" filter="blinds(horizontal)">
                                      <p:cBhvr>
                                        <p:cTn dur="500" id="22"/>
                                        <p:tgtEl>
                                          <p:spTgt spid="1049255"/>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376"/>
                                        </p:tgtEl>
                                        <p:attrNameLst>
                                          <p:attrName>style.visibility</p:attrName>
                                        </p:attrNameLst>
                                      </p:cBhvr>
                                      <p:to>
                                        <p:strVal val="visible"/>
                                      </p:to>
                                    </p:set>
                                    <p:animEffect transition="in" filter="blinds(horizontal)">
                                      <p:cBhvr>
                                        <p:cTn dur="500" id="27"/>
                                        <p:tgtEl>
                                          <p:spTgt spid="376"/>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3" presetSubtype="10">
                                  <p:stCondLst>
                                    <p:cond delay="0"/>
                                  </p:stCondLst>
                                  <p:childTnLst>
                                    <p:set>
                                      <p:cBhvr>
                                        <p:cTn dur="1" fill="hold" id="31">
                                          <p:stCondLst>
                                            <p:cond delay="0"/>
                                          </p:stCondLst>
                                        </p:cTn>
                                        <p:tgtEl>
                                          <p:spTgt spid="2097360"/>
                                        </p:tgtEl>
                                        <p:attrNameLst>
                                          <p:attrName>style.visibility</p:attrName>
                                        </p:attrNameLst>
                                      </p:cBhvr>
                                      <p:to>
                                        <p:strVal val="visible"/>
                                      </p:to>
                                    </p:set>
                                    <p:animEffect transition="in" filter="blinds(horizontal)">
                                      <p:cBhvr>
                                        <p:cTn dur="500" id="32"/>
                                        <p:tgtEl>
                                          <p:spTgt spid="2097360"/>
                                        </p:tgtEl>
                                      </p:cBhvr>
                                    </p:animEffect>
                                  </p:childTnLst>
                                </p:cTn>
                              </p:par>
                              <p:par>
                                <p:cTn accel="0" autoRev="0" decel="0" fill="hold" grpId="0" id="33" nodeType="withEffect" presetClass="entr" presetID="9" presetSubtype="0">
                                  <p:stCondLst>
                                    <p:cond delay="0"/>
                                  </p:stCondLst>
                                  <p:childTnLst>
                                    <p:set>
                                      <p:cBhvr>
                                        <p:cTn dur="1" fill="hold" id="34">
                                          <p:stCondLst>
                                            <p:cond delay="0"/>
                                          </p:stCondLst>
                                        </p:cTn>
                                        <p:tgtEl>
                                          <p:spTgt spid="1049249"/>
                                        </p:tgtEl>
                                        <p:attrNameLst>
                                          <p:attrName>style.visibility</p:attrName>
                                        </p:attrNameLst>
                                      </p:cBhvr>
                                      <p:to>
                                        <p:strVal val="visible"/>
                                      </p:to>
                                    </p:set>
                                    <p:animEffect transition="in" filter="dissolve">
                                      <p:cBhvr>
                                        <p:cTn dur="500" id="35"/>
                                        <p:tgtEl>
                                          <p:spTgt spid="1049249"/>
                                        </p:tgtEl>
                                      </p:cBhvr>
                                    </p:animEffect>
                                  </p:childTnLst>
                                </p:cTn>
                              </p:par>
                              <p:par>
                                <p:cTn accel="0" autoRev="0" decel="0" fill="hold" id="36" nodeType="withEffect" presetClass="entr" presetID="9" presetSubtype="0">
                                  <p:stCondLst>
                                    <p:cond delay="0"/>
                                  </p:stCondLst>
                                  <p:childTnLst>
                                    <p:set>
                                      <p:cBhvr>
                                        <p:cTn dur="1" fill="hold" id="37">
                                          <p:stCondLst>
                                            <p:cond delay="0"/>
                                          </p:stCondLst>
                                        </p:cTn>
                                        <p:tgtEl>
                                          <p:spTgt spid="2097361"/>
                                        </p:tgtEl>
                                        <p:attrNameLst>
                                          <p:attrName>style.visibility</p:attrName>
                                        </p:attrNameLst>
                                      </p:cBhvr>
                                      <p:to>
                                        <p:strVal val="visible"/>
                                      </p:to>
                                    </p:set>
                                    <p:animEffect transition="in" filter="dissolve">
                                      <p:cBhvr>
                                        <p:cTn dur="500" id="38"/>
                                        <p:tgtEl>
                                          <p:spTgt spid="2097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49" grpId="0" uiExpand="0" build="whole" animBg="1"/>
      <p:bldP spid="1049250" grpId="0" uiExpand="0" build="whole" animBg="1"/>
      <p:bldP spid="1049255" grpId="0" uiExpand="0" build="whole"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1">
  <p:cSld>
    <p:spTree>
      <p:nvGrpSpPr>
        <p:cNvPr id="378" name=""/>
        <p:cNvGrpSpPr/>
        <p:nvPr/>
      </p:nvGrpSpPr>
      <p:grpSpPr>
        <a:xfrm rot="0">
          <a:off x="0" y="0"/>
          <a:ext cx="0" cy="0"/>
          <a:chOff x="0" y="0"/>
          <a:chExt cx="0" cy="0"/>
        </a:xfrm>
      </p:grpSpPr>
      <p:sp>
        <p:nvSpPr>
          <p:cNvPr id="1049264" name=""/>
          <p:cNvSpPr/>
          <p:nvPr>
            <p:ph type="body" sz="half" idx="1"/>
          </p:nvPr>
        </p:nvSpPr>
        <p:spPr>
          <a:xfrm rot="0">
            <a:off x="381000" y="914400"/>
            <a:ext cx="8305800" cy="19050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indent="-58737" latinLnBrk="1" lvl="0" marL="58737">
              <a:buFontTx/>
              <a:buAutoNum type="arabicParenR" startAt="1"/>
            </a:pPr>
            <a:r>
              <a:rPr altLang="en-US" sz="2400" lang="en-US" u="sng">
                <a:solidFill>
                  <a:srgbClr val="993300"/>
                </a:solidFill>
              </a:rPr>
              <a:t>Nonconducting Sphere</a:t>
            </a:r>
            <a:r>
              <a:rPr altLang="en-US" sz="2400" lang="en-US"/>
              <a:t> of charge ‘q’ and radius ‘R’:</a:t>
            </a:r>
          </a:p>
          <a:p>
            <a:pPr eaLnBrk="1" hangingPunct="1" indent="-407987" latinLnBrk="1" lvl="1" marL="914400">
              <a:buFontTx/>
              <a:buAutoNum type="arabicParenR" startAt="1"/>
            </a:pPr>
            <a:r>
              <a:rPr altLang="en-US" lang="en-US"/>
              <a:t>E at an external point: E</a:t>
            </a:r>
            <a:r>
              <a:rPr altLang="en-US" baseline="-25000" lang="en-US"/>
              <a:t>o     </a:t>
            </a:r>
            <a:r>
              <a:rPr altLang="en-US" lang="en-US"/>
              <a:t>r&gt;R</a:t>
            </a:r>
          </a:p>
          <a:p>
            <a:pPr eaLnBrk="1" hangingPunct="1" indent="-407987" latinLnBrk="1" lvl="1" marL="914400">
              <a:buFontTx/>
              <a:buAutoNum type="arabicParenR" startAt="1"/>
            </a:pPr>
            <a:r>
              <a:rPr altLang="en-US" lang="en-US"/>
              <a:t>E at the surface:  E</a:t>
            </a:r>
            <a:r>
              <a:rPr altLang="en-US" baseline="-25000" lang="en-US"/>
              <a:t>s 	</a:t>
            </a:r>
            <a:r>
              <a:rPr altLang="en-US" lang="en-US"/>
              <a:t>r=R</a:t>
            </a:r>
          </a:p>
          <a:p>
            <a:pPr eaLnBrk="1" hangingPunct="1" indent="-407987" latinLnBrk="1" lvl="1" marL="914400">
              <a:buFontTx/>
              <a:buAutoNum type="arabicParenR" startAt="1"/>
            </a:pPr>
            <a:r>
              <a:rPr altLang="en-US" lang="en-US"/>
              <a:t>E at an internal point: E</a:t>
            </a:r>
            <a:r>
              <a:rPr altLang="en-US" baseline="-25000" lang="en-US"/>
              <a:t>i 	</a:t>
            </a:r>
            <a:r>
              <a:rPr altLang="en-US" lang="en-US"/>
              <a:t>r&lt;R</a:t>
            </a:r>
          </a:p>
        </p:txBody>
      </p:sp>
      <p:sp>
        <p:nvSpPr>
          <p:cNvPr id="1049265" name=""/>
          <p:cNvSpPr txBox="1"/>
          <p:nvPr/>
        </p:nvSpPr>
        <p:spPr>
          <a:xfrm rot="0">
            <a:off x="609600" y="3048000"/>
            <a:ext cx="4724400" cy="822325"/>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 E at an external point;</a:t>
            </a:r>
          </a:p>
          <a:p>
            <a:pPr lvl="0"/>
            <a:r>
              <a:rPr altLang="en-US" sz="2400" lang="en-US"/>
              <a:t>Net electric flux through ‘P’:</a:t>
            </a:r>
          </a:p>
        </p:txBody>
      </p:sp>
      <p:pic>
        <p:nvPicPr>
          <p:cNvPr id="2097362" name=""/>
          <p:cNvPicPr>
            <a:picLocks/>
          </p:cNvPicPr>
          <p:nvPr>
            <p:ph sz="half" idx="2"/>
          </p:nvPr>
        </p:nvPicPr>
        <p:blipFill>
          <a:blip xmlns:r="http://schemas.openxmlformats.org/officeDocument/2006/relationships" r:embed="rId1"/>
          <a:srcRect l="0" t="0" r="0" b="0"/>
          <a:stretch>
            <a:fillRect/>
          </a:stretch>
        </p:blipFill>
        <p:spPr>
          <a:xfrm rot="0">
            <a:off x="647700" y="3836987"/>
            <a:ext cx="4341812" cy="2917825"/>
          </a:xfrm>
          <a:prstGeom prst="rect"/>
          <a:noFill/>
          <a:ln>
            <a:noFill/>
          </a:ln>
        </p:spPr>
      </p:pic>
      <p:grpSp>
        <p:nvGrpSpPr>
          <p:cNvPr id="379" name=""/>
          <p:cNvGrpSpPr/>
          <p:nvPr/>
        </p:nvGrpSpPr>
        <p:grpSpPr>
          <a:xfrm rot="0">
            <a:off x="5753100" y="3178175"/>
            <a:ext cx="2933700" cy="3375025"/>
            <a:chOff x="3624" y="1104"/>
            <a:chExt cx="1848" cy="2126"/>
          </a:xfrm>
        </p:grpSpPr>
        <p:sp>
          <p:nvSpPr>
            <p:cNvPr id="1049266" name=""/>
            <p:cNvSpPr/>
            <p:nvPr/>
          </p:nvSpPr>
          <p:spPr>
            <a:xfrm rot="0">
              <a:off x="3840" y="2208"/>
              <a:ext cx="864" cy="816"/>
            </a:xfrm>
            <a:prstGeom prst="ellipse"/>
            <a:solidFill>
              <a:schemeClr val="accent1">
                <a:alpha val="50195"/>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267" name=""/>
            <p:cNvSpPr/>
            <p:nvPr/>
          </p:nvSpPr>
          <p:spPr>
            <a:xfrm rot="0">
              <a:off x="3624" y="2016"/>
              <a:ext cx="1296" cy="1200"/>
            </a:xfrm>
            <a:prstGeom prst="ellipse"/>
            <a:solidFill>
              <a:schemeClr val="accent1">
                <a:alpha val="0"/>
              </a:scheme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9268" name=""/>
            <p:cNvSpPr/>
            <p:nvPr/>
          </p:nvSpPr>
          <p:spPr>
            <a:xfrm rot="0" flipV="1">
              <a:off x="4272" y="2304"/>
              <a:ext cx="240" cy="336"/>
            </a:xfrm>
            <a:prstGeom prst="line"/>
            <a:noFill/>
            <a:ln w="9525" cap="flat" cmpd="sng">
              <a:solidFill>
                <a:schemeClr val="dk1">
                  <a:alpha val="100000"/>
                </a:schemeClr>
              </a:solidFill>
              <a:prstDash val="solid"/>
              <a:round/>
              <a:tailEnd type="triangle" w="med" len="med"/>
            </a:ln>
          </p:spPr>
        </p:sp>
        <p:sp>
          <p:nvSpPr>
            <p:cNvPr id="1049269" name=""/>
            <p:cNvSpPr/>
            <p:nvPr/>
          </p:nvSpPr>
          <p:spPr>
            <a:xfrm rot="0">
              <a:off x="4272" y="2640"/>
              <a:ext cx="624" cy="0"/>
            </a:xfrm>
            <a:prstGeom prst="line"/>
            <a:noFill/>
            <a:ln w="9525" cap="flat" cmpd="sng">
              <a:solidFill>
                <a:schemeClr val="dk1">
                  <a:alpha val="100000"/>
                </a:schemeClr>
              </a:solidFill>
              <a:prstDash val="solid"/>
              <a:round/>
              <a:tailEnd type="triangle" w="med" len="med"/>
            </a:ln>
          </p:spPr>
        </p:sp>
        <p:sp>
          <p:nvSpPr>
            <p:cNvPr id="1049270" name=""/>
            <p:cNvSpPr/>
            <p:nvPr/>
          </p:nvSpPr>
          <p:spPr>
            <a:xfrm rot="0">
              <a:off x="4464" y="1104"/>
              <a:ext cx="1008" cy="480"/>
            </a:xfrm>
            <a:prstGeom prst="wedgeEllipseCallout">
              <a:avLst>
                <a:gd name="adj1" fmla="val -46431"/>
                <a:gd name="adj2" fmla="val 146042"/>
              </a:avLst>
            </a:prstGeom>
            <a:solidFill>
              <a:schemeClr val="accent1">
                <a:alpha val="50195"/>
              </a:schemeClr>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sp>
          <p:nvSpPr>
            <p:cNvPr id="1049271" name=""/>
            <p:cNvSpPr txBox="1"/>
            <p:nvPr/>
          </p:nvSpPr>
          <p:spPr>
            <a:xfrm rot="0">
              <a:off x="4176" y="2304"/>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72" name=""/>
            <p:cNvSpPr txBox="1"/>
            <p:nvPr/>
          </p:nvSpPr>
          <p:spPr>
            <a:xfrm rot="0">
              <a:off x="4454" y="2615"/>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73" name=""/>
            <p:cNvSpPr txBox="1"/>
            <p:nvPr/>
          </p:nvSpPr>
          <p:spPr>
            <a:xfrm rot="0">
              <a:off x="4934" y="2567"/>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274" name=""/>
            <p:cNvSpPr txBox="1"/>
            <p:nvPr/>
          </p:nvSpPr>
          <p:spPr>
            <a:xfrm rot="0">
              <a:off x="4694" y="2999"/>
              <a:ext cx="29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S1</a:t>
              </a:r>
            </a:p>
          </p:txBody>
        </p:sp>
      </p:grpSp>
      <p:sp>
        <p:nvSpPr>
          <p:cNvPr id="1049275" name=""/>
          <p:cNvSpPr/>
          <p:nvPr/>
        </p:nvSpPr>
        <p:spPr>
          <a:xfrm rot="0">
            <a:off x="609600" y="76200"/>
            <a:ext cx="8229600" cy="792162"/>
          </a:xfrm>
          <a:prstGeom prst="rect"/>
          <a:solidFill>
            <a:srgbClr val="C00000"/>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2800" lang="en-US">
                <a:solidFill>
                  <a:schemeClr val="lt1"/>
                </a:solidFill>
              </a:rPr>
              <a:t>(Spherical systems: Nonconducting Sphere)</a:t>
            </a:r>
          </a:p>
        </p:txBody>
      </p:sp>
      <p:pic>
        <p:nvPicPr>
          <p:cNvPr id="2097363" name=""/>
          <p:cNvPicPr>
            <a:picLocks/>
          </p:cNvPicPr>
          <p:nvPr/>
        </p:nvPicPr>
        <p:blipFill>
          <a:blip xmlns:r="http://schemas.openxmlformats.org/officeDocument/2006/relationships" r:embed="rId2"/>
          <a:srcRect l="0" t="0" r="0" b="0"/>
          <a:stretch>
            <a:fillRect/>
          </a:stretch>
        </p:blipFill>
        <p:spPr>
          <a:xfrm rot="0">
            <a:off x="5953125" y="1447800"/>
            <a:ext cx="2862262" cy="1524000"/>
          </a:xfrm>
          <a:prstGeom prst="rect"/>
          <a:solidFill>
            <a:schemeClr val="accent1"/>
          </a:solidFill>
          <a:ln w="9525" cap="flat" cmpd="sng">
            <a:solidFill>
              <a:schemeClr val="dk1">
                <a:alpha val="100000"/>
              </a:scheme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264">
                                            <p:txEl>
                                              <p:charRg st="0" end="51"/>
                                            </p:txEl>
                                          </p:spTgt>
                                        </p:tgtEl>
                                        <p:attrNameLst>
                                          <p:attrName>style.visibility</p:attrName>
                                        </p:attrNameLst>
                                      </p:cBhvr>
                                      <p:to>
                                        <p:strVal val="visible"/>
                                      </p:to>
                                    </p:set>
                                    <p:animEffect transition="in" filter="blinds(horizontal)">
                                      <p:cBhvr>
                                        <p:cTn dur="500" id="7"/>
                                        <p:tgtEl>
                                          <p:spTgt spid="1049264">
                                            <p:txEl>
                                              <p:charRg st="0" end="51"/>
                                            </p:txEl>
                                          </p:spTgt>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264">
                                            <p:txEl>
                                              <p:charRg st="51" end="86"/>
                                            </p:txEl>
                                          </p:spTgt>
                                        </p:tgtEl>
                                        <p:attrNameLst>
                                          <p:attrName>style.visibility</p:attrName>
                                        </p:attrNameLst>
                                      </p:cBhvr>
                                      <p:to>
                                        <p:strVal val="visible"/>
                                      </p:to>
                                    </p:set>
                                    <p:animEffect transition="in" filter="blinds(horizontal)">
                                      <p:cBhvr>
                                        <p:cTn dur="500" id="10"/>
                                        <p:tgtEl>
                                          <p:spTgt spid="1049264">
                                            <p:txEl>
                                              <p:charRg st="51" end="86"/>
                                            </p:txEl>
                                          </p:spTgt>
                                        </p:tgtEl>
                                      </p:cBhvr>
                                    </p:animEffect>
                                  </p:childTnLst>
                                </p:cTn>
                              </p:par>
                              <p:par>
                                <p:cTn fill="hold" grpId="0" id="11" nodeType="withEffect" presetClass="entr" presetID="3" presetSubtype="10">
                                  <p:stCondLst>
                                    <p:cond delay="0"/>
                                  </p:stCondLst>
                                  <p:childTnLst>
                                    <p:set>
                                      <p:cBhvr>
                                        <p:cTn dur="1" fill="hold" id="12">
                                          <p:stCondLst>
                                            <p:cond delay="0"/>
                                          </p:stCondLst>
                                        </p:cTn>
                                        <p:tgtEl>
                                          <p:spTgt spid="1049264">
                                            <p:txEl>
                                              <p:charRg st="86" end="113"/>
                                            </p:txEl>
                                          </p:spTgt>
                                        </p:tgtEl>
                                        <p:attrNameLst>
                                          <p:attrName>style.visibility</p:attrName>
                                        </p:attrNameLst>
                                      </p:cBhvr>
                                      <p:to>
                                        <p:strVal val="visible"/>
                                      </p:to>
                                    </p:set>
                                    <p:animEffect transition="in" filter="blinds(horizontal)">
                                      <p:cBhvr>
                                        <p:cTn dur="500" id="13"/>
                                        <p:tgtEl>
                                          <p:spTgt spid="1049264">
                                            <p:txEl>
                                              <p:charRg st="86" end="113"/>
                                            </p:txEl>
                                          </p:spTgt>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9264">
                                            <p:txEl>
                                              <p:charRg st="113" end="145"/>
                                            </p:txEl>
                                          </p:spTgt>
                                        </p:tgtEl>
                                        <p:attrNameLst>
                                          <p:attrName>style.visibility</p:attrName>
                                        </p:attrNameLst>
                                      </p:cBhvr>
                                      <p:to>
                                        <p:strVal val="visible"/>
                                      </p:to>
                                    </p:set>
                                    <p:animEffect transition="in" filter="blinds(horizontal)">
                                      <p:cBhvr>
                                        <p:cTn dur="500" id="16"/>
                                        <p:tgtEl>
                                          <p:spTgt spid="1049264">
                                            <p:txEl>
                                              <p:charRg st="113" end="145"/>
                                            </p:txEl>
                                          </p:spTgt>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379"/>
                                        </p:tgtEl>
                                        <p:attrNameLst>
                                          <p:attrName>style.visibility</p:attrName>
                                        </p:attrNameLst>
                                      </p:cBhvr>
                                      <p:to>
                                        <p:strVal val="visible"/>
                                      </p:to>
                                    </p:set>
                                    <p:animEffect transition="in" filter="blinds(horizontal)">
                                      <p:cBhvr>
                                        <p:cTn dur="500" id="21"/>
                                        <p:tgtEl>
                                          <p:spTgt spid="3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3" presetSubtype="10">
                                  <p:stCondLst>
                                    <p:cond delay="0"/>
                                  </p:stCondLst>
                                  <p:childTnLst>
                                    <p:set>
                                      <p:cBhvr>
                                        <p:cTn dur="1" fill="hold" id="25">
                                          <p:stCondLst>
                                            <p:cond delay="0"/>
                                          </p:stCondLst>
                                        </p:cTn>
                                        <p:tgtEl>
                                          <p:spTgt spid="1049265"/>
                                        </p:tgtEl>
                                        <p:attrNameLst>
                                          <p:attrName>style.visibility</p:attrName>
                                        </p:attrNameLst>
                                      </p:cBhvr>
                                      <p:to>
                                        <p:strVal val="visible"/>
                                      </p:to>
                                    </p:set>
                                    <p:animEffect transition="in" filter="blinds(horizontal)">
                                      <p:cBhvr>
                                        <p:cTn dur="500" id="26"/>
                                        <p:tgtEl>
                                          <p:spTgt spid="104926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3" presetSubtype="10">
                                  <p:stCondLst>
                                    <p:cond delay="0"/>
                                  </p:stCondLst>
                                  <p:childTnLst>
                                    <p:set>
                                      <p:cBhvr>
                                        <p:cTn dur="1" fill="hold" id="30">
                                          <p:stCondLst>
                                            <p:cond delay="0"/>
                                          </p:stCondLst>
                                        </p:cTn>
                                        <p:tgtEl>
                                          <p:spTgt spid="2097363"/>
                                        </p:tgtEl>
                                        <p:attrNameLst>
                                          <p:attrName>style.visibility</p:attrName>
                                        </p:attrNameLst>
                                      </p:cBhvr>
                                      <p:to>
                                        <p:strVal val="visible"/>
                                      </p:to>
                                    </p:set>
                                    <p:animEffect transition="in" filter="blinds(horizontal)">
                                      <p:cBhvr>
                                        <p:cTn dur="500" id="31"/>
                                        <p:tgtEl>
                                          <p:spTgt spid="209736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3" presetSubtype="10">
                                  <p:stCondLst>
                                    <p:cond delay="0"/>
                                  </p:stCondLst>
                                  <p:childTnLst>
                                    <p:set>
                                      <p:cBhvr>
                                        <p:cTn dur="1" fill="hold" id="35">
                                          <p:stCondLst>
                                            <p:cond delay="0"/>
                                          </p:stCondLst>
                                        </p:cTn>
                                        <p:tgtEl>
                                          <p:spTgt spid="2097362"/>
                                        </p:tgtEl>
                                        <p:attrNameLst>
                                          <p:attrName>style.visibility</p:attrName>
                                        </p:attrNameLst>
                                      </p:cBhvr>
                                      <p:to>
                                        <p:strVal val="visible"/>
                                      </p:to>
                                    </p:set>
                                    <p:animEffect transition="in" filter="blinds(horizontal)">
                                      <p:cBhvr>
                                        <p:cTn dur="500" id="36"/>
                                        <p:tgtEl>
                                          <p:spTgt spid="2097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64" grpId="0" uiExpand="0" build="p" bldLvl="1"/>
      <p:bldP spid="1049265" grpId="0" uiExpand="0" build="whole"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1">
  <p:cSld>
    <p:spTree>
      <p:nvGrpSpPr>
        <p:cNvPr id="380" name=""/>
        <p:cNvGrpSpPr/>
        <p:nvPr/>
      </p:nvGrpSpPr>
      <p:grpSpPr>
        <a:xfrm rot="0">
          <a:off x="0" y="0"/>
          <a:ext cx="0" cy="0"/>
          <a:chOff x="0" y="0"/>
          <a:chExt cx="0" cy="0"/>
        </a:xfrm>
      </p:grpSpPr>
      <p:sp>
        <p:nvSpPr>
          <p:cNvPr id="1049276" name=""/>
          <p:cNvSpPr txBox="1"/>
          <p:nvPr/>
        </p:nvSpPr>
        <p:spPr>
          <a:xfrm rot="0">
            <a:off x="457200" y="838200"/>
            <a:ext cx="47244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 E at the Surface;</a:t>
            </a:r>
          </a:p>
        </p:txBody>
      </p:sp>
      <p:grpSp>
        <p:nvGrpSpPr>
          <p:cNvPr id="381" name=""/>
          <p:cNvGrpSpPr/>
          <p:nvPr/>
        </p:nvGrpSpPr>
        <p:grpSpPr>
          <a:xfrm rot="0">
            <a:off x="6096000" y="762000"/>
            <a:ext cx="2667000" cy="2133600"/>
            <a:chOff x="3840" y="1008"/>
            <a:chExt cx="1680" cy="1344"/>
          </a:xfrm>
        </p:grpSpPr>
        <p:sp>
          <p:nvSpPr>
            <p:cNvPr id="1049277" name=""/>
            <p:cNvSpPr/>
            <p:nvPr/>
          </p:nvSpPr>
          <p:spPr>
            <a:xfrm rot="0">
              <a:off x="3840" y="1536"/>
              <a:ext cx="864" cy="816"/>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278" name=""/>
            <p:cNvSpPr/>
            <p:nvPr/>
          </p:nvSpPr>
          <p:spPr>
            <a:xfrm rot="0" flipV="1">
              <a:off x="4272" y="1728"/>
              <a:ext cx="336" cy="240"/>
            </a:xfrm>
            <a:prstGeom prst="line"/>
            <a:noFill/>
            <a:ln w="9525" cap="flat" cmpd="sng">
              <a:solidFill>
                <a:schemeClr val="dk1">
                  <a:alpha val="100000"/>
                </a:schemeClr>
              </a:solidFill>
              <a:prstDash val="solid"/>
              <a:round/>
              <a:tailEnd type="triangle" w="med" len="med"/>
            </a:ln>
          </p:spPr>
        </p:sp>
        <p:sp>
          <p:nvSpPr>
            <p:cNvPr id="1049279" name=""/>
            <p:cNvSpPr/>
            <p:nvPr/>
          </p:nvSpPr>
          <p:spPr>
            <a:xfrm rot="0">
              <a:off x="4464" y="1008"/>
              <a:ext cx="1056" cy="480"/>
            </a:xfrm>
            <a:prstGeom prst="wedgeEllipseCallout">
              <a:avLst>
                <a:gd name="adj1" fmla="val -46593"/>
                <a:gd name="adj2" fmla="val 66042"/>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sp>
          <p:nvSpPr>
            <p:cNvPr id="1049280" name=""/>
            <p:cNvSpPr txBox="1"/>
            <p:nvPr/>
          </p:nvSpPr>
          <p:spPr>
            <a:xfrm rot="0">
              <a:off x="4080" y="1632"/>
              <a:ext cx="35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r=R</a:t>
              </a:r>
            </a:p>
          </p:txBody>
        </p:sp>
      </p:grpSp>
      <p:pic>
        <p:nvPicPr>
          <p:cNvPr id="2097364" name=""/>
          <p:cNvPicPr>
            <a:picLocks/>
          </p:cNvPicPr>
          <p:nvPr>
            <p:ph sz="half" idx="2"/>
          </p:nvPr>
        </p:nvPicPr>
        <p:blipFill>
          <a:blip xmlns:r="http://schemas.openxmlformats.org/officeDocument/2006/relationships" r:embed="rId1"/>
          <a:srcRect l="0" t="0" r="0" b="0"/>
          <a:stretch>
            <a:fillRect/>
          </a:stretch>
        </p:blipFill>
        <p:spPr>
          <a:xfrm rot="0">
            <a:off x="990600" y="1323975"/>
            <a:ext cx="2884487" cy="1270000"/>
          </a:xfrm>
          <a:prstGeom prst="rect"/>
          <a:noFill/>
          <a:ln>
            <a:noFill/>
          </a:ln>
        </p:spPr>
      </p:pic>
      <p:sp>
        <p:nvSpPr>
          <p:cNvPr id="1049281" name=""/>
          <p:cNvSpPr txBox="1"/>
          <p:nvPr/>
        </p:nvSpPr>
        <p:spPr>
          <a:xfrm rot="0">
            <a:off x="533400" y="2590800"/>
            <a:ext cx="4724400" cy="457200"/>
          </a:xfrm>
          <a:prstGeom prst="rect"/>
          <a:solidFill>
            <a:srgbClr val="92D05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 E at an internal point;</a:t>
            </a:r>
          </a:p>
        </p:txBody>
      </p:sp>
      <p:grpSp>
        <p:nvGrpSpPr>
          <p:cNvPr id="382" name=""/>
          <p:cNvGrpSpPr/>
          <p:nvPr/>
        </p:nvGrpSpPr>
        <p:grpSpPr>
          <a:xfrm rot="0">
            <a:off x="6553200" y="2743200"/>
            <a:ext cx="2362200" cy="2590800"/>
            <a:chOff x="4128" y="2160"/>
            <a:chExt cx="1488" cy="1632"/>
          </a:xfrm>
        </p:grpSpPr>
        <p:sp>
          <p:nvSpPr>
            <p:cNvPr id="1049282" name=""/>
            <p:cNvSpPr/>
            <p:nvPr/>
          </p:nvSpPr>
          <p:spPr>
            <a:xfrm rot="0">
              <a:off x="4128" y="2976"/>
              <a:ext cx="864" cy="816"/>
            </a:xfrm>
            <a:prstGeom prst="ellipse"/>
            <a:solidFill>
              <a:schemeClr val="accent1">
                <a:alpha val="67058"/>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283" name=""/>
            <p:cNvSpPr/>
            <p:nvPr/>
          </p:nvSpPr>
          <p:spPr>
            <a:xfrm rot="0" flipV="1">
              <a:off x="4560" y="3072"/>
              <a:ext cx="240" cy="336"/>
            </a:xfrm>
            <a:prstGeom prst="line"/>
            <a:noFill/>
            <a:ln w="9525" cap="flat" cmpd="sng">
              <a:solidFill>
                <a:schemeClr val="dk1">
                  <a:alpha val="100000"/>
                </a:schemeClr>
              </a:solidFill>
              <a:prstDash val="solid"/>
              <a:round/>
              <a:tailEnd type="triangle" w="med" len="med"/>
            </a:ln>
          </p:spPr>
        </p:sp>
        <p:sp>
          <p:nvSpPr>
            <p:cNvPr id="1049284" name=""/>
            <p:cNvSpPr/>
            <p:nvPr/>
          </p:nvSpPr>
          <p:spPr>
            <a:xfrm rot="0">
              <a:off x="4560" y="3408"/>
              <a:ext cx="240" cy="0"/>
            </a:xfrm>
            <a:prstGeom prst="line"/>
            <a:noFill/>
            <a:ln w="9525" cap="flat" cmpd="sng">
              <a:solidFill>
                <a:schemeClr val="dk1">
                  <a:alpha val="100000"/>
                </a:schemeClr>
              </a:solidFill>
              <a:prstDash val="solid"/>
              <a:round/>
              <a:tailEnd type="triangle" w="med" len="med"/>
            </a:ln>
          </p:spPr>
        </p:sp>
        <p:sp>
          <p:nvSpPr>
            <p:cNvPr id="1049285" name=""/>
            <p:cNvSpPr/>
            <p:nvPr/>
          </p:nvSpPr>
          <p:spPr>
            <a:xfrm rot="0">
              <a:off x="4512" y="2160"/>
              <a:ext cx="1104" cy="480"/>
            </a:xfrm>
            <a:prstGeom prst="wedgeEllipseCallout">
              <a:avLst>
                <a:gd name="adj1" fmla="val -46431"/>
                <a:gd name="adj2" fmla="val 146042"/>
              </a:avLst>
            </a:prstGeom>
            <a:solidFill>
              <a:schemeClr val="accent1">
                <a:alpha val="67058"/>
              </a:schemeClr>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 surface</a:t>
              </a:r>
            </a:p>
          </p:txBody>
        </p:sp>
        <p:sp>
          <p:nvSpPr>
            <p:cNvPr id="1049286" name=""/>
            <p:cNvSpPr txBox="1"/>
            <p:nvPr/>
          </p:nvSpPr>
          <p:spPr>
            <a:xfrm rot="0">
              <a:off x="4464" y="3129"/>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87" name=""/>
            <p:cNvSpPr txBox="1"/>
            <p:nvPr/>
          </p:nvSpPr>
          <p:spPr>
            <a:xfrm rot="0">
              <a:off x="4560" y="3383"/>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88" name=""/>
            <p:cNvSpPr/>
            <p:nvPr/>
          </p:nvSpPr>
          <p:spPr>
            <a:xfrm rot="0">
              <a:off x="4272" y="3096"/>
              <a:ext cx="576" cy="576"/>
            </a:xfrm>
            <a:prstGeom prst="ellipse"/>
            <a:solidFill>
              <a:schemeClr val="accent1">
                <a:alpha val="67058"/>
              </a:scheme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pic>
        <p:nvPicPr>
          <p:cNvPr id="2097365" name=""/>
          <p:cNvPicPr>
            <a:picLocks/>
          </p:cNvPicPr>
          <p:nvPr/>
        </p:nvPicPr>
        <p:blipFill>
          <a:blip xmlns:r="http://schemas.openxmlformats.org/officeDocument/2006/relationships" r:embed="rId2"/>
          <a:srcRect l="0" t="0" r="0" b="0"/>
          <a:stretch>
            <a:fillRect/>
          </a:stretch>
        </p:blipFill>
        <p:spPr>
          <a:xfrm rot="0">
            <a:off x="1524000" y="3200400"/>
            <a:ext cx="4257675" cy="3570287"/>
          </a:xfrm>
          <a:prstGeom prst="rect"/>
          <a:noFill/>
          <a:ln>
            <a:noFill/>
          </a:ln>
        </p:spPr>
      </p:pic>
      <p:sp>
        <p:nvSpPr>
          <p:cNvPr id="1049289" name=""/>
          <p:cNvSpPr/>
          <p:nvPr/>
        </p:nvSpPr>
        <p:spPr>
          <a:xfrm rot="0">
            <a:off x="609600" y="76200"/>
            <a:ext cx="8229600" cy="792162"/>
          </a:xfrm>
          <a:prstGeom prst="rect"/>
          <a:solidFill>
            <a:srgbClr val="C00000"/>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eaLnBrk="1" hangingPunct="1" latinLnBrk="1" lvl="0"/>
            <a:r>
              <a:rPr altLang="en-US" b="1" sz="2800" lang="en-US">
                <a:solidFill>
                  <a:schemeClr val="lt1"/>
                </a:solidFill>
              </a:rPr>
              <a:t>(Spherical systems: Nonconducting Sphere)</a:t>
            </a:r>
          </a:p>
        </p:txBody>
      </p:sp>
      <p:pic>
        <p:nvPicPr>
          <p:cNvPr id="2097366" name=""/>
          <p:cNvPicPr>
            <a:picLocks/>
          </p:cNvPicPr>
          <p:nvPr/>
        </p:nvPicPr>
        <p:blipFill>
          <a:blip xmlns:r="http://schemas.openxmlformats.org/officeDocument/2006/relationships" r:embed="rId3"/>
          <a:srcRect l="0" t="0" r="0" b="0"/>
          <a:stretch>
            <a:fillRect/>
          </a:stretch>
        </p:blipFill>
        <p:spPr>
          <a:xfrm rot="0">
            <a:off x="5334000" y="6019800"/>
            <a:ext cx="1085850" cy="603250"/>
          </a:xfrm>
          <a:prstGeom prst="rect"/>
          <a:noFill/>
          <a:ln w="9525" cap="flat" cmpd="sng">
            <a:solidFill>
              <a:schemeClr val="dk1">
                <a:alpha val="100000"/>
              </a:schemeClr>
            </a:solidFill>
            <a:prstDash val="solid"/>
            <a:round/>
          </a:ln>
        </p:spPr>
      </p:pic>
      <p:pic>
        <p:nvPicPr>
          <p:cNvPr id="2097367" name=""/>
          <p:cNvPicPr>
            <a:picLocks/>
          </p:cNvPicPr>
          <p:nvPr/>
        </p:nvPicPr>
        <p:blipFill>
          <a:blip xmlns:r="http://schemas.openxmlformats.org/officeDocument/2006/relationships" r:embed="rId4"/>
          <a:srcRect l="0" t="0" r="0" b="0"/>
          <a:stretch>
            <a:fillRect/>
          </a:stretch>
        </p:blipFill>
        <p:spPr>
          <a:xfrm rot="0">
            <a:off x="646112" y="3840162"/>
            <a:ext cx="1006475" cy="555625"/>
          </a:xfrm>
          <a:prstGeom prst="rect"/>
          <a:noFill/>
          <a:ln>
            <a:noFill/>
          </a:ln>
        </p:spPr>
      </p:pic>
      <p:pic>
        <p:nvPicPr>
          <p:cNvPr id="2097368" name=""/>
          <p:cNvPicPr>
            <a:picLocks/>
          </p:cNvPicPr>
          <p:nvPr/>
        </p:nvPicPr>
        <p:blipFill>
          <a:blip xmlns:r="http://schemas.openxmlformats.org/officeDocument/2006/relationships" r:embed="rId5"/>
          <a:srcRect l="0" t="0" r="0" b="0"/>
          <a:stretch>
            <a:fillRect/>
          </a:stretch>
        </p:blipFill>
        <p:spPr>
          <a:xfrm rot="0">
            <a:off x="3621087" y="6046787"/>
            <a:ext cx="1768475" cy="5556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276"/>
                                        </p:tgtEl>
                                        <p:attrNameLst>
                                          <p:attrName>style.visibility</p:attrName>
                                        </p:attrNameLst>
                                      </p:cBhvr>
                                      <p:to>
                                        <p:strVal val="visible"/>
                                      </p:to>
                                    </p:set>
                                    <p:animEffect transition="in" filter="blinds(horizontal)">
                                      <p:cBhvr>
                                        <p:cTn dur="500" id="7"/>
                                        <p:tgtEl>
                                          <p:spTgt spid="104927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381"/>
                                        </p:tgtEl>
                                        <p:attrNameLst>
                                          <p:attrName>style.visibility</p:attrName>
                                        </p:attrNameLst>
                                      </p:cBhvr>
                                      <p:to>
                                        <p:strVal val="visible"/>
                                      </p:to>
                                    </p:set>
                                    <p:animEffect transition="in" filter="blinds(horizontal)">
                                      <p:cBhvr>
                                        <p:cTn dur="500" id="12"/>
                                        <p:tgtEl>
                                          <p:spTgt spid="38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364"/>
                                        </p:tgtEl>
                                        <p:attrNameLst>
                                          <p:attrName>style.visibility</p:attrName>
                                        </p:attrNameLst>
                                      </p:cBhvr>
                                      <p:to>
                                        <p:strVal val="visible"/>
                                      </p:to>
                                    </p:set>
                                    <p:animEffect transition="in" filter="blinds(horizontal)">
                                      <p:cBhvr>
                                        <p:cTn dur="500" id="17"/>
                                        <p:tgtEl>
                                          <p:spTgt spid="209736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49281"/>
                                        </p:tgtEl>
                                        <p:attrNameLst>
                                          <p:attrName>style.visibility</p:attrName>
                                        </p:attrNameLst>
                                      </p:cBhvr>
                                      <p:to>
                                        <p:strVal val="visible"/>
                                      </p:to>
                                    </p:set>
                                    <p:animEffect transition="in" filter="blinds(horizontal)">
                                      <p:cBhvr>
                                        <p:cTn dur="500" id="22"/>
                                        <p:tgtEl>
                                          <p:spTgt spid="1049281"/>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382"/>
                                        </p:tgtEl>
                                        <p:attrNameLst>
                                          <p:attrName>style.visibility</p:attrName>
                                        </p:attrNameLst>
                                      </p:cBhvr>
                                      <p:to>
                                        <p:strVal val="visible"/>
                                      </p:to>
                                    </p:set>
                                    <p:animEffect transition="in" filter="blinds(horizontal)">
                                      <p:cBhvr>
                                        <p:cTn dur="500" id="27"/>
                                        <p:tgtEl>
                                          <p:spTgt spid="38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3" presetSubtype="10">
                                  <p:stCondLst>
                                    <p:cond delay="0"/>
                                  </p:stCondLst>
                                  <p:childTnLst>
                                    <p:set>
                                      <p:cBhvr>
                                        <p:cTn dur="1" fill="hold" id="31">
                                          <p:stCondLst>
                                            <p:cond delay="0"/>
                                          </p:stCondLst>
                                        </p:cTn>
                                        <p:tgtEl>
                                          <p:spTgt spid="2097365"/>
                                        </p:tgtEl>
                                        <p:attrNameLst>
                                          <p:attrName>style.visibility</p:attrName>
                                        </p:attrNameLst>
                                      </p:cBhvr>
                                      <p:to>
                                        <p:strVal val="visible"/>
                                      </p:to>
                                    </p:set>
                                    <p:animEffect transition="in" filter="blinds(horizontal)">
                                      <p:cBhvr>
                                        <p:cTn dur="500" id="32"/>
                                        <p:tgtEl>
                                          <p:spTgt spid="2097365"/>
                                        </p:tgtEl>
                                      </p:cBhvr>
                                    </p:animEffect>
                                  </p:childTnLst>
                                </p:cTn>
                              </p:par>
                              <p:par>
                                <p:cTn fill="hold" id="33" nodeType="withEffect" presetClass="entr" presetID="9" presetSubtype="0">
                                  <p:stCondLst>
                                    <p:cond delay="0"/>
                                  </p:stCondLst>
                                  <p:childTnLst>
                                    <p:set>
                                      <p:cBhvr>
                                        <p:cTn dur="1" fill="hold" id="34">
                                          <p:stCondLst>
                                            <p:cond delay="0"/>
                                          </p:stCondLst>
                                        </p:cTn>
                                        <p:tgtEl>
                                          <p:spTgt spid="2097367"/>
                                        </p:tgtEl>
                                        <p:attrNameLst>
                                          <p:attrName>style.visibility</p:attrName>
                                        </p:attrNameLst>
                                      </p:cBhvr>
                                      <p:to>
                                        <p:strVal val="visible"/>
                                      </p:to>
                                    </p:set>
                                    <p:animEffect transition="in" filter="dissolve">
                                      <p:cBhvr>
                                        <p:cTn dur="500" id="35"/>
                                        <p:tgtEl>
                                          <p:spTgt spid="2097367"/>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9" presetSubtype="0">
                                  <p:stCondLst>
                                    <p:cond delay="0"/>
                                  </p:stCondLst>
                                  <p:childTnLst>
                                    <p:set>
                                      <p:cBhvr>
                                        <p:cTn dur="1" fill="hold" id="39">
                                          <p:stCondLst>
                                            <p:cond delay="0"/>
                                          </p:stCondLst>
                                        </p:cTn>
                                        <p:tgtEl>
                                          <p:spTgt spid="2097368"/>
                                        </p:tgtEl>
                                        <p:attrNameLst>
                                          <p:attrName>style.visibility</p:attrName>
                                        </p:attrNameLst>
                                      </p:cBhvr>
                                      <p:to>
                                        <p:strVal val="visible"/>
                                      </p:to>
                                    </p:set>
                                    <p:animEffect transition="in" filter="dissolve">
                                      <p:cBhvr>
                                        <p:cTn dur="500" id="40"/>
                                        <p:tgtEl>
                                          <p:spTgt spid="2097368"/>
                                        </p:tgtEl>
                                      </p:cBhvr>
                                    </p:animEffect>
                                  </p:childTnLst>
                                </p:cTn>
                              </p:par>
                            </p:childTnLst>
                          </p:cTn>
                        </p:par>
                        <p:par>
                          <p:cTn fill="hold" id="41">
                            <p:stCondLst>
                              <p:cond delay="500"/>
                            </p:stCondLst>
                            <p:childTnLst>
                              <p:par>
                                <p:cTn fill="hold" id="42" nodeType="afterEffect" presetClass="entr" presetID="3" presetSubtype="10">
                                  <p:stCondLst>
                                    <p:cond delay="0"/>
                                  </p:stCondLst>
                                  <p:childTnLst>
                                    <p:set>
                                      <p:cBhvr>
                                        <p:cTn dur="1" fill="hold" id="43">
                                          <p:stCondLst>
                                            <p:cond delay="0"/>
                                          </p:stCondLst>
                                        </p:cTn>
                                        <p:tgtEl>
                                          <p:spTgt spid="2097366"/>
                                        </p:tgtEl>
                                        <p:attrNameLst>
                                          <p:attrName>style.visibility</p:attrName>
                                        </p:attrNameLst>
                                      </p:cBhvr>
                                      <p:to>
                                        <p:strVal val="visible"/>
                                      </p:to>
                                    </p:set>
                                    <p:animEffect transition="in" filter="blinds(horizontal)">
                                      <p:cBhvr>
                                        <p:cTn dur="500" id="44"/>
                                        <p:tgtEl>
                                          <p:spTgt spid="2097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6" grpId="0" uiExpand="0" build="whole" animBg="1"/>
      <p:bldP spid="1049281" grpId="0" uiExpand="0" build="whole"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1">
  <p:cSld>
    <p:spTree>
      <p:nvGrpSpPr>
        <p:cNvPr id="383" name=""/>
        <p:cNvGrpSpPr/>
        <p:nvPr/>
      </p:nvGrpSpPr>
      <p:grpSpPr>
        <a:xfrm rot="0">
          <a:off x="0" y="0"/>
          <a:ext cx="0" cy="0"/>
          <a:chOff x="0" y="0"/>
          <a:chExt cx="0" cy="0"/>
        </a:xfrm>
      </p:grpSpPr>
      <p:grpSp>
        <p:nvGrpSpPr>
          <p:cNvPr id="384" name=""/>
          <p:cNvGrpSpPr/>
          <p:nvPr/>
        </p:nvGrpSpPr>
        <p:grpSpPr>
          <a:xfrm rot="0">
            <a:off x="1143000" y="152400"/>
            <a:ext cx="6019800" cy="3352800"/>
            <a:chOff x="720" y="2112"/>
            <a:chExt cx="3792" cy="2112"/>
          </a:xfrm>
        </p:grpSpPr>
        <p:sp>
          <p:nvSpPr>
            <p:cNvPr id="1049290" name=""/>
            <p:cNvSpPr/>
            <p:nvPr/>
          </p:nvSpPr>
          <p:spPr>
            <a:xfrm rot="0">
              <a:off x="2102" y="2112"/>
              <a:ext cx="864" cy="816"/>
            </a:xfrm>
            <a:prstGeom prst="ellipse"/>
            <a:solidFill>
              <a:schemeClr val="accent1">
                <a:alpha val="0"/>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sp>
          <p:nvSpPr>
            <p:cNvPr id="1049291" name=""/>
            <p:cNvSpPr/>
            <p:nvPr/>
          </p:nvSpPr>
          <p:spPr>
            <a:xfrm rot="0" flipV="1">
              <a:off x="2534" y="2208"/>
              <a:ext cx="240" cy="336"/>
            </a:xfrm>
            <a:prstGeom prst="line"/>
            <a:noFill/>
            <a:ln w="9525" cap="flat" cmpd="sng">
              <a:solidFill>
                <a:schemeClr val="dk1">
                  <a:alpha val="100000"/>
                </a:schemeClr>
              </a:solidFill>
              <a:prstDash val="solid"/>
              <a:round/>
              <a:tailEnd type="triangle" w="med" len="med"/>
            </a:ln>
          </p:spPr>
        </p:sp>
        <p:sp>
          <p:nvSpPr>
            <p:cNvPr id="1049292" name=""/>
            <p:cNvSpPr/>
            <p:nvPr/>
          </p:nvSpPr>
          <p:spPr>
            <a:xfrm rot="0">
              <a:off x="2534" y="2544"/>
              <a:ext cx="624" cy="0"/>
            </a:xfrm>
            <a:prstGeom prst="line"/>
            <a:noFill/>
            <a:ln w="9525" cap="flat" cmpd="sng">
              <a:solidFill>
                <a:schemeClr val="dk1">
                  <a:alpha val="100000"/>
                </a:schemeClr>
              </a:solidFill>
              <a:prstDash val="solid"/>
              <a:round/>
              <a:tailEnd type="triangle" w="med" len="med"/>
            </a:ln>
          </p:spPr>
        </p:sp>
        <p:sp>
          <p:nvSpPr>
            <p:cNvPr id="1049293" name=""/>
            <p:cNvSpPr txBox="1"/>
            <p:nvPr/>
          </p:nvSpPr>
          <p:spPr>
            <a:xfrm rot="0">
              <a:off x="2438" y="2208"/>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94" name=""/>
            <p:cNvSpPr txBox="1"/>
            <p:nvPr/>
          </p:nvSpPr>
          <p:spPr>
            <a:xfrm rot="0">
              <a:off x="3196" y="2471"/>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295" name=""/>
            <p:cNvSpPr txBox="1"/>
            <p:nvPr/>
          </p:nvSpPr>
          <p:spPr>
            <a:xfrm rot="0">
              <a:off x="2774" y="2496"/>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296" name=""/>
            <p:cNvSpPr/>
            <p:nvPr/>
          </p:nvSpPr>
          <p:spPr>
            <a:xfrm rot="0" flipV="1">
              <a:off x="2544" y="2976"/>
              <a:ext cx="0" cy="960"/>
            </a:xfrm>
            <a:prstGeom prst="line"/>
            <a:noFill/>
            <a:ln w="9525" cap="flat" cmpd="sng">
              <a:solidFill>
                <a:schemeClr val="dk1">
                  <a:alpha val="100000"/>
                </a:schemeClr>
              </a:solidFill>
              <a:prstDash val="solid"/>
              <a:round/>
              <a:tailEnd type="triangle" w="med" len="med"/>
            </a:ln>
          </p:spPr>
        </p:sp>
        <p:sp>
          <p:nvSpPr>
            <p:cNvPr id="1049297" name=""/>
            <p:cNvSpPr/>
            <p:nvPr/>
          </p:nvSpPr>
          <p:spPr>
            <a:xfrm rot="0">
              <a:off x="768" y="3936"/>
              <a:ext cx="3696" cy="0"/>
            </a:xfrm>
            <a:prstGeom prst="line"/>
            <a:noFill/>
            <a:ln w="9525" cap="flat" cmpd="sng">
              <a:solidFill>
                <a:schemeClr val="dk1">
                  <a:alpha val="100000"/>
                </a:schemeClr>
              </a:solidFill>
              <a:prstDash val="solid"/>
              <a:round/>
              <a:headEnd type="triangle" w="med" len="med"/>
              <a:tailEnd type="triangle" w="med" len="med"/>
            </a:ln>
          </p:spPr>
        </p:sp>
        <p:sp>
          <p:nvSpPr>
            <p:cNvPr id="1049298" name=""/>
            <p:cNvSpPr/>
            <p:nvPr/>
          </p:nvSpPr>
          <p:spPr>
            <a:xfrm rot="0">
              <a:off x="2976" y="3168"/>
              <a:ext cx="0" cy="768"/>
            </a:xfrm>
            <a:prstGeom prst="line"/>
            <a:noFill/>
            <a:ln w="9525" cap="flat" cmpd="sng">
              <a:solidFill>
                <a:schemeClr val="dk1">
                  <a:alpha val="100000"/>
                </a:schemeClr>
              </a:solidFill>
              <a:prstDash val="solid"/>
              <a:round/>
            </a:ln>
          </p:spPr>
        </p:sp>
        <p:sp>
          <p:nvSpPr>
            <p:cNvPr id="1049299" name=""/>
            <p:cNvSpPr/>
            <p:nvPr/>
          </p:nvSpPr>
          <p:spPr>
            <a:xfrm rot="0">
              <a:off x="2976" y="2352"/>
              <a:ext cx="0" cy="768"/>
            </a:xfrm>
            <a:prstGeom prst="line"/>
            <a:noFill/>
            <a:ln w="9525" cap="flat" cmpd="sng">
              <a:solidFill>
                <a:schemeClr val="dk1">
                  <a:alpha val="100000"/>
                </a:schemeClr>
              </a:solidFill>
              <a:prstDash val="dash"/>
              <a:round/>
            </a:ln>
          </p:spPr>
        </p:sp>
        <p:sp>
          <p:nvSpPr>
            <p:cNvPr id="1049300" name=""/>
            <p:cNvSpPr/>
            <p:nvPr/>
          </p:nvSpPr>
          <p:spPr>
            <a:xfrm rot="0">
              <a:off x="2100" y="3168"/>
              <a:ext cx="0" cy="768"/>
            </a:xfrm>
            <a:prstGeom prst="line"/>
            <a:noFill/>
            <a:ln w="9525" cap="flat" cmpd="sng">
              <a:solidFill>
                <a:schemeClr val="dk1">
                  <a:alpha val="100000"/>
                </a:schemeClr>
              </a:solidFill>
              <a:prstDash val="solid"/>
              <a:round/>
            </a:ln>
          </p:spPr>
        </p:sp>
        <p:sp>
          <p:nvSpPr>
            <p:cNvPr id="1049301" name=""/>
            <p:cNvSpPr/>
            <p:nvPr/>
          </p:nvSpPr>
          <p:spPr>
            <a:xfrm rot="0">
              <a:off x="2100" y="2352"/>
              <a:ext cx="0" cy="768"/>
            </a:xfrm>
            <a:prstGeom prst="line"/>
            <a:noFill/>
            <a:ln w="9525" cap="flat" cmpd="sng">
              <a:solidFill>
                <a:schemeClr val="dk1">
                  <a:alpha val="100000"/>
                </a:schemeClr>
              </a:solidFill>
              <a:prstDash val="dash"/>
              <a:round/>
            </a:ln>
          </p:spPr>
        </p:sp>
        <p:sp>
          <p:nvSpPr>
            <p:cNvPr id="1049302" name=""/>
            <p:cNvSpPr/>
            <p:nvPr/>
          </p:nvSpPr>
          <p:spPr>
            <a:xfrm rot="0">
              <a:off x="2976" y="3168"/>
              <a:ext cx="1536" cy="720"/>
            </a:xfrm>
            <a:custGeom>
              <a:avLst/>
              <a:gdLst>
                <a:gd name="l" fmla="*/ 0 w 1536"/>
                <a:gd name="t" fmla="*/ 0 h 720"/>
                <a:gd name="r" fmla="*/ 1536 w 1536"/>
                <a:gd name="b" fmla="*/ 720 h 720"/>
              </a:gdLst>
              <a:ahLst/>
              <a:rect l="l" t="t" r="r" b="b"/>
              <a:pathLst>
                <a:path w="1536" h="720">
                  <a:moveTo>
                    <a:pt x="0" y="0"/>
                  </a:moveTo>
                  <a:cubicBezTo>
                    <a:pt x="52" y="120"/>
                    <a:pt x="104" y="240"/>
                    <a:pt x="192" y="336"/>
                  </a:cubicBezTo>
                  <a:cubicBezTo>
                    <a:pt x="280" y="432"/>
                    <a:pt x="400" y="520"/>
                    <a:pt x="528" y="576"/>
                  </a:cubicBezTo>
                  <a:cubicBezTo>
                    <a:pt x="656" y="632"/>
                    <a:pt x="792" y="648"/>
                    <a:pt x="960" y="672"/>
                  </a:cubicBezTo>
                  <a:cubicBezTo>
                    <a:pt x="1128" y="696"/>
                    <a:pt x="1332" y="708"/>
                    <a:pt x="1536" y="720"/>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303" name=""/>
            <p:cNvSpPr/>
            <p:nvPr/>
          </p:nvSpPr>
          <p:spPr>
            <a:xfrm rot="0">
              <a:off x="720" y="3168"/>
              <a:ext cx="1392" cy="680"/>
            </a:xfrm>
            <a:custGeom>
              <a:avLst/>
              <a:gdLst>
                <a:gd name="l" fmla="*/ 0 w 1392"/>
                <a:gd name="t" fmla="*/ 0 h 680"/>
                <a:gd name="r" fmla="*/ 1392 w 1392"/>
                <a:gd name="b" fmla="*/ 680 h 680"/>
              </a:gdLst>
              <a:ahLst/>
              <a:rect l="l" t="t" r="r" b="b"/>
              <a:pathLst>
                <a:path w="1392" h="680">
                  <a:moveTo>
                    <a:pt x="1392" y="0"/>
                  </a:moveTo>
                  <a:cubicBezTo>
                    <a:pt x="1352" y="124"/>
                    <a:pt x="1312" y="248"/>
                    <a:pt x="1248" y="336"/>
                  </a:cubicBezTo>
                  <a:cubicBezTo>
                    <a:pt x="1184" y="424"/>
                    <a:pt x="1104" y="480"/>
                    <a:pt x="1008" y="528"/>
                  </a:cubicBezTo>
                  <a:cubicBezTo>
                    <a:pt x="912" y="576"/>
                    <a:pt x="800" y="600"/>
                    <a:pt x="672" y="624"/>
                  </a:cubicBezTo>
                  <a:cubicBezTo>
                    <a:pt x="544" y="648"/>
                    <a:pt x="352" y="664"/>
                    <a:pt x="240" y="672"/>
                  </a:cubicBezTo>
                  <a:cubicBezTo>
                    <a:pt x="128" y="680"/>
                    <a:pt x="64" y="676"/>
                    <a:pt x="0" y="672"/>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304" name=""/>
            <p:cNvSpPr/>
            <p:nvPr/>
          </p:nvSpPr>
          <p:spPr>
            <a:xfrm rot="0" flipH="1">
              <a:off x="3024" y="3072"/>
              <a:ext cx="480" cy="48"/>
            </a:xfrm>
            <a:prstGeom prst="line"/>
            <a:noFill/>
            <a:ln w="9525" cap="flat" cmpd="sng">
              <a:solidFill>
                <a:schemeClr val="dk1">
                  <a:alpha val="100000"/>
                </a:schemeClr>
              </a:solidFill>
              <a:prstDash val="solid"/>
              <a:round/>
              <a:tailEnd type="triangle" w="med" len="med"/>
            </a:ln>
          </p:spPr>
        </p:sp>
        <p:sp>
          <p:nvSpPr>
            <p:cNvPr id="1049305" name=""/>
            <p:cNvSpPr/>
            <p:nvPr/>
          </p:nvSpPr>
          <p:spPr>
            <a:xfrm rot="0" flipH="1">
              <a:off x="3840" y="3504"/>
              <a:ext cx="144" cy="192"/>
            </a:xfrm>
            <a:prstGeom prst="line"/>
            <a:noFill/>
            <a:ln w="9525" cap="flat" cmpd="sng">
              <a:solidFill>
                <a:schemeClr val="dk1">
                  <a:alpha val="100000"/>
                </a:schemeClr>
              </a:solidFill>
              <a:prstDash val="solid"/>
              <a:round/>
              <a:tailEnd type="triangle" w="med" len="med"/>
            </a:ln>
          </p:spPr>
        </p:sp>
        <p:sp>
          <p:nvSpPr>
            <p:cNvPr id="1049306" name=""/>
            <p:cNvSpPr txBox="1"/>
            <p:nvPr/>
          </p:nvSpPr>
          <p:spPr>
            <a:xfrm rot="0">
              <a:off x="3974" y="3241"/>
              <a:ext cx="116" cy="2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baseline="-25000" b="1" sz="2400" lang="en-US"/>
            </a:p>
          </p:txBody>
        </p:sp>
        <p:sp>
          <p:nvSpPr>
            <p:cNvPr id="1049307" name=""/>
            <p:cNvSpPr txBox="1"/>
            <p:nvPr/>
          </p:nvSpPr>
          <p:spPr>
            <a:xfrm rot="0">
              <a:off x="2816" y="3959"/>
              <a:ext cx="35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r=R</a:t>
              </a:r>
            </a:p>
          </p:txBody>
        </p:sp>
        <p:sp>
          <p:nvSpPr>
            <p:cNvPr id="1049308" name=""/>
            <p:cNvSpPr txBox="1"/>
            <p:nvPr/>
          </p:nvSpPr>
          <p:spPr>
            <a:xfrm rot="0">
              <a:off x="4310" y="3993"/>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309" name=""/>
            <p:cNvSpPr txBox="1"/>
            <p:nvPr/>
          </p:nvSpPr>
          <p:spPr>
            <a:xfrm rot="0">
              <a:off x="2496" y="3481"/>
              <a:ext cx="116" cy="29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b="1" sz="2400" lang="en-US"/>
            </a:p>
          </p:txBody>
        </p:sp>
        <p:sp>
          <p:nvSpPr>
            <p:cNvPr id="1049310" name=""/>
            <p:cNvSpPr txBox="1"/>
            <p:nvPr/>
          </p:nvSpPr>
          <p:spPr>
            <a:xfrm rot="0">
              <a:off x="2544" y="2905"/>
              <a:ext cx="244" cy="2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p>
          </p:txBody>
        </p:sp>
        <p:sp>
          <p:nvSpPr>
            <p:cNvPr id="1049311" name=""/>
            <p:cNvSpPr txBox="1"/>
            <p:nvPr/>
          </p:nvSpPr>
          <p:spPr>
            <a:xfrm rot="0">
              <a:off x="2390" y="3959"/>
              <a:ext cx="328"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r=0</a:t>
              </a:r>
            </a:p>
          </p:txBody>
        </p:sp>
      </p:grpSp>
      <p:sp>
        <p:nvSpPr>
          <p:cNvPr id="1049312" name=""/>
          <p:cNvSpPr/>
          <p:nvPr/>
        </p:nvSpPr>
        <p:spPr>
          <a:xfrm rot="0">
            <a:off x="3336925" y="3352800"/>
            <a:ext cx="1371600" cy="1295400"/>
          </a:xfrm>
          <a:prstGeom prst="ellipse"/>
          <a:solidFill>
            <a:schemeClr val="accent1">
              <a:alpha val="0"/>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p>
        </p:txBody>
      </p:sp>
      <p:grpSp>
        <p:nvGrpSpPr>
          <p:cNvPr id="385" name=""/>
          <p:cNvGrpSpPr/>
          <p:nvPr/>
        </p:nvGrpSpPr>
        <p:grpSpPr>
          <a:xfrm rot="0">
            <a:off x="1143000" y="3505200"/>
            <a:ext cx="6019800" cy="3200400"/>
            <a:chOff x="720" y="2208"/>
            <a:chExt cx="3792" cy="2016"/>
          </a:xfrm>
        </p:grpSpPr>
        <p:sp>
          <p:nvSpPr>
            <p:cNvPr id="1049313" name=""/>
            <p:cNvSpPr/>
            <p:nvPr/>
          </p:nvSpPr>
          <p:spPr>
            <a:xfrm rot="0" flipV="1">
              <a:off x="2534" y="2208"/>
              <a:ext cx="240" cy="336"/>
            </a:xfrm>
            <a:prstGeom prst="line"/>
            <a:noFill/>
            <a:ln w="9525" cap="flat" cmpd="sng">
              <a:solidFill>
                <a:schemeClr val="dk1">
                  <a:alpha val="100000"/>
                </a:schemeClr>
              </a:solidFill>
              <a:prstDash val="solid"/>
              <a:round/>
              <a:tailEnd type="triangle" w="med" len="med"/>
            </a:ln>
          </p:spPr>
        </p:sp>
        <p:sp>
          <p:nvSpPr>
            <p:cNvPr id="1049314" name=""/>
            <p:cNvSpPr/>
            <p:nvPr/>
          </p:nvSpPr>
          <p:spPr>
            <a:xfrm rot="0">
              <a:off x="2534" y="2544"/>
              <a:ext cx="624" cy="0"/>
            </a:xfrm>
            <a:prstGeom prst="line"/>
            <a:noFill/>
            <a:ln w="9525" cap="flat" cmpd="sng">
              <a:solidFill>
                <a:schemeClr val="dk1">
                  <a:alpha val="100000"/>
                </a:schemeClr>
              </a:solidFill>
              <a:prstDash val="solid"/>
              <a:round/>
              <a:tailEnd type="triangle" w="med" len="med"/>
            </a:ln>
          </p:spPr>
        </p:sp>
        <p:sp>
          <p:nvSpPr>
            <p:cNvPr id="1049315" name=""/>
            <p:cNvSpPr txBox="1"/>
            <p:nvPr/>
          </p:nvSpPr>
          <p:spPr>
            <a:xfrm rot="0">
              <a:off x="2438" y="2208"/>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316" name=""/>
            <p:cNvSpPr txBox="1"/>
            <p:nvPr/>
          </p:nvSpPr>
          <p:spPr>
            <a:xfrm rot="0">
              <a:off x="3196" y="2471"/>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317" name=""/>
            <p:cNvSpPr txBox="1"/>
            <p:nvPr/>
          </p:nvSpPr>
          <p:spPr>
            <a:xfrm rot="0">
              <a:off x="2774" y="2496"/>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318" name=""/>
            <p:cNvSpPr/>
            <p:nvPr/>
          </p:nvSpPr>
          <p:spPr>
            <a:xfrm rot="0" flipV="1">
              <a:off x="2544" y="2976"/>
              <a:ext cx="0" cy="960"/>
            </a:xfrm>
            <a:prstGeom prst="line"/>
            <a:noFill/>
            <a:ln w="9525" cap="flat" cmpd="sng">
              <a:solidFill>
                <a:schemeClr val="dk1">
                  <a:alpha val="100000"/>
                </a:schemeClr>
              </a:solidFill>
              <a:prstDash val="solid"/>
              <a:round/>
              <a:tailEnd type="triangle" w="med" len="med"/>
            </a:ln>
          </p:spPr>
        </p:sp>
        <p:sp>
          <p:nvSpPr>
            <p:cNvPr id="1049319" name=""/>
            <p:cNvSpPr/>
            <p:nvPr/>
          </p:nvSpPr>
          <p:spPr>
            <a:xfrm rot="0">
              <a:off x="768" y="3936"/>
              <a:ext cx="3696" cy="0"/>
            </a:xfrm>
            <a:prstGeom prst="line"/>
            <a:noFill/>
            <a:ln w="9525" cap="flat" cmpd="sng">
              <a:solidFill>
                <a:schemeClr val="dk1">
                  <a:alpha val="100000"/>
                </a:schemeClr>
              </a:solidFill>
              <a:prstDash val="solid"/>
              <a:round/>
              <a:headEnd type="triangle" w="med" len="med"/>
              <a:tailEnd type="triangle" w="med" len="med"/>
            </a:ln>
          </p:spPr>
        </p:sp>
        <p:sp>
          <p:nvSpPr>
            <p:cNvPr id="1049320" name=""/>
            <p:cNvSpPr/>
            <p:nvPr/>
          </p:nvSpPr>
          <p:spPr>
            <a:xfrm rot="0" flipH="1">
              <a:off x="2544" y="3168"/>
              <a:ext cx="432" cy="768"/>
            </a:xfrm>
            <a:prstGeom prst="line"/>
            <a:noFill/>
            <a:ln w="9525" cap="flat" cmpd="sng">
              <a:solidFill>
                <a:schemeClr val="dk1">
                  <a:alpha val="100000"/>
                </a:schemeClr>
              </a:solidFill>
              <a:prstDash val="solid"/>
              <a:round/>
            </a:ln>
          </p:spPr>
        </p:sp>
        <p:sp>
          <p:nvSpPr>
            <p:cNvPr id="1049321" name=""/>
            <p:cNvSpPr/>
            <p:nvPr/>
          </p:nvSpPr>
          <p:spPr>
            <a:xfrm rot="0">
              <a:off x="2976" y="2352"/>
              <a:ext cx="0" cy="768"/>
            </a:xfrm>
            <a:prstGeom prst="line"/>
            <a:noFill/>
            <a:ln w="9525" cap="flat" cmpd="sng">
              <a:solidFill>
                <a:schemeClr val="dk1">
                  <a:alpha val="100000"/>
                </a:schemeClr>
              </a:solidFill>
              <a:prstDash val="dash"/>
              <a:round/>
            </a:ln>
          </p:spPr>
        </p:sp>
        <p:sp>
          <p:nvSpPr>
            <p:cNvPr id="1049322" name=""/>
            <p:cNvSpPr/>
            <p:nvPr/>
          </p:nvSpPr>
          <p:spPr>
            <a:xfrm rot="0">
              <a:off x="2100" y="3168"/>
              <a:ext cx="444" cy="768"/>
            </a:xfrm>
            <a:prstGeom prst="line"/>
            <a:noFill/>
            <a:ln w="9525" cap="flat" cmpd="sng">
              <a:solidFill>
                <a:schemeClr val="dk1">
                  <a:alpha val="100000"/>
                </a:schemeClr>
              </a:solidFill>
              <a:prstDash val="solid"/>
              <a:round/>
            </a:ln>
          </p:spPr>
        </p:sp>
        <p:sp>
          <p:nvSpPr>
            <p:cNvPr id="1049323" name=""/>
            <p:cNvSpPr/>
            <p:nvPr/>
          </p:nvSpPr>
          <p:spPr>
            <a:xfrm rot="0">
              <a:off x="2100" y="2352"/>
              <a:ext cx="0" cy="768"/>
            </a:xfrm>
            <a:prstGeom prst="line"/>
            <a:noFill/>
            <a:ln w="9525" cap="flat" cmpd="sng">
              <a:solidFill>
                <a:schemeClr val="dk1">
                  <a:alpha val="100000"/>
                </a:schemeClr>
              </a:solidFill>
              <a:prstDash val="dash"/>
              <a:round/>
            </a:ln>
          </p:spPr>
        </p:sp>
        <p:sp>
          <p:nvSpPr>
            <p:cNvPr id="1049324" name=""/>
            <p:cNvSpPr/>
            <p:nvPr/>
          </p:nvSpPr>
          <p:spPr>
            <a:xfrm rot="0">
              <a:off x="2976" y="3168"/>
              <a:ext cx="1536" cy="720"/>
            </a:xfrm>
            <a:custGeom>
              <a:avLst/>
              <a:gdLst>
                <a:gd name="l" fmla="*/ 0 w 1536"/>
                <a:gd name="t" fmla="*/ 0 h 720"/>
                <a:gd name="r" fmla="*/ 1536 w 1536"/>
                <a:gd name="b" fmla="*/ 720 h 720"/>
              </a:gdLst>
              <a:ahLst/>
              <a:rect l="l" t="t" r="r" b="b"/>
              <a:pathLst>
                <a:path w="1536" h="720">
                  <a:moveTo>
                    <a:pt x="0" y="0"/>
                  </a:moveTo>
                  <a:cubicBezTo>
                    <a:pt x="52" y="120"/>
                    <a:pt x="104" y="240"/>
                    <a:pt x="192" y="336"/>
                  </a:cubicBezTo>
                  <a:cubicBezTo>
                    <a:pt x="280" y="432"/>
                    <a:pt x="400" y="520"/>
                    <a:pt x="528" y="576"/>
                  </a:cubicBezTo>
                  <a:cubicBezTo>
                    <a:pt x="656" y="632"/>
                    <a:pt x="792" y="648"/>
                    <a:pt x="960" y="672"/>
                  </a:cubicBezTo>
                  <a:cubicBezTo>
                    <a:pt x="1128" y="696"/>
                    <a:pt x="1332" y="708"/>
                    <a:pt x="1536" y="720"/>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325" name=""/>
            <p:cNvSpPr/>
            <p:nvPr/>
          </p:nvSpPr>
          <p:spPr>
            <a:xfrm rot="0">
              <a:off x="720" y="3168"/>
              <a:ext cx="1392" cy="680"/>
            </a:xfrm>
            <a:custGeom>
              <a:avLst/>
              <a:gdLst>
                <a:gd name="l" fmla="*/ 0 w 1392"/>
                <a:gd name="t" fmla="*/ 0 h 680"/>
                <a:gd name="r" fmla="*/ 1392 w 1392"/>
                <a:gd name="b" fmla="*/ 680 h 680"/>
              </a:gdLst>
              <a:ahLst/>
              <a:rect l="l" t="t" r="r" b="b"/>
              <a:pathLst>
                <a:path w="1392" h="680">
                  <a:moveTo>
                    <a:pt x="1392" y="0"/>
                  </a:moveTo>
                  <a:cubicBezTo>
                    <a:pt x="1352" y="124"/>
                    <a:pt x="1312" y="248"/>
                    <a:pt x="1248" y="336"/>
                  </a:cubicBezTo>
                  <a:cubicBezTo>
                    <a:pt x="1184" y="424"/>
                    <a:pt x="1104" y="480"/>
                    <a:pt x="1008" y="528"/>
                  </a:cubicBezTo>
                  <a:cubicBezTo>
                    <a:pt x="912" y="576"/>
                    <a:pt x="800" y="600"/>
                    <a:pt x="672" y="624"/>
                  </a:cubicBezTo>
                  <a:cubicBezTo>
                    <a:pt x="544" y="648"/>
                    <a:pt x="352" y="664"/>
                    <a:pt x="240" y="672"/>
                  </a:cubicBezTo>
                  <a:cubicBezTo>
                    <a:pt x="128" y="680"/>
                    <a:pt x="64" y="676"/>
                    <a:pt x="0" y="672"/>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9326" name=""/>
            <p:cNvSpPr/>
            <p:nvPr/>
          </p:nvSpPr>
          <p:spPr>
            <a:xfrm rot="0" flipH="1">
              <a:off x="3024" y="3072"/>
              <a:ext cx="480" cy="48"/>
            </a:xfrm>
            <a:prstGeom prst="line"/>
            <a:noFill/>
            <a:ln w="9525" cap="flat" cmpd="sng">
              <a:solidFill>
                <a:schemeClr val="dk1">
                  <a:alpha val="100000"/>
                </a:schemeClr>
              </a:solidFill>
              <a:prstDash val="solid"/>
              <a:round/>
              <a:tailEnd type="triangle" w="med" len="med"/>
            </a:ln>
          </p:spPr>
        </p:sp>
        <p:sp>
          <p:nvSpPr>
            <p:cNvPr id="1049327" name=""/>
            <p:cNvSpPr/>
            <p:nvPr/>
          </p:nvSpPr>
          <p:spPr>
            <a:xfrm rot="0" flipH="1">
              <a:off x="3840" y="3504"/>
              <a:ext cx="144" cy="192"/>
            </a:xfrm>
            <a:prstGeom prst="line"/>
            <a:noFill/>
            <a:ln w="9525" cap="flat" cmpd="sng">
              <a:solidFill>
                <a:schemeClr val="dk1">
                  <a:alpha val="100000"/>
                </a:schemeClr>
              </a:solidFill>
              <a:prstDash val="solid"/>
              <a:round/>
              <a:tailEnd type="triangle" w="med" len="med"/>
            </a:ln>
          </p:spPr>
        </p:sp>
        <p:sp>
          <p:nvSpPr>
            <p:cNvPr id="1049328" name=""/>
            <p:cNvSpPr txBox="1"/>
            <p:nvPr/>
          </p:nvSpPr>
          <p:spPr>
            <a:xfrm rot="0">
              <a:off x="2816" y="3959"/>
              <a:ext cx="35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r=R</a:t>
              </a:r>
            </a:p>
          </p:txBody>
        </p:sp>
        <p:sp>
          <p:nvSpPr>
            <p:cNvPr id="1049329" name=""/>
            <p:cNvSpPr txBox="1"/>
            <p:nvPr/>
          </p:nvSpPr>
          <p:spPr>
            <a:xfrm rot="0">
              <a:off x="4310" y="3993"/>
              <a:ext cx="164"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330" name=""/>
            <p:cNvSpPr txBox="1"/>
            <p:nvPr/>
          </p:nvSpPr>
          <p:spPr>
            <a:xfrm rot="0">
              <a:off x="2544" y="2905"/>
              <a:ext cx="244" cy="2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p>
          </p:txBody>
        </p:sp>
        <p:sp>
          <p:nvSpPr>
            <p:cNvPr id="1049331" name=""/>
            <p:cNvSpPr/>
            <p:nvPr/>
          </p:nvSpPr>
          <p:spPr>
            <a:xfrm rot="0">
              <a:off x="2976" y="3168"/>
              <a:ext cx="0" cy="768"/>
            </a:xfrm>
            <a:prstGeom prst="line"/>
            <a:noFill/>
            <a:ln w="9525" cap="flat" cmpd="sng">
              <a:solidFill>
                <a:schemeClr val="dk1">
                  <a:alpha val="100000"/>
                </a:schemeClr>
              </a:solidFill>
              <a:prstDash val="dash"/>
              <a:round/>
            </a:ln>
          </p:spPr>
        </p:sp>
        <p:sp>
          <p:nvSpPr>
            <p:cNvPr id="1049332" name=""/>
            <p:cNvSpPr/>
            <p:nvPr/>
          </p:nvSpPr>
          <p:spPr>
            <a:xfrm rot="0">
              <a:off x="2112" y="3168"/>
              <a:ext cx="0" cy="768"/>
            </a:xfrm>
            <a:prstGeom prst="line"/>
            <a:noFill/>
            <a:ln w="9525" cap="flat" cmpd="sng">
              <a:solidFill>
                <a:schemeClr val="dk1">
                  <a:alpha val="100000"/>
                </a:schemeClr>
              </a:solidFill>
              <a:prstDash val="dash"/>
              <a:round/>
            </a:ln>
          </p:spPr>
        </p:sp>
      </p:grpSp>
      <p:sp>
        <p:nvSpPr>
          <p:cNvPr id="1049333" name=""/>
          <p:cNvSpPr txBox="1"/>
          <p:nvPr/>
        </p:nvSpPr>
        <p:spPr>
          <a:xfrm rot="0">
            <a:off x="3810000" y="6248400"/>
            <a:ext cx="52070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r=0</a:t>
            </a:r>
          </a:p>
        </p:txBody>
      </p:sp>
      <p:sp>
        <p:nvSpPr>
          <p:cNvPr id="1049334" name=""/>
          <p:cNvSpPr/>
          <p:nvPr/>
        </p:nvSpPr>
        <p:spPr>
          <a:xfrm rot="0">
            <a:off x="609600" y="427037"/>
            <a:ext cx="2133600" cy="639762"/>
          </a:xfrm>
          <a:prstGeom prst="rect"/>
          <a:solidFill>
            <a:schemeClr val="accen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1600" lang="en-US">
                <a:solidFill>
                  <a:schemeClr val="lt2"/>
                </a:solidFill>
              </a:rPr>
              <a:t>(Spherical systems: Conducting Sphere)</a:t>
            </a:r>
          </a:p>
        </p:txBody>
      </p:sp>
      <p:sp>
        <p:nvSpPr>
          <p:cNvPr id="1049335" name=""/>
          <p:cNvSpPr/>
          <p:nvPr/>
        </p:nvSpPr>
        <p:spPr>
          <a:xfrm rot="0">
            <a:off x="381000" y="3505200"/>
            <a:ext cx="2133600" cy="1066800"/>
          </a:xfrm>
          <a:prstGeom prst="rect"/>
          <a:solidFill>
            <a:schemeClr val="accen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1600" lang="en-US">
                <a:solidFill>
                  <a:schemeClr val="lt2"/>
                </a:solidFill>
              </a:rPr>
              <a:t>(Spherical systems: Nonconducting Sphere)</a:t>
            </a:r>
          </a:p>
        </p:txBody>
      </p:sp>
      <p:pic>
        <p:nvPicPr>
          <p:cNvPr id="2097369" name=""/>
          <p:cNvPicPr>
            <a:picLocks/>
          </p:cNvPicPr>
          <p:nvPr/>
        </p:nvPicPr>
        <p:blipFill>
          <a:blip xmlns:r="http://schemas.openxmlformats.org/officeDocument/2006/relationships" r:embed="rId1"/>
          <a:srcRect l="0" t="0" r="0" b="0"/>
          <a:stretch>
            <a:fillRect/>
          </a:stretch>
        </p:blipFill>
        <p:spPr>
          <a:xfrm rot="0">
            <a:off x="7800975" y="866775"/>
            <a:ext cx="179387" cy="1019175"/>
          </a:xfrm>
          <a:prstGeom prst="rect"/>
          <a:noFill/>
          <a:ln>
            <a:noFill/>
          </a:ln>
        </p:spPr>
      </p:pic>
      <p:pic>
        <p:nvPicPr>
          <p:cNvPr id="2097370" name=""/>
          <p:cNvPicPr>
            <a:picLocks/>
          </p:cNvPicPr>
          <p:nvPr/>
        </p:nvPicPr>
        <p:blipFill>
          <a:blip xmlns:r="http://schemas.openxmlformats.org/officeDocument/2006/relationships" r:embed="rId2"/>
          <a:srcRect l="0" t="0" r="0" b="0"/>
          <a:stretch>
            <a:fillRect/>
          </a:stretch>
        </p:blipFill>
        <p:spPr>
          <a:xfrm rot="0">
            <a:off x="6324600" y="1905000"/>
            <a:ext cx="1389062" cy="762000"/>
          </a:xfrm>
          <a:prstGeom prst="rect"/>
          <a:noFill/>
          <a:ln>
            <a:noFill/>
          </a:ln>
        </p:spPr>
      </p:pic>
      <p:pic>
        <p:nvPicPr>
          <p:cNvPr id="2097371" name=""/>
          <p:cNvPicPr>
            <a:picLocks/>
          </p:cNvPicPr>
          <p:nvPr/>
        </p:nvPicPr>
        <p:blipFill>
          <a:blip xmlns:r="http://schemas.openxmlformats.org/officeDocument/2006/relationships" r:embed="rId3"/>
          <a:srcRect l="0" t="0" r="0" b="0"/>
          <a:stretch>
            <a:fillRect/>
          </a:stretch>
        </p:blipFill>
        <p:spPr>
          <a:xfrm rot="0">
            <a:off x="5562600" y="990600"/>
            <a:ext cx="1511300" cy="800100"/>
          </a:xfrm>
          <a:prstGeom prst="rect"/>
          <a:noFill/>
          <a:ln>
            <a:noFill/>
          </a:ln>
        </p:spPr>
      </p:pic>
      <p:pic>
        <p:nvPicPr>
          <p:cNvPr id="2097372" name=""/>
          <p:cNvPicPr>
            <a:picLocks/>
          </p:cNvPicPr>
          <p:nvPr/>
        </p:nvPicPr>
        <p:blipFill>
          <a:blip xmlns:r="http://schemas.openxmlformats.org/officeDocument/2006/relationships" r:embed="rId4"/>
          <a:srcRect l="0" t="0" r="0" b="0"/>
          <a:stretch>
            <a:fillRect/>
          </a:stretch>
        </p:blipFill>
        <p:spPr>
          <a:xfrm rot="0">
            <a:off x="3581400" y="2260600"/>
            <a:ext cx="1028700" cy="571500"/>
          </a:xfrm>
          <a:prstGeom prst="rect"/>
          <a:noFill/>
          <a:ln>
            <a:noFill/>
          </a:ln>
        </p:spPr>
      </p:pic>
      <p:pic>
        <p:nvPicPr>
          <p:cNvPr id="2097373" name=""/>
          <p:cNvPicPr>
            <a:picLocks/>
          </p:cNvPicPr>
          <p:nvPr/>
        </p:nvPicPr>
        <p:blipFill>
          <a:blip xmlns:r="http://schemas.openxmlformats.org/officeDocument/2006/relationships" r:embed="rId5"/>
          <a:srcRect l="0" t="0" r="0" b="0"/>
          <a:stretch>
            <a:fillRect/>
          </a:stretch>
        </p:blipFill>
        <p:spPr>
          <a:xfrm rot="0">
            <a:off x="6400800" y="5181600"/>
            <a:ext cx="1219200" cy="668337"/>
          </a:xfrm>
          <a:prstGeom prst="rect"/>
          <a:noFill/>
          <a:ln>
            <a:noFill/>
          </a:ln>
        </p:spPr>
      </p:pic>
      <p:pic>
        <p:nvPicPr>
          <p:cNvPr id="2097374" name=""/>
          <p:cNvPicPr>
            <a:picLocks/>
          </p:cNvPicPr>
          <p:nvPr/>
        </p:nvPicPr>
        <p:blipFill>
          <a:blip xmlns:r="http://schemas.openxmlformats.org/officeDocument/2006/relationships" r:embed="rId6"/>
          <a:srcRect l="0" t="0" r="0" b="0"/>
          <a:stretch>
            <a:fillRect/>
          </a:stretch>
        </p:blipFill>
        <p:spPr>
          <a:xfrm rot="0">
            <a:off x="5486400" y="4343400"/>
            <a:ext cx="1608137" cy="762000"/>
          </a:xfrm>
          <a:prstGeom prst="rect"/>
          <a:noFill/>
          <a:ln>
            <a:noFill/>
          </a:ln>
        </p:spPr>
      </p:pic>
      <p:pic>
        <p:nvPicPr>
          <p:cNvPr id="2097375" name=""/>
          <p:cNvPicPr>
            <a:picLocks/>
          </p:cNvPicPr>
          <p:nvPr/>
        </p:nvPicPr>
        <p:blipFill>
          <a:blip xmlns:r="http://schemas.openxmlformats.org/officeDocument/2006/relationships" r:embed="rId7"/>
          <a:srcRect l="0" t="0" r="0" b="0"/>
          <a:stretch>
            <a:fillRect/>
          </a:stretch>
        </p:blipFill>
        <p:spPr>
          <a:xfrm rot="0">
            <a:off x="990600" y="5029200"/>
            <a:ext cx="1541462" cy="7620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369"/>
                                        </p:tgtEl>
                                        <p:attrNameLst>
                                          <p:attrName>style.visibility</p:attrName>
                                        </p:attrNameLst>
                                      </p:cBhvr>
                                      <p:to>
                                        <p:strVal val="visible"/>
                                      </p:to>
                                    </p:set>
                                    <p:animEffect transition="in" filter="blinds(horizontal)">
                                      <p:cBhvr>
                                        <p:cTn dur="500" id="7"/>
                                        <p:tgtEl>
                                          <p:spTgt spid="2097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1">
  <p:cSld>
    <p:spTree>
      <p:nvGrpSpPr>
        <p:cNvPr id="386" name=""/>
        <p:cNvGrpSpPr/>
        <p:nvPr/>
      </p:nvGrpSpPr>
      <p:grpSpPr>
        <a:xfrm rot="0">
          <a:off x="0" y="0"/>
          <a:ext cx="0" cy="0"/>
          <a:chOff x="0" y="0"/>
          <a:chExt cx="0" cy="0"/>
        </a:xfrm>
      </p:grpSpPr>
      <p:pic>
        <p:nvPicPr>
          <p:cNvPr id="2097376" name=""/>
          <p:cNvPicPr>
            <a:picLocks/>
          </p:cNvPicPr>
          <p:nvPr/>
        </p:nvPicPr>
        <p:blipFill>
          <a:blip xmlns:r="http://schemas.openxmlformats.org/officeDocument/2006/relationships" r:embed="rId1"/>
          <a:srcRect l="0" t="0" r="0" b="0"/>
          <a:stretch>
            <a:fillRect/>
          </a:stretch>
        </p:blipFill>
        <p:spPr>
          <a:xfrm rot="0">
            <a:off x="5432425" y="3575050"/>
            <a:ext cx="3711575" cy="1876425"/>
          </a:xfrm>
          <a:prstGeom prst="rect"/>
          <a:noFill/>
          <a:ln w="28575" cap="flat" cmpd="sng">
            <a:solidFill>
              <a:srgbClr val="000080">
                <a:alpha val="100000"/>
              </a:srgbClr>
            </a:solidFill>
            <a:prstDash val="solid"/>
            <a:round/>
          </a:ln>
        </p:spPr>
      </p:pic>
      <p:sp>
        <p:nvSpPr>
          <p:cNvPr id="1049336" name=""/>
          <p:cNvSpPr/>
          <p:nvPr>
            <p:ph type="title" sz="full" idx="0"/>
          </p:nvPr>
        </p:nvSpPr>
        <p:spPr>
          <a:xfrm rot="0">
            <a:off x="381000" y="0"/>
            <a:ext cx="8458200" cy="411162"/>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lvl="0"/>
            <a:r>
              <a:rPr altLang="en-US" sz="3200" i="1" lang="en-US"/>
              <a:t>Numerical</a:t>
            </a:r>
          </a:p>
        </p:txBody>
      </p:sp>
      <p:pic>
        <p:nvPicPr>
          <p:cNvPr id="2097377" name=""/>
          <p:cNvPicPr>
            <a:picLocks/>
          </p:cNvPicPr>
          <p:nvPr/>
        </p:nvPicPr>
        <p:blipFill>
          <a:blip xmlns:r="http://schemas.openxmlformats.org/officeDocument/2006/relationships" r:embed="rId2"/>
          <a:srcRect l="0" t="0" r="0" b="0"/>
          <a:stretch>
            <a:fillRect/>
          </a:stretch>
        </p:blipFill>
        <p:spPr>
          <a:xfrm rot="0">
            <a:off x="228600" y="381000"/>
            <a:ext cx="8628062" cy="838200"/>
          </a:xfrm>
          <a:prstGeom prst="rect"/>
          <a:noFill/>
          <a:ln>
            <a:noFill/>
          </a:ln>
        </p:spPr>
      </p:pic>
      <p:grpSp>
        <p:nvGrpSpPr>
          <p:cNvPr id="387" name=""/>
          <p:cNvGrpSpPr/>
          <p:nvPr/>
        </p:nvGrpSpPr>
        <p:grpSpPr>
          <a:xfrm rot="0">
            <a:off x="6705600" y="1600200"/>
            <a:ext cx="1976437" cy="1600200"/>
            <a:chOff x="990600" y="2743200"/>
            <a:chExt cx="1976438" cy="1600200"/>
          </a:xfrm>
        </p:grpSpPr>
        <p:grpSp>
          <p:nvGrpSpPr>
            <p:cNvPr id="388" name=""/>
            <p:cNvGrpSpPr/>
            <p:nvPr/>
          </p:nvGrpSpPr>
          <p:grpSpPr>
            <a:xfrm rot="0">
              <a:off x="1066800" y="2743200"/>
              <a:ext cx="1219200" cy="1219200"/>
              <a:chOff x="6096000" y="2743200"/>
              <a:chExt cx="1371600" cy="1295400"/>
            </a:xfrm>
          </p:grpSpPr>
          <p:sp>
            <p:nvSpPr>
              <p:cNvPr id="1049337" name=""/>
              <p:cNvSpPr/>
              <p:nvPr/>
            </p:nvSpPr>
            <p:spPr>
              <a:xfrm rot="0">
                <a:off x="6096000" y="2743200"/>
                <a:ext cx="1371600" cy="12954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38" name=""/>
              <p:cNvSpPr/>
              <p:nvPr/>
            </p:nvSpPr>
            <p:spPr>
              <a:xfrm rot="0" flipV="1">
                <a:off x="6705600" y="2971800"/>
                <a:ext cx="533400" cy="381000"/>
              </a:xfrm>
              <a:prstGeom prst="line"/>
              <a:noFill/>
              <a:ln w="9525" cap="flat" cmpd="sng">
                <a:solidFill>
                  <a:schemeClr val="dk1">
                    <a:alpha val="100000"/>
                  </a:schemeClr>
                </a:solidFill>
                <a:prstDash val="solid"/>
                <a:round/>
                <a:tailEnd type="triangle" w="med" len="med"/>
              </a:ln>
            </p:spPr>
          </p:sp>
          <p:sp>
            <p:nvSpPr>
              <p:cNvPr id="1049339" name=""/>
              <p:cNvSpPr txBox="1"/>
              <p:nvPr/>
            </p:nvSpPr>
            <p:spPr>
              <a:xfrm rot="0">
                <a:off x="6705600" y="2895600"/>
                <a:ext cx="30480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grpSp>
        <p:sp>
          <p:nvSpPr>
            <p:cNvPr id="1049340" name=""/>
            <p:cNvSpPr txBox="1"/>
            <p:nvPr/>
          </p:nvSpPr>
          <p:spPr>
            <a:xfrm rot="0">
              <a:off x="990600" y="3973513"/>
              <a:ext cx="146685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Solid sphere</a:t>
              </a:r>
            </a:p>
          </p:txBody>
        </p:sp>
        <p:sp>
          <p:nvSpPr>
            <p:cNvPr id="1049341" name=""/>
            <p:cNvSpPr txBox="1"/>
            <p:nvPr/>
          </p:nvSpPr>
          <p:spPr>
            <a:xfrm rot="0">
              <a:off x="1143000" y="3200400"/>
              <a:ext cx="3905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i</a:t>
              </a:r>
            </a:p>
          </p:txBody>
        </p:sp>
        <p:sp>
          <p:nvSpPr>
            <p:cNvPr id="1049342" name=""/>
            <p:cNvSpPr txBox="1"/>
            <p:nvPr/>
          </p:nvSpPr>
          <p:spPr>
            <a:xfrm rot="0">
              <a:off x="2057400" y="3581400"/>
              <a:ext cx="4413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s</a:t>
              </a:r>
            </a:p>
          </p:txBody>
        </p:sp>
        <p:sp>
          <p:nvSpPr>
            <p:cNvPr id="1049343" name=""/>
            <p:cNvSpPr txBox="1"/>
            <p:nvPr/>
          </p:nvSpPr>
          <p:spPr>
            <a:xfrm rot="0">
              <a:off x="2514600" y="3200400"/>
              <a:ext cx="4524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o</a:t>
              </a:r>
            </a:p>
          </p:txBody>
        </p:sp>
      </p:grpSp>
      <p:pic>
        <p:nvPicPr>
          <p:cNvPr id="2097378" name=""/>
          <p:cNvPicPr>
            <a:picLocks/>
          </p:cNvPicPr>
          <p:nvPr/>
        </p:nvPicPr>
        <p:blipFill>
          <a:blip xmlns:r="http://schemas.openxmlformats.org/officeDocument/2006/relationships" r:embed="rId3"/>
          <a:srcRect l="0" t="0" r="0" b="0"/>
          <a:stretch>
            <a:fillRect/>
          </a:stretch>
        </p:blipFill>
        <p:spPr>
          <a:xfrm rot="0">
            <a:off x="73025" y="2133600"/>
            <a:ext cx="6251575" cy="384175"/>
          </a:xfrm>
          <a:prstGeom prst="rect"/>
          <a:solidFill>
            <a:srgbClr val="99CCFF"/>
          </a:solidFill>
          <a:ln>
            <a:noFill/>
          </a:ln>
        </p:spPr>
      </p:pic>
      <p:pic>
        <p:nvPicPr>
          <p:cNvPr id="2097379" name=""/>
          <p:cNvPicPr>
            <a:picLocks/>
          </p:cNvPicPr>
          <p:nvPr/>
        </p:nvPicPr>
        <p:blipFill>
          <a:blip xmlns:r="http://schemas.openxmlformats.org/officeDocument/2006/relationships" r:embed="rId4"/>
          <a:srcRect l="0" t="0" r="0" b="0"/>
          <a:stretch>
            <a:fillRect/>
          </a:stretch>
        </p:blipFill>
        <p:spPr>
          <a:xfrm rot="0">
            <a:off x="141287" y="2514600"/>
            <a:ext cx="4583112" cy="2981325"/>
          </a:xfrm>
          <a:prstGeom prst="rect"/>
          <a:noFill/>
          <a:ln w="28575" cap="flat" cmpd="sng">
            <a:solidFill>
              <a:srgbClr val="000080">
                <a:alpha val="100000"/>
              </a:srgbClr>
            </a:solidFill>
            <a:prstDash val="solid"/>
            <a:round/>
          </a:ln>
        </p:spPr>
      </p:pic>
      <p:pic>
        <p:nvPicPr>
          <p:cNvPr id="2097380" name=""/>
          <p:cNvPicPr>
            <a:picLocks/>
          </p:cNvPicPr>
          <p:nvPr/>
        </p:nvPicPr>
        <p:blipFill>
          <a:blip xmlns:r="http://schemas.openxmlformats.org/officeDocument/2006/relationships" r:embed="rId5"/>
          <a:srcRect l="0" t="0" r="0" b="0"/>
          <a:stretch>
            <a:fillRect/>
          </a:stretch>
        </p:blipFill>
        <p:spPr>
          <a:xfrm rot="0">
            <a:off x="457200" y="5899150"/>
            <a:ext cx="1954212" cy="958850"/>
          </a:xfrm>
          <a:prstGeom prst="rect"/>
          <a:noFill/>
          <a:ln w="28575" cap="flat" cmpd="sng">
            <a:solidFill>
              <a:srgbClr val="0000FF">
                <a:alpha val="100000"/>
              </a:srgbClr>
            </a:solidFill>
            <a:prstDash val="solid"/>
            <a:round/>
          </a:ln>
        </p:spPr>
      </p:pic>
      <p:pic>
        <p:nvPicPr>
          <p:cNvPr id="2097381" name=""/>
          <p:cNvPicPr>
            <a:picLocks/>
          </p:cNvPicPr>
          <p:nvPr/>
        </p:nvPicPr>
        <p:blipFill>
          <a:blip xmlns:r="http://schemas.openxmlformats.org/officeDocument/2006/relationships" r:embed="rId6"/>
          <a:srcRect l="0" t="0" r="0" b="0"/>
          <a:stretch>
            <a:fillRect/>
          </a:stretch>
        </p:blipFill>
        <p:spPr>
          <a:xfrm rot="0">
            <a:off x="5410200" y="3200400"/>
            <a:ext cx="3532187" cy="365125"/>
          </a:xfrm>
          <a:prstGeom prst="rect"/>
          <a:solidFill>
            <a:srgbClr val="99CCFF"/>
          </a:solidFill>
          <a:ln>
            <a:noFill/>
          </a:ln>
        </p:spPr>
      </p:pic>
      <p:pic>
        <p:nvPicPr>
          <p:cNvPr id="2097382" name=""/>
          <p:cNvPicPr>
            <a:picLocks/>
          </p:cNvPicPr>
          <p:nvPr/>
        </p:nvPicPr>
        <p:blipFill>
          <a:blip xmlns:r="http://schemas.openxmlformats.org/officeDocument/2006/relationships" r:embed="rId7"/>
          <a:srcRect l="0" t="0" r="0" b="0"/>
          <a:stretch>
            <a:fillRect/>
          </a:stretch>
        </p:blipFill>
        <p:spPr>
          <a:xfrm rot="0">
            <a:off x="228600" y="1143000"/>
            <a:ext cx="4360862" cy="1104900"/>
          </a:xfrm>
          <a:prstGeom prst="rect"/>
          <a:noFill/>
          <a:ln>
            <a:noFill/>
          </a:ln>
        </p:spPr>
      </p:pic>
      <p:pic>
        <p:nvPicPr>
          <p:cNvPr id="2097383" name=""/>
          <p:cNvPicPr>
            <a:picLocks/>
          </p:cNvPicPr>
          <p:nvPr/>
        </p:nvPicPr>
        <p:blipFill>
          <a:blip xmlns:r="http://schemas.openxmlformats.org/officeDocument/2006/relationships" r:embed="rId8"/>
          <a:srcRect l="0" t="0" r="0" b="0"/>
          <a:stretch>
            <a:fillRect/>
          </a:stretch>
        </p:blipFill>
        <p:spPr>
          <a:xfrm rot="0">
            <a:off x="76200" y="5519737"/>
            <a:ext cx="6262687" cy="384175"/>
          </a:xfrm>
          <a:prstGeom prst="rect"/>
          <a:solidFill>
            <a:srgbClr val="99CCFF"/>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378"/>
                                        </p:tgtEl>
                                        <p:attrNameLst>
                                          <p:attrName>style.visibility</p:attrName>
                                        </p:attrNameLst>
                                      </p:cBhvr>
                                      <p:to>
                                        <p:strVal val="visible"/>
                                      </p:to>
                                    </p:set>
                                    <p:animEffect transition="in" filter="blinds(horizontal)">
                                      <p:cBhvr>
                                        <p:cTn dur="500" id="7"/>
                                        <p:tgtEl>
                                          <p:spTgt spid="209737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379"/>
                                        </p:tgtEl>
                                        <p:attrNameLst>
                                          <p:attrName>style.visibility</p:attrName>
                                        </p:attrNameLst>
                                      </p:cBhvr>
                                      <p:to>
                                        <p:strVal val="visible"/>
                                      </p:to>
                                    </p:set>
                                    <p:animEffect transition="in" filter="blinds(horizontal)">
                                      <p:cBhvr>
                                        <p:cTn dur="500" id="12"/>
                                        <p:tgtEl>
                                          <p:spTgt spid="2097379"/>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383"/>
                                        </p:tgtEl>
                                        <p:attrNameLst>
                                          <p:attrName>style.visibility</p:attrName>
                                        </p:attrNameLst>
                                      </p:cBhvr>
                                      <p:to>
                                        <p:strVal val="visible"/>
                                      </p:to>
                                    </p:set>
                                    <p:animEffect transition="in" filter="blinds(horizontal)">
                                      <p:cBhvr>
                                        <p:cTn dur="500" id="17"/>
                                        <p:tgtEl>
                                          <p:spTgt spid="209738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3" presetSubtype="10">
                                  <p:stCondLst>
                                    <p:cond delay="0"/>
                                  </p:stCondLst>
                                  <p:childTnLst>
                                    <p:set>
                                      <p:cBhvr>
                                        <p:cTn dur="1" fill="hold" id="21">
                                          <p:stCondLst>
                                            <p:cond delay="0"/>
                                          </p:stCondLst>
                                        </p:cTn>
                                        <p:tgtEl>
                                          <p:spTgt spid="2097380"/>
                                        </p:tgtEl>
                                        <p:attrNameLst>
                                          <p:attrName>style.visibility</p:attrName>
                                        </p:attrNameLst>
                                      </p:cBhvr>
                                      <p:to>
                                        <p:strVal val="visible"/>
                                      </p:to>
                                    </p:set>
                                    <p:animEffect transition="in" filter="blinds(horizontal)">
                                      <p:cBhvr>
                                        <p:cTn dur="500" id="22"/>
                                        <p:tgtEl>
                                          <p:spTgt spid="209738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2097381"/>
                                        </p:tgtEl>
                                        <p:attrNameLst>
                                          <p:attrName>style.visibility</p:attrName>
                                        </p:attrNameLst>
                                      </p:cBhvr>
                                      <p:to>
                                        <p:strVal val="visible"/>
                                      </p:to>
                                    </p:set>
                                    <p:animEffect transition="in" filter="blinds(horizontal)">
                                      <p:cBhvr>
                                        <p:cTn dur="500" id="27"/>
                                        <p:tgtEl>
                                          <p:spTgt spid="2097381"/>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3" presetSubtype="10">
                                  <p:stCondLst>
                                    <p:cond delay="0"/>
                                  </p:stCondLst>
                                  <p:childTnLst>
                                    <p:set>
                                      <p:cBhvr>
                                        <p:cTn dur="1" fill="hold" id="31">
                                          <p:stCondLst>
                                            <p:cond delay="0"/>
                                          </p:stCondLst>
                                        </p:cTn>
                                        <p:tgtEl>
                                          <p:spTgt spid="2097376"/>
                                        </p:tgtEl>
                                        <p:attrNameLst>
                                          <p:attrName>style.visibility</p:attrName>
                                        </p:attrNameLst>
                                      </p:cBhvr>
                                      <p:to>
                                        <p:strVal val="visible"/>
                                      </p:to>
                                    </p:set>
                                    <p:animEffect transition="in" filter="blinds(horizontal)">
                                      <p:cBhvr>
                                        <p:cTn dur="500" id="32"/>
                                        <p:tgtEl>
                                          <p:spTgt spid="2097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389" name=""/>
        <p:cNvGrpSpPr/>
        <p:nvPr/>
      </p:nvGrpSpPr>
      <p:grpSpPr>
        <a:xfrm rot="0">
          <a:off x="0" y="0"/>
          <a:ext cx="0" cy="0"/>
          <a:chOff x="0" y="0"/>
          <a:chExt cx="0" cy="0"/>
        </a:xfrm>
      </p:grpSpPr>
      <p:sp>
        <p:nvSpPr>
          <p:cNvPr id="1049344" name=""/>
          <p:cNvSpPr/>
          <p:nvPr>
            <p:ph type="title" sz="full" idx="0"/>
          </p:nvPr>
        </p:nvSpPr>
        <p:spPr>
          <a:xfrm rot="0">
            <a:off x="457200" y="0"/>
            <a:ext cx="8229600" cy="685800"/>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lvl="0"/>
            <a:r>
              <a:rPr altLang="en-US" sz="2800" lang="en-US"/>
              <a:t>Problems: Spherical Symmetry </a:t>
            </a:r>
          </a:p>
        </p:txBody>
      </p:sp>
      <p:sp>
        <p:nvSpPr>
          <p:cNvPr id="1049345" name=""/>
          <p:cNvSpPr/>
          <p:nvPr>
            <p:ph type="body" sz="half" idx="1"/>
          </p:nvPr>
        </p:nvSpPr>
        <p:spPr>
          <a:xfrm rot="0">
            <a:off x="152400" y="685800"/>
            <a:ext cx="8763000" cy="4572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lvl="0">
              <a:buFontTx/>
              <a:buNone/>
            </a:pPr>
            <a:r>
              <a:rPr altLang="en-US" b="1" sz="1800" lang="en-US">
                <a:solidFill>
                  <a:schemeClr val="accent2"/>
                </a:solidFill>
              </a:rPr>
              <a:t>	Determine Electric field everywhere by using Gauss Law for the following;</a:t>
            </a:r>
          </a:p>
          <a:p>
            <a:pPr indent="-480060" lvl="1" marL="800100">
              <a:buFontTx/>
              <a:buAutoNum type="arabicPeriod" startAt="2"/>
            </a:pPr>
            <a:endParaRPr altLang="en-US" b="1" sz="2000" lang="en-IN"/>
          </a:p>
        </p:txBody>
      </p:sp>
      <p:pic>
        <p:nvPicPr>
          <p:cNvPr id="2097384" name=""/>
          <p:cNvPicPr>
            <a:picLocks/>
          </p:cNvPicPr>
          <p:nvPr/>
        </p:nvPicPr>
        <p:blipFill>
          <a:blip xmlns:r="http://schemas.openxmlformats.org/officeDocument/2006/relationships" r:embed="rId1"/>
          <a:srcRect l="0" t="0" r="0" b="0"/>
          <a:stretch>
            <a:fillRect/>
          </a:stretch>
        </p:blipFill>
        <p:spPr>
          <a:xfrm rot="0">
            <a:off x="4724400" y="2484437"/>
            <a:ext cx="1662112" cy="1173162"/>
          </a:xfrm>
          <a:prstGeom prst="rect"/>
          <a:noFill/>
          <a:ln>
            <a:noFill/>
          </a:ln>
        </p:spPr>
      </p:pic>
      <p:pic>
        <p:nvPicPr>
          <p:cNvPr id="2097385" name=""/>
          <p:cNvPicPr>
            <a:picLocks/>
          </p:cNvPicPr>
          <p:nvPr/>
        </p:nvPicPr>
        <p:blipFill>
          <a:blip xmlns:r="http://schemas.openxmlformats.org/officeDocument/2006/relationships" r:embed="rId2"/>
          <a:srcRect l="0" t="0" r="0" b="0"/>
          <a:stretch>
            <a:fillRect/>
          </a:stretch>
        </p:blipFill>
        <p:spPr>
          <a:xfrm rot="0">
            <a:off x="685800" y="2133600"/>
            <a:ext cx="762000" cy="577850"/>
          </a:xfrm>
          <a:prstGeom prst="rect"/>
          <a:noFill/>
          <a:ln>
            <a:noFill/>
          </a:ln>
        </p:spPr>
      </p:pic>
      <p:grpSp>
        <p:nvGrpSpPr>
          <p:cNvPr id="390" name=""/>
          <p:cNvGrpSpPr/>
          <p:nvPr/>
        </p:nvGrpSpPr>
        <p:grpSpPr>
          <a:xfrm rot="0">
            <a:off x="1752600" y="2057400"/>
            <a:ext cx="1976437" cy="1600200"/>
            <a:chOff x="990600" y="2743200"/>
            <a:chExt cx="1976438" cy="1600200"/>
          </a:xfrm>
        </p:grpSpPr>
        <p:grpSp>
          <p:nvGrpSpPr>
            <p:cNvPr id="391" name=""/>
            <p:cNvGrpSpPr/>
            <p:nvPr/>
          </p:nvGrpSpPr>
          <p:grpSpPr>
            <a:xfrm rot="0">
              <a:off x="1066800" y="2743200"/>
              <a:ext cx="1219200" cy="1219200"/>
              <a:chOff x="6096000" y="2743200"/>
              <a:chExt cx="1371600" cy="1295400"/>
            </a:xfrm>
          </p:grpSpPr>
          <p:sp>
            <p:nvSpPr>
              <p:cNvPr id="1049346" name=""/>
              <p:cNvSpPr/>
              <p:nvPr/>
            </p:nvSpPr>
            <p:spPr>
              <a:xfrm rot="0">
                <a:off x="6096000" y="2743200"/>
                <a:ext cx="1371600" cy="12954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47" name=""/>
              <p:cNvSpPr/>
              <p:nvPr/>
            </p:nvSpPr>
            <p:spPr>
              <a:xfrm rot="0" flipV="1">
                <a:off x="6705600" y="2971800"/>
                <a:ext cx="533400" cy="381000"/>
              </a:xfrm>
              <a:prstGeom prst="line"/>
              <a:noFill/>
              <a:ln w="9525" cap="flat" cmpd="sng">
                <a:solidFill>
                  <a:schemeClr val="dk1">
                    <a:alpha val="100000"/>
                  </a:schemeClr>
                </a:solidFill>
                <a:prstDash val="solid"/>
                <a:round/>
                <a:tailEnd type="triangle" w="med" len="med"/>
              </a:ln>
            </p:spPr>
          </p:sp>
          <p:sp>
            <p:nvSpPr>
              <p:cNvPr id="1049348" name=""/>
              <p:cNvSpPr txBox="1"/>
              <p:nvPr/>
            </p:nvSpPr>
            <p:spPr>
              <a:xfrm rot="0">
                <a:off x="6705600" y="2895600"/>
                <a:ext cx="304800" cy="36933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grpSp>
        <p:sp>
          <p:nvSpPr>
            <p:cNvPr id="1049349" name=""/>
            <p:cNvSpPr txBox="1"/>
            <p:nvPr/>
          </p:nvSpPr>
          <p:spPr>
            <a:xfrm rot="0">
              <a:off x="990600" y="3973513"/>
              <a:ext cx="146685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Solid sphere</a:t>
              </a:r>
            </a:p>
          </p:txBody>
        </p:sp>
        <p:sp>
          <p:nvSpPr>
            <p:cNvPr id="1049350" name=""/>
            <p:cNvSpPr txBox="1"/>
            <p:nvPr/>
          </p:nvSpPr>
          <p:spPr>
            <a:xfrm rot="0">
              <a:off x="1143000" y="3200400"/>
              <a:ext cx="3905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i</a:t>
              </a:r>
            </a:p>
          </p:txBody>
        </p:sp>
        <p:sp>
          <p:nvSpPr>
            <p:cNvPr id="1049351" name=""/>
            <p:cNvSpPr txBox="1"/>
            <p:nvPr/>
          </p:nvSpPr>
          <p:spPr>
            <a:xfrm rot="0">
              <a:off x="2057400" y="3581400"/>
              <a:ext cx="44132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s</a:t>
              </a:r>
            </a:p>
          </p:txBody>
        </p:sp>
        <p:sp>
          <p:nvSpPr>
            <p:cNvPr id="1049352" name=""/>
            <p:cNvSpPr txBox="1"/>
            <p:nvPr/>
          </p:nvSpPr>
          <p:spPr>
            <a:xfrm rot="0">
              <a:off x="2514600" y="3200400"/>
              <a:ext cx="4524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o</a:t>
              </a:r>
            </a:p>
          </p:txBody>
        </p:sp>
      </p:grpSp>
      <p:grpSp>
        <p:nvGrpSpPr>
          <p:cNvPr id="392" name=""/>
          <p:cNvGrpSpPr/>
          <p:nvPr/>
        </p:nvGrpSpPr>
        <p:grpSpPr>
          <a:xfrm rot="0">
            <a:off x="6324600" y="2297112"/>
            <a:ext cx="2205037" cy="1741487"/>
            <a:chOff x="6400800" y="2438400"/>
            <a:chExt cx="2205038" cy="1740932"/>
          </a:xfrm>
        </p:grpSpPr>
        <p:grpSp>
          <p:nvGrpSpPr>
            <p:cNvPr id="393" name=""/>
            <p:cNvGrpSpPr/>
            <p:nvPr/>
          </p:nvGrpSpPr>
          <p:grpSpPr>
            <a:xfrm rot="0">
              <a:off x="6477000" y="2438400"/>
              <a:ext cx="1219200" cy="1219200"/>
              <a:chOff x="7620000" y="3048000"/>
              <a:chExt cx="1219200" cy="1219200"/>
            </a:xfrm>
          </p:grpSpPr>
          <p:sp>
            <p:nvSpPr>
              <p:cNvPr id="1049353" name=""/>
              <p:cNvSpPr/>
              <p:nvPr/>
            </p:nvSpPr>
            <p:spPr>
              <a:xfrm rot="0">
                <a:off x="7620000" y="3048000"/>
                <a:ext cx="1219200" cy="12192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54" name=""/>
              <p:cNvSpPr/>
              <p:nvPr/>
            </p:nvSpPr>
            <p:spPr>
              <a:xfrm rot="0">
                <a:off x="7924800" y="3352800"/>
                <a:ext cx="609600" cy="609600"/>
              </a:xfrm>
              <a:prstGeom prst="ellipse"/>
              <a:solidFill>
                <a:schemeClr val="l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cxnSp>
          <p:nvCxnSpPr>
            <p:cNvPr id="3145736" name=""/>
            <p:cNvCxnSpPr>
              <a:cxnSpLocks/>
            </p:cNvCxnSpPr>
            <p:nvPr/>
          </p:nvCxnSpPr>
          <p:spPr>
            <a:xfrm rot="5400000" flipH="1" flipV="1">
              <a:off x="7086600" y="2832100"/>
              <a:ext cx="215900" cy="215900"/>
            </a:xfrm>
            <a:prstGeom prst="straightConnector1"/>
            <a:noFill/>
            <a:ln w="9525" cap="flat" cmpd="sng">
              <a:solidFill>
                <a:schemeClr val="dk1">
                  <a:alpha val="100000"/>
                </a:schemeClr>
              </a:solidFill>
              <a:prstDash val="solid"/>
              <a:round/>
              <a:tailEnd type="arrow" w="med" len="med"/>
            </a:ln>
          </p:spPr>
        </p:cxnSp>
        <p:cxnSp>
          <p:nvCxnSpPr>
            <p:cNvPr id="3145737" name=""/>
            <p:cNvCxnSpPr>
              <a:cxnSpLocks/>
            </p:cNvCxnSpPr>
            <p:nvPr/>
          </p:nvCxnSpPr>
          <p:spPr>
            <a:xfrm rot="0">
              <a:off x="7086600" y="3048000"/>
              <a:ext cx="533400" cy="228600"/>
            </a:xfrm>
            <a:prstGeom prst="straightConnector1"/>
            <a:noFill/>
            <a:ln w="9525" cap="flat" cmpd="sng">
              <a:solidFill>
                <a:schemeClr val="dk1">
                  <a:alpha val="100000"/>
                </a:schemeClr>
              </a:solidFill>
              <a:prstDash val="solid"/>
              <a:round/>
              <a:tailEnd type="arrow" w="med" len="med"/>
            </a:ln>
          </p:spPr>
        </p:cxnSp>
        <p:sp>
          <p:nvSpPr>
            <p:cNvPr id="1049355" name=""/>
            <p:cNvSpPr txBox="1"/>
            <p:nvPr/>
          </p:nvSpPr>
          <p:spPr>
            <a:xfrm rot="0">
              <a:off x="6400800" y="3810000"/>
              <a:ext cx="1685077" cy="36933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Spherical shell</a:t>
              </a:r>
            </a:p>
          </p:txBody>
        </p:sp>
        <p:sp>
          <p:nvSpPr>
            <p:cNvPr id="1049356" name=""/>
            <p:cNvSpPr txBox="1"/>
            <p:nvPr/>
          </p:nvSpPr>
          <p:spPr>
            <a:xfrm rot="0">
              <a:off x="7467600" y="3352800"/>
              <a:ext cx="4524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4</a:t>
              </a:r>
            </a:p>
          </p:txBody>
        </p:sp>
        <p:sp>
          <p:nvSpPr>
            <p:cNvPr id="1049357" name=""/>
            <p:cNvSpPr txBox="1"/>
            <p:nvPr/>
          </p:nvSpPr>
          <p:spPr>
            <a:xfrm rot="0">
              <a:off x="8153400" y="3048000"/>
              <a:ext cx="4524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5</a:t>
              </a:r>
            </a:p>
          </p:txBody>
        </p:sp>
        <p:sp>
          <p:nvSpPr>
            <p:cNvPr id="1049358" name=""/>
            <p:cNvSpPr txBox="1"/>
            <p:nvPr/>
          </p:nvSpPr>
          <p:spPr>
            <a:xfrm rot="0">
              <a:off x="6858000" y="3211513"/>
              <a:ext cx="452438"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2</a:t>
              </a:r>
            </a:p>
          </p:txBody>
        </p:sp>
        <p:sp>
          <p:nvSpPr>
            <p:cNvPr id="1049359" name=""/>
            <p:cNvSpPr txBox="1"/>
            <p:nvPr/>
          </p:nvSpPr>
          <p:spPr>
            <a:xfrm rot="0">
              <a:off x="6705600" y="2895600"/>
              <a:ext cx="452438"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600" i="1" lang="en-US"/>
                <a:t>1</a:t>
              </a:r>
            </a:p>
          </p:txBody>
        </p:sp>
        <p:sp>
          <p:nvSpPr>
            <p:cNvPr id="1049360" name=""/>
            <p:cNvSpPr txBox="1"/>
            <p:nvPr/>
          </p:nvSpPr>
          <p:spPr>
            <a:xfrm rot="0">
              <a:off x="7162800" y="2514600"/>
              <a:ext cx="423863"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E</a:t>
              </a:r>
              <a:r>
                <a:rPr altLang="en-US" sz="1200" lang="en-US"/>
                <a:t>3</a:t>
              </a:r>
            </a:p>
          </p:txBody>
        </p:sp>
      </p:grpSp>
      <p:pic>
        <p:nvPicPr>
          <p:cNvPr id="2097386" name=""/>
          <p:cNvPicPr>
            <a:picLocks/>
          </p:cNvPicPr>
          <p:nvPr/>
        </p:nvPicPr>
        <p:blipFill>
          <a:blip xmlns:r="http://schemas.openxmlformats.org/officeDocument/2006/relationships" r:embed="rId3"/>
          <a:srcRect l="0" t="0" r="0" b="0"/>
          <a:stretch>
            <a:fillRect/>
          </a:stretch>
        </p:blipFill>
        <p:spPr>
          <a:xfrm rot="0">
            <a:off x="615950" y="3810000"/>
            <a:ext cx="3194050" cy="2689225"/>
          </a:xfrm>
          <a:prstGeom prst="rect"/>
          <a:noFill/>
          <a:ln w="9525" cap="flat" cmpd="sng">
            <a:solidFill>
              <a:schemeClr val="dk1">
                <a:alpha val="100000"/>
              </a:schemeClr>
            </a:solidFill>
            <a:prstDash val="solid"/>
            <a:round/>
          </a:ln>
        </p:spPr>
      </p:pic>
      <p:pic>
        <p:nvPicPr>
          <p:cNvPr id="2097387" name=""/>
          <p:cNvPicPr>
            <a:picLocks/>
          </p:cNvPicPr>
          <p:nvPr/>
        </p:nvPicPr>
        <p:blipFill>
          <a:blip xmlns:r="http://schemas.openxmlformats.org/officeDocument/2006/relationships" r:embed="rId4"/>
          <a:srcRect l="0" t="0" r="0" b="0"/>
          <a:stretch>
            <a:fillRect/>
          </a:stretch>
        </p:blipFill>
        <p:spPr>
          <a:xfrm rot="0">
            <a:off x="5334000" y="3765550"/>
            <a:ext cx="3482975" cy="3101975"/>
          </a:xfrm>
          <a:prstGeom prst="rect"/>
          <a:noFill/>
          <a:ln w="9525" cap="flat" cmpd="sng">
            <a:solidFill>
              <a:schemeClr val="dk1">
                <a:alpha val="100000"/>
              </a:schemeClr>
            </a:solidFill>
            <a:prstDash val="solid"/>
            <a:round/>
          </a:ln>
        </p:spPr>
      </p:pic>
      <p:sp>
        <p:nvSpPr>
          <p:cNvPr id="1049361" name=""/>
          <p:cNvSpPr txBox="1"/>
          <p:nvPr/>
        </p:nvSpPr>
        <p:spPr>
          <a:xfrm rot="0">
            <a:off x="304800" y="1143000"/>
            <a:ext cx="4114800" cy="10668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342900" lvl="0" marL="342900">
              <a:spcBef>
                <a:spcPct val="20000"/>
              </a:spcBef>
            </a:pPr>
            <a:r>
              <a:rPr altLang="en-US" lang="en-US">
                <a:solidFill>
                  <a:schemeClr val="accent2"/>
                </a:solidFill>
              </a:rPr>
              <a:t>	1. </a:t>
            </a:r>
            <a:r>
              <a:rPr altLang="en-US" lang="el-GR"/>
              <a:t>Non conducting solid sphere of radius R and charge density ρ</a:t>
            </a:r>
            <a:r>
              <a:rPr altLang="en-US" lang="en-US"/>
              <a:t>=k/r</a:t>
            </a:r>
            <a:r>
              <a:rPr altLang="en-US" baseline="30000" lang="en-US"/>
              <a:t>2, </a:t>
            </a:r>
            <a:r>
              <a:rPr altLang="en-US" lang="en-US"/>
              <a:t>Where k is a constant. </a:t>
            </a:r>
          </a:p>
        </p:txBody>
      </p:sp>
      <p:sp>
        <p:nvSpPr>
          <p:cNvPr id="1049362" name=""/>
          <p:cNvSpPr txBox="1"/>
          <p:nvPr/>
        </p:nvSpPr>
        <p:spPr>
          <a:xfrm rot="0">
            <a:off x="4495800" y="1066800"/>
            <a:ext cx="4648200" cy="12954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indent="-342900" lvl="0" marL="342900">
              <a:spcBef>
                <a:spcPct val="20000"/>
              </a:spcBef>
            </a:pPr>
            <a:r>
              <a:rPr altLang="en-US" lang="en-US">
                <a:solidFill>
                  <a:schemeClr val="accent2"/>
                </a:solidFill>
              </a:rPr>
              <a:t>	2. </a:t>
            </a:r>
            <a:r>
              <a:rPr altLang="en-US" lang="en-US"/>
              <a:t>Non conducting spherical shell of inner radius r</a:t>
            </a:r>
            <a:r>
              <a:rPr altLang="en-US" baseline="-25000" lang="en-US"/>
              <a:t>1</a:t>
            </a:r>
            <a:r>
              <a:rPr altLang="en-US" lang="en-US"/>
              <a:t>, outer radius r</a:t>
            </a:r>
            <a:r>
              <a:rPr altLang="en-US" baseline="-25000" lang="en-US"/>
              <a:t>2</a:t>
            </a:r>
            <a:r>
              <a:rPr altLang="en-US" lang="el-GR"/>
              <a:t> and charge density ρ</a:t>
            </a:r>
            <a:r>
              <a:rPr altLang="en-US" lang="en-US"/>
              <a:t>= k/r</a:t>
            </a:r>
            <a:r>
              <a:rPr altLang="en-US" baseline="30000" lang="en-US"/>
              <a:t>2</a:t>
            </a:r>
            <a:r>
              <a:rPr altLang="en-US" lang="en-US"/>
              <a:t> , where k is a constant. Also determine Max E at any value of r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9344"/>
                                        </p:tgtEl>
                                        <p:attrNameLst>
                                          <p:attrName>style.visibility</p:attrName>
                                        </p:attrNameLst>
                                      </p:cBhvr>
                                      <p:to>
                                        <p:strVal val="visible"/>
                                      </p:to>
                                    </p:set>
                                    <p:animEffect transition="in" filter="blinds(horizontal)">
                                      <p:cBhvr>
                                        <p:cTn dur="500" id="7"/>
                                        <p:tgtEl>
                                          <p:spTgt spid="104934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345">
                                            <p:txEl>
                                              <p:charRg st="0" end="75"/>
                                            </p:txEl>
                                          </p:spTgt>
                                        </p:tgtEl>
                                        <p:attrNameLst>
                                          <p:attrName>style.visibility</p:attrName>
                                        </p:attrNameLst>
                                      </p:cBhvr>
                                      <p:to>
                                        <p:strVal val="visible"/>
                                      </p:to>
                                    </p:set>
                                    <p:animEffect transition="in" filter="blinds(horizontal)">
                                      <p:cBhvr>
                                        <p:cTn dur="500" id="12"/>
                                        <p:tgtEl>
                                          <p:spTgt spid="1049345">
                                            <p:txEl>
                                              <p:charRg st="0" end="75"/>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9361"/>
                                        </p:tgtEl>
                                        <p:attrNameLst>
                                          <p:attrName>style.visibility</p:attrName>
                                        </p:attrNameLst>
                                      </p:cBhvr>
                                      <p:to>
                                        <p:strVal val="visible"/>
                                      </p:to>
                                    </p:set>
                                    <p:animEffect transition="in" filter="blinds(horizontal)">
                                      <p:cBhvr>
                                        <p:cTn dur="500" id="17"/>
                                        <p:tgtEl>
                                          <p:spTgt spid="1049361"/>
                                        </p:tgtEl>
                                      </p:cBhvr>
                                    </p:animEffect>
                                  </p:childTnLst>
                                </p:cTn>
                              </p:par>
                              <p:par>
                                <p:cTn fill="hold" id="18" nodeType="withEffect" presetClass="entr" presetID="3" presetSubtype="10">
                                  <p:stCondLst>
                                    <p:cond delay="0"/>
                                  </p:stCondLst>
                                  <p:childTnLst>
                                    <p:set>
                                      <p:cBhvr>
                                        <p:cTn dur="1" fill="hold" id="19">
                                          <p:stCondLst>
                                            <p:cond delay="0"/>
                                          </p:stCondLst>
                                        </p:cTn>
                                        <p:tgtEl>
                                          <p:spTgt spid="390"/>
                                        </p:tgtEl>
                                        <p:attrNameLst>
                                          <p:attrName>style.visibility</p:attrName>
                                        </p:attrNameLst>
                                      </p:cBhvr>
                                      <p:to>
                                        <p:strVal val="visible"/>
                                      </p:to>
                                    </p:set>
                                    <p:animEffect transition="in" filter="blinds(horizontal)">
                                      <p:cBhvr>
                                        <p:cTn dur="500" id="20"/>
                                        <p:tgtEl>
                                          <p:spTgt spid="390"/>
                                        </p:tgtEl>
                                      </p:cBhvr>
                                    </p:animEffect>
                                  </p:childTnLst>
                                </p:cTn>
                              </p:par>
                              <p:par>
                                <p:cTn fill="hold" id="21" nodeType="withEffect" presetClass="entr" presetID="3" presetSubtype="10">
                                  <p:stCondLst>
                                    <p:cond delay="0"/>
                                  </p:stCondLst>
                                  <p:childTnLst>
                                    <p:set>
                                      <p:cBhvr>
                                        <p:cTn dur="1" fill="hold" id="22">
                                          <p:stCondLst>
                                            <p:cond delay="0"/>
                                          </p:stCondLst>
                                        </p:cTn>
                                        <p:tgtEl>
                                          <p:spTgt spid="2097385"/>
                                        </p:tgtEl>
                                        <p:attrNameLst>
                                          <p:attrName>style.visibility</p:attrName>
                                        </p:attrNameLst>
                                      </p:cBhvr>
                                      <p:to>
                                        <p:strVal val="visible"/>
                                      </p:to>
                                    </p:set>
                                    <p:animEffect transition="in" filter="blinds(horizontal)">
                                      <p:cBhvr>
                                        <p:cTn dur="500" id="23"/>
                                        <p:tgtEl>
                                          <p:spTgt spid="209738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3" presetSubtype="10">
                                  <p:stCondLst>
                                    <p:cond delay="0"/>
                                  </p:stCondLst>
                                  <p:childTnLst>
                                    <p:set>
                                      <p:cBhvr>
                                        <p:cTn dur="1" fill="hold" id="27">
                                          <p:stCondLst>
                                            <p:cond delay="0"/>
                                          </p:stCondLst>
                                        </p:cTn>
                                        <p:tgtEl>
                                          <p:spTgt spid="2097386"/>
                                        </p:tgtEl>
                                        <p:attrNameLst>
                                          <p:attrName>style.visibility</p:attrName>
                                        </p:attrNameLst>
                                      </p:cBhvr>
                                      <p:to>
                                        <p:strVal val="visible"/>
                                      </p:to>
                                    </p:set>
                                    <p:animEffect transition="in" filter="blinds(horizontal)">
                                      <p:cBhvr>
                                        <p:cTn dur="500" id="28"/>
                                        <p:tgtEl>
                                          <p:spTgt spid="2097386"/>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3" presetSubtype="10">
                                  <p:stCondLst>
                                    <p:cond delay="0"/>
                                  </p:stCondLst>
                                  <p:childTnLst>
                                    <p:set>
                                      <p:cBhvr>
                                        <p:cTn dur="1" fill="hold" id="32">
                                          <p:stCondLst>
                                            <p:cond delay="0"/>
                                          </p:stCondLst>
                                        </p:cTn>
                                        <p:tgtEl>
                                          <p:spTgt spid="1049362"/>
                                        </p:tgtEl>
                                        <p:attrNameLst>
                                          <p:attrName>style.visibility</p:attrName>
                                        </p:attrNameLst>
                                      </p:cBhvr>
                                      <p:to>
                                        <p:strVal val="visible"/>
                                      </p:to>
                                    </p:set>
                                    <p:animEffect transition="in" filter="blinds(horizontal)">
                                      <p:cBhvr>
                                        <p:cTn dur="500" id="33"/>
                                        <p:tgtEl>
                                          <p:spTgt spid="1049362"/>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3" presetSubtype="10">
                                  <p:stCondLst>
                                    <p:cond delay="0"/>
                                  </p:stCondLst>
                                  <p:childTnLst>
                                    <p:set>
                                      <p:cBhvr>
                                        <p:cTn dur="1" fill="hold" id="37">
                                          <p:stCondLst>
                                            <p:cond delay="0"/>
                                          </p:stCondLst>
                                        </p:cTn>
                                        <p:tgtEl>
                                          <p:spTgt spid="392"/>
                                        </p:tgtEl>
                                        <p:attrNameLst>
                                          <p:attrName>style.visibility</p:attrName>
                                        </p:attrNameLst>
                                      </p:cBhvr>
                                      <p:to>
                                        <p:strVal val="visible"/>
                                      </p:to>
                                    </p:set>
                                    <p:animEffect transition="in" filter="blinds(horizontal)">
                                      <p:cBhvr>
                                        <p:cTn dur="500" id="38"/>
                                        <p:tgtEl>
                                          <p:spTgt spid="392"/>
                                        </p:tgtEl>
                                      </p:cBhvr>
                                    </p:animEffect>
                                  </p:childTnLst>
                                </p:cTn>
                              </p:par>
                              <p:par>
                                <p:cTn fill="hold" id="39" nodeType="withEffect" presetClass="entr" presetID="3" presetSubtype="10">
                                  <p:stCondLst>
                                    <p:cond delay="0"/>
                                  </p:stCondLst>
                                  <p:childTnLst>
                                    <p:set>
                                      <p:cBhvr>
                                        <p:cTn dur="1" fill="hold" id="40">
                                          <p:stCondLst>
                                            <p:cond delay="0"/>
                                          </p:stCondLst>
                                        </p:cTn>
                                        <p:tgtEl>
                                          <p:spTgt spid="2097384"/>
                                        </p:tgtEl>
                                        <p:attrNameLst>
                                          <p:attrName>style.visibility</p:attrName>
                                        </p:attrNameLst>
                                      </p:cBhvr>
                                      <p:to>
                                        <p:strVal val="visible"/>
                                      </p:to>
                                    </p:set>
                                    <p:animEffect transition="in" filter="blinds(horizontal)">
                                      <p:cBhvr>
                                        <p:cTn dur="500" id="41"/>
                                        <p:tgtEl>
                                          <p:spTgt spid="2097384"/>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3" presetSubtype="10">
                                  <p:stCondLst>
                                    <p:cond delay="0"/>
                                  </p:stCondLst>
                                  <p:childTnLst>
                                    <p:set>
                                      <p:cBhvr>
                                        <p:cTn dur="1" fill="hold" id="45">
                                          <p:stCondLst>
                                            <p:cond delay="0"/>
                                          </p:stCondLst>
                                        </p:cTn>
                                        <p:tgtEl>
                                          <p:spTgt spid="2097387"/>
                                        </p:tgtEl>
                                        <p:attrNameLst>
                                          <p:attrName>style.visibility</p:attrName>
                                        </p:attrNameLst>
                                      </p:cBhvr>
                                      <p:to>
                                        <p:strVal val="visible"/>
                                      </p:to>
                                    </p:set>
                                    <p:animEffect transition="in" filter="blinds(horizontal)">
                                      <p:cBhvr>
                                        <p:cTn dur="500" id="46"/>
                                        <p:tgtEl>
                                          <p:spTgt spid="2097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44" grpId="0" uiExpand="0" build="whole"/>
      <p:bldP spid="1049345" grpId="0" uiExpand="0" build="p" bldLvl="1"/>
      <p:bldP spid="1049361" grpId="0" uiExpand="0" build="whole"/>
      <p:bldP spid="1049362" grpId="0" uiExpand="0" build="whole"/>
    </p:bldLst>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394" name=""/>
        <p:cNvGrpSpPr/>
        <p:nvPr/>
      </p:nvGrpSpPr>
      <p:grpSpPr>
        <a:xfrm rot="0">
          <a:off x="0" y="0"/>
          <a:ext cx="0" cy="0"/>
          <a:chOff x="0" y="0"/>
          <a:chExt cx="0" cy="0"/>
        </a:xfrm>
      </p:grpSpPr>
      <p:sp>
        <p:nvSpPr>
          <p:cNvPr id="1049363" name=""/>
          <p:cNvSpPr/>
          <p:nvPr>
            <p:ph type="body" sz="full" idx="1"/>
          </p:nvPr>
        </p:nvSpPr>
        <p:spPr>
          <a:xfrm rot="0">
            <a:off x="457200" y="1752600"/>
            <a:ext cx="8686800" cy="48006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eaLnBrk="1" hangingPunct="1" indent="-58737" latinLnBrk="1" lvl="0" marL="58737">
              <a:buFontTx/>
              <a:buAutoNum type="arabicParenR" startAt="1"/>
            </a:pPr>
            <a:r>
              <a:rPr altLang="en-US" sz="2800" i="1" lang="en-US" u="sng">
                <a:solidFill>
                  <a:srgbClr val="993300"/>
                </a:solidFill>
                <a:latin typeface="Times New Roman" pitchFamily="18" charset="0"/>
                <a:ea typeface="Times New Roman" pitchFamily="18" charset="0"/>
              </a:rPr>
              <a:t>Conducting long Cylinder</a:t>
            </a:r>
            <a:r>
              <a:rPr altLang="en-US" sz="2800" i="1" lang="en-US">
                <a:latin typeface="Times New Roman" pitchFamily="18" charset="0"/>
                <a:ea typeface="Times New Roman" pitchFamily="18" charset="0"/>
              </a:rPr>
              <a:t> of charge ‘q’ and radius ‘R’:</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an external point: E</a:t>
            </a:r>
            <a:r>
              <a:rPr altLang="en-US" baseline="-25000" i="1" lang="en-US">
                <a:latin typeface="Times New Roman" pitchFamily="18" charset="0"/>
                <a:ea typeface="Times New Roman" pitchFamily="18" charset="0"/>
              </a:rPr>
              <a:t>o</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the surface:  E</a:t>
            </a:r>
            <a:r>
              <a:rPr altLang="en-US" baseline="-25000" i="1" lang="en-US">
                <a:latin typeface="Times New Roman" pitchFamily="18" charset="0"/>
                <a:ea typeface="Times New Roman" pitchFamily="18" charset="0"/>
              </a:rPr>
              <a:t>s </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an internal point: E</a:t>
            </a:r>
            <a:r>
              <a:rPr altLang="en-US" baseline="-25000" i="1" lang="en-US">
                <a:latin typeface="Times New Roman" pitchFamily="18" charset="0"/>
                <a:ea typeface="Times New Roman" pitchFamily="18" charset="0"/>
              </a:rPr>
              <a:t>i </a:t>
            </a:r>
          </a:p>
          <a:p>
            <a:pPr eaLnBrk="1" hangingPunct="1" indent="-506412" latinLnBrk="1" lvl="1" marL="1420812">
              <a:buFontTx/>
              <a:buAutoNum type="arabicParenR" startAt="1"/>
            </a:pPr>
            <a:endParaRPr altLang="en-US" i="1" lang="en-US">
              <a:latin typeface="Times New Roman" pitchFamily="18" charset="0"/>
              <a:ea typeface="Times New Roman" pitchFamily="18" charset="0"/>
            </a:endParaRPr>
          </a:p>
          <a:p>
            <a:pPr eaLnBrk="1" hangingPunct="1" indent="-58737" latinLnBrk="1" lvl="0" marL="58737">
              <a:buFontTx/>
              <a:buAutoNum type="arabicParenR" startAt="1"/>
            </a:pPr>
            <a:r>
              <a:rPr altLang="en-US" sz="2800" i="1" lang="en-US" u="sng">
                <a:solidFill>
                  <a:srgbClr val="993300"/>
                </a:solidFill>
                <a:latin typeface="Times New Roman" pitchFamily="18" charset="0"/>
                <a:ea typeface="Times New Roman" pitchFamily="18" charset="0"/>
              </a:rPr>
              <a:t>Nonconducting long Cylinder</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an external point: E</a:t>
            </a:r>
            <a:r>
              <a:rPr altLang="en-US" baseline="-25000" i="1" lang="en-US">
                <a:latin typeface="Times New Roman" pitchFamily="18" charset="0"/>
                <a:ea typeface="Times New Roman" pitchFamily="18" charset="0"/>
              </a:rPr>
              <a:t>o</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the surface:  E</a:t>
            </a:r>
            <a:r>
              <a:rPr altLang="en-US" baseline="-25000" i="1" lang="en-US">
                <a:latin typeface="Times New Roman" pitchFamily="18" charset="0"/>
                <a:ea typeface="Times New Roman" pitchFamily="18" charset="0"/>
              </a:rPr>
              <a:t>s </a:t>
            </a:r>
          </a:p>
          <a:p>
            <a:pPr eaLnBrk="1" hangingPunct="1" indent="-506412" latinLnBrk="1" lvl="1" marL="1420812">
              <a:buFontTx/>
              <a:buAutoNum type="arabicParenR" startAt="1"/>
            </a:pPr>
            <a:r>
              <a:rPr altLang="en-US" i="1" lang="en-US">
                <a:latin typeface="Times New Roman" pitchFamily="18" charset="0"/>
                <a:ea typeface="Times New Roman" pitchFamily="18" charset="0"/>
              </a:rPr>
              <a:t>E at an internal point: E</a:t>
            </a:r>
            <a:r>
              <a:rPr altLang="en-US" baseline="-25000" i="1" lang="en-US">
                <a:latin typeface="Times New Roman" pitchFamily="18" charset="0"/>
                <a:ea typeface="Times New Roman" pitchFamily="18" charset="0"/>
              </a:rPr>
              <a:t>i</a:t>
            </a:r>
          </a:p>
        </p:txBody>
      </p:sp>
      <p:grpSp>
        <p:nvGrpSpPr>
          <p:cNvPr id="395" name=""/>
          <p:cNvGrpSpPr/>
          <p:nvPr/>
        </p:nvGrpSpPr>
        <p:grpSpPr>
          <a:xfrm rot="0">
            <a:off x="1189037" y="79375"/>
            <a:ext cx="6534150" cy="1577975"/>
            <a:chOff x="749" y="50"/>
            <a:chExt cx="4116" cy="994"/>
          </a:xfrm>
        </p:grpSpPr>
        <p:pic>
          <p:nvPicPr>
            <p:cNvPr id="2097388" name=""/>
            <p:cNvPicPr>
              <a:picLocks/>
            </p:cNvPicPr>
            <p:nvPr/>
          </p:nvPicPr>
          <p:blipFill>
            <a:blip xmlns:r="http://schemas.openxmlformats.org/officeDocument/2006/relationships" r:embed="rId1"/>
            <a:srcRect l="0" t="0" r="0" b="0"/>
            <a:stretch>
              <a:fillRect/>
            </a:stretch>
          </p:blipFill>
          <p:spPr>
            <a:xfrm rot="0">
              <a:off x="749" y="50"/>
              <a:ext cx="4116" cy="994"/>
            </a:xfrm>
            <a:prstGeom prst="rect"/>
            <a:noFill/>
            <a:ln>
              <a:noFill/>
            </a:ln>
          </p:spPr>
        </p:pic>
        <p:sp>
          <p:nvSpPr>
            <p:cNvPr id="1049364" name=""/>
            <p:cNvSpPr txBox="1"/>
            <p:nvPr/>
          </p:nvSpPr>
          <p:spPr>
            <a:xfrm rot="0">
              <a:off x="815" y="115"/>
              <a:ext cx="3986" cy="866"/>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grpSp>
      <p:sp>
        <p:nvSpPr>
          <p:cNvPr id="1049365" name=""/>
          <p:cNvSpPr txBox="1"/>
          <p:nvPr/>
        </p:nvSpPr>
        <p:spPr>
          <a:xfrm rot="0">
            <a:off x="1828800" y="228600"/>
            <a:ext cx="5334000" cy="11430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3900" lang="en-US">
                <a:solidFill>
                  <a:schemeClr val="lt1"/>
                </a:solidFill>
                <a:effectLst>
                  <a:outerShdw algn="tl" blurRad="38100" dir="2700000" dist="38100">
                    <a:srgbClr val="C0C0C0"/>
                  </a:outerShdw>
                </a:effectLst>
                <a:latin typeface="Calibri" pitchFamily="34" charset="0"/>
                <a:ea typeface="Calibri" pitchFamily="34" charset="0"/>
              </a:rPr>
              <a:t>Applications of Gauss law</a:t>
            </a:r>
            <a:br/>
            <a:r>
              <a:rPr altLang="en-US" sz="2800" lang="en-US">
                <a:solidFill>
                  <a:schemeClr val="lt1"/>
                </a:solidFill>
                <a:effectLst>
                  <a:outerShdw algn="tl" blurRad="38100" dir="2700000" dist="38100">
                    <a:srgbClr val="C0C0C0"/>
                  </a:outerShdw>
                </a:effectLst>
                <a:latin typeface="Calibri" pitchFamily="34" charset="0"/>
                <a:ea typeface="Calibri" pitchFamily="34" charset="0"/>
              </a:rPr>
              <a:t>(Cylindrical distribution systems)</a:t>
            </a:r>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showMasterSp="1">
  <p:cSld>
    <p:spTree>
      <p:nvGrpSpPr>
        <p:cNvPr id="396" name=""/>
        <p:cNvGrpSpPr/>
        <p:nvPr/>
      </p:nvGrpSpPr>
      <p:grpSpPr>
        <a:xfrm rot="0">
          <a:off x="0" y="0"/>
          <a:ext cx="0" cy="0"/>
          <a:chOff x="0" y="0"/>
          <a:chExt cx="0" cy="0"/>
        </a:xfrm>
      </p:grpSpPr>
      <p:sp>
        <p:nvSpPr>
          <p:cNvPr id="1049366" name=""/>
          <p:cNvSpPr/>
          <p:nvPr>
            <p:ph type="title" sz="full" idx="0"/>
          </p:nvPr>
        </p:nvSpPr>
        <p:spPr>
          <a:xfrm rot="0">
            <a:off x="457200" y="274637"/>
            <a:ext cx="8229600" cy="1143000"/>
          </a:xfrm>
          <a:prstGeom prst="rect"/>
          <a:solidFill>
            <a:schemeClr val="accent1">
              <a:alpha val="100000"/>
            </a:scheme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3200" lang="en-US"/>
              <a:t>Cylindrical distribution systems: </a:t>
            </a:r>
            <a:br/>
            <a:r>
              <a:rPr altLang="en-US" sz="3200" lang="en-US"/>
              <a:t>Conducting Cylinder</a:t>
            </a:r>
          </a:p>
        </p:txBody>
      </p:sp>
      <p:sp>
        <p:nvSpPr>
          <p:cNvPr id="1049367" name=""/>
          <p:cNvSpPr/>
          <p:nvPr>
            <p:ph type="body" sz="full" idx="1"/>
          </p:nvPr>
        </p:nvSpPr>
        <p:spPr>
          <a:xfrm rot="0">
            <a:off x="152400" y="1447800"/>
            <a:ext cx="8382000" cy="14478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eaLnBrk="1" hangingPunct="1" indent="-58737" latinLnBrk="1" lvl="0" marL="58737">
              <a:lnSpc>
                <a:spcPct val="90000"/>
              </a:lnSpc>
              <a:buFontTx/>
              <a:buAutoNum type="arabicParenR" startAt="1"/>
            </a:pPr>
            <a:r>
              <a:rPr altLang="en-US" sz="2400" i="1" lang="en-US" u="sng">
                <a:solidFill>
                  <a:srgbClr val="993300"/>
                </a:solidFill>
                <a:latin typeface="Times New Roman" pitchFamily="18" charset="0"/>
                <a:ea typeface="Times New Roman" pitchFamily="18" charset="0"/>
              </a:rPr>
              <a:t>Conducting long Cylinder</a:t>
            </a:r>
            <a:r>
              <a:rPr altLang="en-US" sz="2400" i="1" lang="el-GR">
                <a:latin typeface="Times New Roman" pitchFamily="18" charset="0"/>
                <a:ea typeface="Times New Roman" pitchFamily="18" charset="0"/>
              </a:rPr>
              <a:t> of charge ‘q’ and radius ‘R’ : </a:t>
            </a:r>
          </a:p>
          <a:p>
            <a:pPr eaLnBrk="1" hangingPunct="1" indent="-506412" latinLnBrk="1" lvl="1" marL="1420812">
              <a:lnSpc>
                <a:spcPct val="90000"/>
              </a:lnSpc>
              <a:buFontTx/>
              <a:buAutoNum type="arabicParenR" startAt="1"/>
            </a:pPr>
            <a:r>
              <a:rPr altLang="en-US" sz="2400" i="1" lang="en-US">
                <a:latin typeface="Times New Roman" pitchFamily="18" charset="0"/>
                <a:ea typeface="Times New Roman" pitchFamily="18" charset="0"/>
              </a:rPr>
              <a:t>E at an external point: E</a:t>
            </a:r>
            <a:r>
              <a:rPr altLang="en-US" baseline="-25000" sz="2400" i="1" lang="en-US">
                <a:latin typeface="Times New Roman" pitchFamily="18" charset="0"/>
                <a:ea typeface="Times New Roman" pitchFamily="18" charset="0"/>
              </a:rPr>
              <a:t>o		</a:t>
            </a:r>
            <a:r>
              <a:rPr altLang="en-US" sz="2400" i="1" lang="en-US">
                <a:latin typeface="Times New Roman" pitchFamily="18" charset="0"/>
                <a:ea typeface="Times New Roman" pitchFamily="18" charset="0"/>
              </a:rPr>
              <a:t>r&gt;R</a:t>
            </a:r>
          </a:p>
          <a:p>
            <a:pPr eaLnBrk="1" hangingPunct="1" indent="-506412" latinLnBrk="1" lvl="1" marL="1420812">
              <a:lnSpc>
                <a:spcPct val="90000"/>
              </a:lnSpc>
              <a:buFontTx/>
              <a:buAutoNum type="arabicParenR" startAt="1"/>
            </a:pPr>
            <a:r>
              <a:rPr altLang="en-US" sz="2400" i="1" lang="en-US">
                <a:latin typeface="Times New Roman" pitchFamily="18" charset="0"/>
                <a:ea typeface="Times New Roman" pitchFamily="18" charset="0"/>
              </a:rPr>
              <a:t>E at the surface:  E</a:t>
            </a:r>
            <a:r>
              <a:rPr altLang="en-US" baseline="-25000" sz="2400" i="1" lang="en-US">
                <a:latin typeface="Times New Roman" pitchFamily="18" charset="0"/>
                <a:ea typeface="Times New Roman" pitchFamily="18" charset="0"/>
              </a:rPr>
              <a:t>s 		</a:t>
            </a:r>
            <a:r>
              <a:rPr altLang="en-US" sz="2400" i="1" lang="en-US">
                <a:latin typeface="Times New Roman" pitchFamily="18" charset="0"/>
                <a:ea typeface="Times New Roman" pitchFamily="18" charset="0"/>
              </a:rPr>
              <a:t>r=R</a:t>
            </a:r>
          </a:p>
          <a:p>
            <a:pPr eaLnBrk="1" hangingPunct="1" indent="-506412" latinLnBrk="1" lvl="1" marL="1420812">
              <a:lnSpc>
                <a:spcPct val="90000"/>
              </a:lnSpc>
              <a:buFontTx/>
              <a:buAutoNum type="arabicParenR" startAt="1"/>
            </a:pPr>
            <a:r>
              <a:rPr altLang="en-US" sz="2400" i="1" lang="en-US">
                <a:latin typeface="Times New Roman" pitchFamily="18" charset="0"/>
                <a:ea typeface="Times New Roman" pitchFamily="18" charset="0"/>
              </a:rPr>
              <a:t>E at an internal point: E</a:t>
            </a:r>
            <a:r>
              <a:rPr altLang="en-US" baseline="-25000" sz="2400" i="1" lang="en-US">
                <a:latin typeface="Times New Roman" pitchFamily="18" charset="0"/>
                <a:ea typeface="Times New Roman" pitchFamily="18" charset="0"/>
              </a:rPr>
              <a:t>i 		</a:t>
            </a:r>
            <a:r>
              <a:rPr altLang="en-US" sz="2400" i="1" lang="en-US">
                <a:latin typeface="Times New Roman" pitchFamily="18" charset="0"/>
                <a:ea typeface="Times New Roman" pitchFamily="18" charset="0"/>
              </a:rPr>
              <a:t>r&lt;R</a:t>
            </a:r>
          </a:p>
        </p:txBody>
      </p:sp>
      <p:sp>
        <p:nvSpPr>
          <p:cNvPr id="1049368" name=""/>
          <p:cNvSpPr/>
          <p:nvPr/>
        </p:nvSpPr>
        <p:spPr>
          <a:xfrm rot="0">
            <a:off x="7391400" y="1828800"/>
            <a:ext cx="1371600" cy="609600"/>
          </a:xfrm>
          <a:prstGeom prst="wedgeRoundRectCallout">
            <a:avLst>
              <a:gd name="adj1" fmla="val 7986"/>
              <a:gd name="adj2" fmla="val 234116"/>
              <a:gd name="adj3" fmla="val 16667"/>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a:t>
            </a:r>
          </a:p>
          <a:p>
            <a:pPr algn="ctr" lvl="0"/>
            <a:r>
              <a:rPr altLang="en-US" lang="en-US"/>
              <a:t>surface</a:t>
            </a:r>
          </a:p>
        </p:txBody>
      </p:sp>
      <p:sp>
        <p:nvSpPr>
          <p:cNvPr id="1049369" name=""/>
          <p:cNvSpPr/>
          <p:nvPr/>
        </p:nvSpPr>
        <p:spPr>
          <a:xfrm rot="0">
            <a:off x="6477000" y="4953000"/>
            <a:ext cx="1447800" cy="381000"/>
          </a:xfrm>
          <a:prstGeom prst="ellipse"/>
          <a:solidFill>
            <a:schemeClr val="accent1">
              <a:alpha val="30196"/>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70" name=""/>
          <p:cNvSpPr/>
          <p:nvPr/>
        </p:nvSpPr>
        <p:spPr>
          <a:xfrm rot="0">
            <a:off x="6477000" y="3505200"/>
            <a:ext cx="1447800" cy="381000"/>
          </a:xfrm>
          <a:prstGeom prst="ellipse"/>
          <a:solidFill>
            <a:schemeClr val="accent1">
              <a:alpha val="23137"/>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71" name=""/>
          <p:cNvSpPr/>
          <p:nvPr/>
        </p:nvSpPr>
        <p:spPr>
          <a:xfrm rot="0">
            <a:off x="6172200" y="4762500"/>
            <a:ext cx="2057400" cy="800100"/>
          </a:xfrm>
          <a:prstGeom prst="ellipse"/>
          <a:no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72" name=""/>
          <p:cNvSpPr/>
          <p:nvPr/>
        </p:nvSpPr>
        <p:spPr>
          <a:xfrm rot="0">
            <a:off x="6477000" y="3657600"/>
            <a:ext cx="0" cy="1524000"/>
          </a:xfrm>
          <a:prstGeom prst="line"/>
          <a:noFill/>
          <a:ln w="9525" cap="flat" cmpd="sng">
            <a:solidFill>
              <a:schemeClr val="dk1">
                <a:alpha val="100000"/>
              </a:schemeClr>
            </a:solidFill>
            <a:prstDash val="solid"/>
            <a:round/>
          </a:ln>
        </p:spPr>
      </p:sp>
      <p:sp>
        <p:nvSpPr>
          <p:cNvPr id="1049373" name=""/>
          <p:cNvSpPr/>
          <p:nvPr/>
        </p:nvSpPr>
        <p:spPr>
          <a:xfrm rot="0">
            <a:off x="7924800" y="3657600"/>
            <a:ext cx="0" cy="1524000"/>
          </a:xfrm>
          <a:prstGeom prst="line"/>
          <a:noFill/>
          <a:ln w="9525" cap="flat" cmpd="sng">
            <a:solidFill>
              <a:schemeClr val="dk1">
                <a:alpha val="100000"/>
              </a:schemeClr>
            </a:solidFill>
            <a:prstDash val="solid"/>
            <a:round/>
          </a:ln>
        </p:spPr>
      </p:sp>
      <p:sp>
        <p:nvSpPr>
          <p:cNvPr id="1049374" name=""/>
          <p:cNvSpPr/>
          <p:nvPr/>
        </p:nvSpPr>
        <p:spPr>
          <a:xfrm rot="0">
            <a:off x="7181850" y="3657600"/>
            <a:ext cx="0" cy="1524000"/>
          </a:xfrm>
          <a:prstGeom prst="line"/>
          <a:noFill/>
          <a:ln w="9525" cap="flat" cmpd="sng">
            <a:solidFill>
              <a:schemeClr val="dk1">
                <a:alpha val="100000"/>
              </a:schemeClr>
            </a:solidFill>
            <a:prstDash val="solid"/>
            <a:round/>
          </a:ln>
        </p:spPr>
      </p:sp>
      <p:sp>
        <p:nvSpPr>
          <p:cNvPr id="1049375" name=""/>
          <p:cNvSpPr/>
          <p:nvPr/>
        </p:nvSpPr>
        <p:spPr>
          <a:xfrm rot="0">
            <a:off x="6172200" y="3276600"/>
            <a:ext cx="2057400" cy="800100"/>
          </a:xfrm>
          <a:prstGeom prst="ellipse"/>
          <a:no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76" name=""/>
          <p:cNvSpPr/>
          <p:nvPr/>
        </p:nvSpPr>
        <p:spPr>
          <a:xfrm rot="0">
            <a:off x="6172200" y="3657600"/>
            <a:ext cx="0" cy="1524000"/>
          </a:xfrm>
          <a:prstGeom prst="line"/>
          <a:noFill/>
          <a:ln w="9525" cap="flat" cmpd="sng">
            <a:solidFill>
              <a:schemeClr val="dk1">
                <a:alpha val="100000"/>
              </a:schemeClr>
            </a:solidFill>
            <a:prstDash val="dash"/>
            <a:round/>
          </a:ln>
        </p:spPr>
      </p:sp>
      <p:sp>
        <p:nvSpPr>
          <p:cNvPr id="1049377" name=""/>
          <p:cNvSpPr/>
          <p:nvPr/>
        </p:nvSpPr>
        <p:spPr>
          <a:xfrm rot="0">
            <a:off x="8229600" y="3657600"/>
            <a:ext cx="0" cy="1524000"/>
          </a:xfrm>
          <a:prstGeom prst="line"/>
          <a:noFill/>
          <a:ln w="9525" cap="flat" cmpd="sng">
            <a:solidFill>
              <a:schemeClr val="dk1">
                <a:alpha val="100000"/>
              </a:schemeClr>
            </a:solidFill>
            <a:prstDash val="dash"/>
            <a:round/>
          </a:ln>
        </p:spPr>
      </p:sp>
      <p:sp>
        <p:nvSpPr>
          <p:cNvPr id="1049378" name=""/>
          <p:cNvSpPr/>
          <p:nvPr/>
        </p:nvSpPr>
        <p:spPr>
          <a:xfrm rot="0">
            <a:off x="8305800" y="4343400"/>
            <a:ext cx="381000" cy="0"/>
          </a:xfrm>
          <a:prstGeom prst="line"/>
          <a:noFill/>
          <a:ln w="9525" cap="flat" cmpd="sng">
            <a:solidFill>
              <a:schemeClr val="dk1">
                <a:alpha val="100000"/>
              </a:schemeClr>
            </a:solidFill>
            <a:prstDash val="solid"/>
            <a:round/>
            <a:tailEnd type="triangle" w="med" len="med"/>
          </a:ln>
        </p:spPr>
      </p:sp>
      <p:sp>
        <p:nvSpPr>
          <p:cNvPr id="1049379" name=""/>
          <p:cNvSpPr txBox="1"/>
          <p:nvPr/>
        </p:nvSpPr>
        <p:spPr>
          <a:xfrm rot="0">
            <a:off x="8594725" y="4227512"/>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E</a:t>
            </a:r>
          </a:p>
        </p:txBody>
      </p:sp>
      <p:sp>
        <p:nvSpPr>
          <p:cNvPr id="1049380" name=""/>
          <p:cNvSpPr/>
          <p:nvPr/>
        </p:nvSpPr>
        <p:spPr>
          <a:xfrm rot="0">
            <a:off x="7239000" y="4419600"/>
            <a:ext cx="609600" cy="0"/>
          </a:xfrm>
          <a:prstGeom prst="line"/>
          <a:noFill/>
          <a:ln w="9525" cap="flat" cmpd="sng">
            <a:solidFill>
              <a:schemeClr val="dk1">
                <a:alpha val="100000"/>
              </a:schemeClr>
            </a:solidFill>
            <a:prstDash val="solid"/>
            <a:round/>
            <a:tailEnd type="triangle" w="med" len="med"/>
          </a:ln>
        </p:spPr>
      </p:sp>
      <p:sp>
        <p:nvSpPr>
          <p:cNvPr id="1049381" name=""/>
          <p:cNvSpPr txBox="1"/>
          <p:nvPr/>
        </p:nvSpPr>
        <p:spPr>
          <a:xfrm rot="0">
            <a:off x="7375525" y="4379912"/>
            <a:ext cx="3492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382" name=""/>
          <p:cNvSpPr txBox="1"/>
          <p:nvPr/>
        </p:nvSpPr>
        <p:spPr>
          <a:xfrm rot="0">
            <a:off x="7527925" y="5675312"/>
            <a:ext cx="2730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r</a:t>
            </a:r>
          </a:p>
        </p:txBody>
      </p:sp>
      <p:sp>
        <p:nvSpPr>
          <p:cNvPr id="1049383" name=""/>
          <p:cNvSpPr/>
          <p:nvPr/>
        </p:nvSpPr>
        <p:spPr>
          <a:xfrm rot="0">
            <a:off x="7181850" y="5638800"/>
            <a:ext cx="1066800" cy="0"/>
          </a:xfrm>
          <a:prstGeom prst="line"/>
          <a:noFill/>
          <a:ln w="9525" cap="flat" cmpd="sng">
            <a:solidFill>
              <a:schemeClr val="dk1">
                <a:alpha val="100000"/>
              </a:schemeClr>
            </a:solidFill>
            <a:prstDash val="solid"/>
            <a:round/>
            <a:headEnd type="triangle" w="med" len="med"/>
            <a:tailEnd type="triangle" w="med" len="med"/>
          </a:ln>
        </p:spPr>
      </p:sp>
      <p:sp>
        <p:nvSpPr>
          <p:cNvPr id="1049384" name=""/>
          <p:cNvSpPr txBox="1"/>
          <p:nvPr/>
        </p:nvSpPr>
        <p:spPr>
          <a:xfrm rot="0">
            <a:off x="5848350" y="4305300"/>
            <a:ext cx="2476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latin typeface="Times New Roman" pitchFamily="18" charset="0"/>
              </a:rPr>
              <a:t>l</a:t>
            </a:r>
          </a:p>
        </p:txBody>
      </p:sp>
      <p:sp>
        <p:nvSpPr>
          <p:cNvPr id="1049385" name=""/>
          <p:cNvSpPr txBox="1"/>
          <p:nvPr/>
        </p:nvSpPr>
        <p:spPr>
          <a:xfrm rot="0">
            <a:off x="8305800" y="4989512"/>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386" name=""/>
          <p:cNvSpPr txBox="1"/>
          <p:nvPr/>
        </p:nvSpPr>
        <p:spPr>
          <a:xfrm rot="0">
            <a:off x="6800850" y="4989512"/>
            <a:ext cx="3619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a:t>
            </a:r>
          </a:p>
        </p:txBody>
      </p:sp>
      <p:sp>
        <p:nvSpPr>
          <p:cNvPr id="1049387" name=""/>
          <p:cNvSpPr/>
          <p:nvPr/>
        </p:nvSpPr>
        <p:spPr>
          <a:xfrm rot="0">
            <a:off x="7200900" y="5162550"/>
            <a:ext cx="990600" cy="0"/>
          </a:xfrm>
          <a:prstGeom prst="line"/>
          <a:noFill/>
          <a:ln w="9525" cap="flat" cmpd="sng">
            <a:solidFill>
              <a:schemeClr val="dk1">
                <a:alpha val="100000"/>
              </a:schemeClr>
            </a:solidFill>
            <a:prstDash val="dash"/>
            <a:round/>
          </a:ln>
        </p:spPr>
      </p:sp>
      <p:sp>
        <p:nvSpPr>
          <p:cNvPr id="1049388" name=""/>
          <p:cNvSpPr txBox="1"/>
          <p:nvPr/>
        </p:nvSpPr>
        <p:spPr>
          <a:xfrm rot="0">
            <a:off x="152400" y="3070225"/>
            <a:ext cx="4724400" cy="892175"/>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600" lang="en-US">
                <a:latin typeface="Times New Roman" pitchFamily="18" charset="0"/>
                <a:ea typeface="Times New Roman" pitchFamily="18" charset="0"/>
              </a:rPr>
              <a:t>Case-I: E at an external point;</a:t>
            </a:r>
          </a:p>
          <a:p>
            <a:pPr lvl="0"/>
            <a:r>
              <a:rPr altLang="en-US" sz="2600" lang="en-US">
                <a:latin typeface="Times New Roman" pitchFamily="18" charset="0"/>
                <a:ea typeface="Times New Roman" pitchFamily="18" charset="0"/>
              </a:rPr>
              <a:t>Net electric flux through ‘P’:</a:t>
            </a:r>
          </a:p>
        </p:txBody>
      </p:sp>
      <p:pic>
        <p:nvPicPr>
          <p:cNvPr id="2097389" name=""/>
          <p:cNvPicPr>
            <a:picLocks/>
          </p:cNvPicPr>
          <p:nvPr/>
        </p:nvPicPr>
        <p:blipFill>
          <a:blip xmlns:r="http://schemas.openxmlformats.org/officeDocument/2006/relationships" r:embed="rId1"/>
          <a:srcRect l="0" t="0" r="0" b="0"/>
          <a:stretch>
            <a:fillRect/>
          </a:stretch>
        </p:blipFill>
        <p:spPr>
          <a:xfrm rot="0">
            <a:off x="152400" y="3886200"/>
            <a:ext cx="4373562" cy="2971800"/>
          </a:xfrm>
          <a:prstGeom prst="rect"/>
          <a:noFill/>
          <a:ln>
            <a:noFill/>
          </a:ln>
        </p:spPr>
      </p:pic>
      <p:pic>
        <p:nvPicPr>
          <p:cNvPr id="2097390" name=""/>
          <p:cNvPicPr>
            <a:picLocks/>
          </p:cNvPicPr>
          <p:nvPr/>
        </p:nvPicPr>
        <p:blipFill>
          <a:blip xmlns:r="http://schemas.openxmlformats.org/officeDocument/2006/relationships" r:embed="rId2"/>
          <a:srcRect l="0" t="0" r="0" b="0"/>
          <a:stretch>
            <a:fillRect/>
          </a:stretch>
        </p:blipFill>
        <p:spPr>
          <a:xfrm rot="0">
            <a:off x="3962400" y="5961062"/>
            <a:ext cx="5181600" cy="744537"/>
          </a:xfrm>
          <a:prstGeom prst="rect"/>
          <a:noFill/>
          <a:ln w="9525" cap="flat" cmpd="sng">
            <a:solidFill>
              <a:srgbClr val="CC33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234" name=""/>
        <p:cNvGrpSpPr/>
        <p:nvPr/>
      </p:nvGrpSpPr>
      <p:grpSpPr>
        <a:xfrm rot="0">
          <a:off x="0" y="0"/>
          <a:ext cx="0" cy="0"/>
          <a:chOff x="0" y="0"/>
          <a:chExt cx="0" cy="0"/>
        </a:xfrm>
      </p:grpSpPr>
      <p:sp>
        <p:nvSpPr>
          <p:cNvPr id="1048700" name=""/>
          <p:cNvSpPr/>
          <p:nvPr/>
        </p:nvSpPr>
        <p:spPr>
          <a:xfrm rot="0">
            <a:off x="609600" y="609600"/>
            <a:ext cx="7772400" cy="6210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indent="-502920" latinLnBrk="1" lvl="2" marL="1257300">
              <a:spcBef>
                <a:spcPct val="20000"/>
              </a:spcBef>
            </a:pPr>
            <a:r>
              <a:rPr altLang="en-US" sz="2800" lang="en-US">
                <a:solidFill>
                  <a:srgbClr val="C00000"/>
                </a:solidFill>
              </a:rPr>
              <a:t>Books: </a:t>
            </a:r>
          </a:p>
          <a:p>
            <a:pPr algn="just" eaLnBrk="1" hangingPunct="1" indent="-502920" latinLnBrk="1" lvl="2" marL="1257300">
              <a:spcBef>
                <a:spcPct val="20000"/>
              </a:spcBef>
              <a:buFontTx/>
              <a:buChar char="•"/>
            </a:pPr>
            <a:r>
              <a:rPr altLang="en-US" sz="2800" lang="en-US">
                <a:solidFill>
                  <a:srgbClr val="C00000"/>
                </a:solidFill>
              </a:rPr>
              <a:t>Introduction to Electrodynamics </a:t>
            </a:r>
          </a:p>
          <a:p>
            <a:pPr algn="just" eaLnBrk="1" hangingPunct="1" indent="-502920" latinLnBrk="1" lvl="2" marL="1257300">
              <a:spcBef>
                <a:spcPct val="20000"/>
              </a:spcBef>
            </a:pPr>
            <a:r>
              <a:rPr altLang="en-US" sz="2800" lang="en-US">
                <a:solidFill>
                  <a:srgbClr val="C00000"/>
                </a:solidFill>
              </a:rPr>
              <a:t>    </a:t>
            </a:r>
            <a:r>
              <a:rPr altLang="en-US" sz="2800" lang="en-US"/>
              <a:t>by D.J. Griffith</a:t>
            </a:r>
          </a:p>
          <a:p>
            <a:pPr algn="just" eaLnBrk="1" hangingPunct="1" indent="-502920" latinLnBrk="1" lvl="2" marL="1257300">
              <a:spcBef>
                <a:spcPct val="20000"/>
              </a:spcBef>
            </a:pPr>
            <a:endParaRPr altLang="en-US" sz="2800" lang="en-US"/>
          </a:p>
          <a:p>
            <a:pPr algn="just" eaLnBrk="1" hangingPunct="1" indent="-502920" latinLnBrk="1" lvl="2" marL="1257300">
              <a:spcBef>
                <a:spcPct val="20000"/>
              </a:spcBef>
              <a:buFontTx/>
              <a:buChar char="•"/>
            </a:pPr>
            <a:r>
              <a:rPr altLang="en-US" sz="2800" lang="en-US">
                <a:solidFill>
                  <a:srgbClr val="C00000"/>
                </a:solidFill>
              </a:rPr>
              <a:t>Engineering Electromagnetic </a:t>
            </a:r>
          </a:p>
          <a:p>
            <a:pPr algn="just" eaLnBrk="1" hangingPunct="1" indent="-502920" latinLnBrk="1" lvl="2" marL="1257300">
              <a:spcBef>
                <a:spcPct val="20000"/>
              </a:spcBef>
            </a:pPr>
            <a:r>
              <a:rPr altLang="en-US" sz="2800" lang="en-US">
                <a:solidFill>
                  <a:srgbClr val="C00000"/>
                </a:solidFill>
              </a:rPr>
              <a:t>    </a:t>
            </a:r>
            <a:r>
              <a:rPr altLang="en-US" sz="2800" lang="en-US">
                <a:solidFill>
                  <a:srgbClr val="000000"/>
                </a:solidFill>
              </a:rPr>
              <a:t>by William H. Hayt &amp; J A Buck</a:t>
            </a:r>
          </a:p>
          <a:p>
            <a:pPr algn="just" eaLnBrk="1" hangingPunct="1" indent="-502920" latinLnBrk="1" lvl="2" marL="1257300">
              <a:spcBef>
                <a:spcPct val="20000"/>
              </a:spcBef>
              <a:buFontTx/>
              <a:buChar char="•"/>
            </a:pPr>
            <a:endParaRPr altLang="en-US" sz="2800" lang="en-US">
              <a:solidFill>
                <a:srgbClr val="000000"/>
              </a:solidFill>
            </a:endParaRPr>
          </a:p>
          <a:p>
            <a:pPr algn="just" eaLnBrk="1" hangingPunct="1" indent="-502920" latinLnBrk="1" lvl="2" marL="1257300">
              <a:spcBef>
                <a:spcPct val="20000"/>
              </a:spcBef>
              <a:buFontTx/>
              <a:buChar char="•"/>
            </a:pPr>
            <a:r>
              <a:rPr altLang="en-US" sz="2800" lang="en-US">
                <a:solidFill>
                  <a:srgbClr val="C00000"/>
                </a:solidFill>
              </a:rPr>
              <a:t>Principles of Electromagnetics </a:t>
            </a:r>
          </a:p>
          <a:p>
            <a:pPr algn="just" eaLnBrk="1" hangingPunct="1" indent="-502920" latinLnBrk="1" lvl="2" marL="1257300">
              <a:spcBef>
                <a:spcPct val="20000"/>
              </a:spcBef>
            </a:pPr>
            <a:r>
              <a:rPr altLang="en-US" sz="2800" lang="en-US">
                <a:solidFill>
                  <a:srgbClr val="C00000"/>
                </a:solidFill>
              </a:rPr>
              <a:t>    </a:t>
            </a:r>
            <a:r>
              <a:rPr altLang="en-US" sz="2800" lang="en-US">
                <a:solidFill>
                  <a:srgbClr val="000000"/>
                </a:solidFill>
              </a:rPr>
              <a:t>by Matthew N. O. Sadiku</a:t>
            </a:r>
          </a:p>
          <a:p>
            <a:pPr algn="just" eaLnBrk="1" hangingPunct="1" indent="-502920" latinLnBrk="1" lvl="2" marL="1257300">
              <a:spcBef>
                <a:spcPct val="20000"/>
              </a:spcBef>
              <a:buFontTx/>
              <a:buChar char="•"/>
            </a:pPr>
            <a:endParaRPr altLang="en-US" sz="2800" lang="en-US">
              <a:solidFill>
                <a:srgbClr val="000000"/>
              </a:solidFill>
            </a:endParaRPr>
          </a:p>
          <a:p>
            <a:pPr algn="just" eaLnBrk="1" hangingPunct="1" indent="-502920" latinLnBrk="1" lvl="2" marL="1257300">
              <a:spcBef>
                <a:spcPct val="20000"/>
              </a:spcBef>
              <a:buFontTx/>
              <a:buChar char="•"/>
            </a:pPr>
            <a:r>
              <a:rPr altLang="en-US" sz="2800" lang="en-US">
                <a:solidFill>
                  <a:srgbClr val="C00000"/>
                </a:solidFill>
              </a:rPr>
              <a:t>Electromagnetics</a:t>
            </a:r>
            <a:r>
              <a:rPr altLang="en-US" sz="2800" lang="en-US">
                <a:solidFill>
                  <a:srgbClr val="000000"/>
                </a:solidFill>
              </a:rPr>
              <a:t> </a:t>
            </a:r>
          </a:p>
          <a:p>
            <a:pPr algn="just" eaLnBrk="1" hangingPunct="1" indent="-502920" latinLnBrk="1" lvl="2" marL="1257300">
              <a:spcBef>
                <a:spcPct val="20000"/>
              </a:spcBef>
            </a:pPr>
            <a:r>
              <a:rPr altLang="en-US" sz="2800" lang="en-US">
                <a:solidFill>
                  <a:srgbClr val="000000"/>
                </a:solidFill>
              </a:rPr>
              <a:t>    by Edminister (Schuam Outline series)</a:t>
            </a: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397" name=""/>
        <p:cNvGrpSpPr/>
        <p:nvPr/>
      </p:nvGrpSpPr>
      <p:grpSpPr>
        <a:xfrm rot="0">
          <a:off x="0" y="0"/>
          <a:ext cx="0" cy="0"/>
          <a:chOff x="0" y="0"/>
          <a:chExt cx="0" cy="0"/>
        </a:xfrm>
      </p:grpSpPr>
      <p:sp>
        <p:nvSpPr>
          <p:cNvPr id="1049389" name=""/>
          <p:cNvSpPr txBox="1"/>
          <p:nvPr/>
        </p:nvSpPr>
        <p:spPr>
          <a:xfrm rot="0">
            <a:off x="304800" y="457200"/>
            <a:ext cx="36576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 E at the Surface;</a:t>
            </a:r>
          </a:p>
        </p:txBody>
      </p:sp>
      <p:pic>
        <p:nvPicPr>
          <p:cNvPr id="2097391" name=""/>
          <p:cNvPicPr>
            <a:picLocks/>
          </p:cNvPicPr>
          <p:nvPr>
            <p:ph sz="half" idx="2"/>
          </p:nvPr>
        </p:nvPicPr>
        <p:blipFill>
          <a:blip xmlns:r="http://schemas.openxmlformats.org/officeDocument/2006/relationships" r:embed="rId1"/>
          <a:srcRect l="0" t="0" r="0" b="0"/>
          <a:stretch>
            <a:fillRect/>
          </a:stretch>
        </p:blipFill>
        <p:spPr>
          <a:xfrm rot="0">
            <a:off x="381000" y="1066800"/>
            <a:ext cx="3505200" cy="1325562"/>
          </a:xfrm>
          <a:prstGeom prst="rect"/>
          <a:noFill/>
          <a:ln>
            <a:noFill/>
          </a:ln>
        </p:spPr>
      </p:pic>
      <p:sp>
        <p:nvSpPr>
          <p:cNvPr id="1049390" name=""/>
          <p:cNvSpPr txBox="1"/>
          <p:nvPr/>
        </p:nvSpPr>
        <p:spPr>
          <a:xfrm rot="0">
            <a:off x="4114800" y="457200"/>
            <a:ext cx="47244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Case-III: E at an internal point;</a:t>
            </a:r>
          </a:p>
        </p:txBody>
      </p:sp>
      <p:pic>
        <p:nvPicPr>
          <p:cNvPr id="2097392" name=""/>
          <p:cNvPicPr>
            <a:picLocks/>
          </p:cNvPicPr>
          <p:nvPr/>
        </p:nvPicPr>
        <p:blipFill>
          <a:blip xmlns:r="http://schemas.openxmlformats.org/officeDocument/2006/relationships" r:embed="rId2"/>
          <a:srcRect l="0" t="0" r="0" b="0"/>
          <a:stretch>
            <a:fillRect/>
          </a:stretch>
        </p:blipFill>
        <p:spPr>
          <a:xfrm rot="0">
            <a:off x="4876800" y="1143000"/>
            <a:ext cx="2895600" cy="1385887"/>
          </a:xfrm>
          <a:prstGeom prst="rect"/>
          <a:noFill/>
          <a:ln>
            <a:noFill/>
          </a:ln>
        </p:spPr>
      </p:pic>
      <p:sp>
        <p:nvSpPr>
          <p:cNvPr id="1049391" name=""/>
          <p:cNvSpPr/>
          <p:nvPr/>
        </p:nvSpPr>
        <p:spPr>
          <a:xfrm rot="0" flipV="1">
            <a:off x="4038600" y="4724400"/>
            <a:ext cx="0" cy="1524000"/>
          </a:xfrm>
          <a:prstGeom prst="line"/>
          <a:noFill/>
          <a:ln w="9525" cap="flat" cmpd="sng">
            <a:solidFill>
              <a:schemeClr val="dk1">
                <a:alpha val="100000"/>
              </a:schemeClr>
            </a:solidFill>
            <a:prstDash val="solid"/>
            <a:round/>
            <a:tailEnd type="triangle" w="med" len="med"/>
          </a:ln>
        </p:spPr>
      </p:sp>
      <p:sp>
        <p:nvSpPr>
          <p:cNvPr id="1049392" name=""/>
          <p:cNvSpPr/>
          <p:nvPr/>
        </p:nvSpPr>
        <p:spPr>
          <a:xfrm rot="0">
            <a:off x="1219200" y="6248400"/>
            <a:ext cx="5867400" cy="0"/>
          </a:xfrm>
          <a:prstGeom prst="line"/>
          <a:noFill/>
          <a:ln w="9525" cap="flat" cmpd="sng">
            <a:solidFill>
              <a:schemeClr val="dk1">
                <a:alpha val="100000"/>
              </a:schemeClr>
            </a:solidFill>
            <a:prstDash val="solid"/>
            <a:round/>
            <a:headEnd type="triangle" w="med" len="med"/>
            <a:tailEnd type="triangle" w="med" len="med"/>
          </a:ln>
        </p:spPr>
      </p:sp>
      <p:sp>
        <p:nvSpPr>
          <p:cNvPr id="1049393" name=""/>
          <p:cNvSpPr/>
          <p:nvPr/>
        </p:nvSpPr>
        <p:spPr>
          <a:xfrm rot="0">
            <a:off x="4724400" y="5029200"/>
            <a:ext cx="0" cy="1219200"/>
          </a:xfrm>
          <a:prstGeom prst="line"/>
          <a:noFill/>
          <a:ln w="9525" cap="flat" cmpd="sng">
            <a:solidFill>
              <a:schemeClr val="dk1">
                <a:alpha val="100000"/>
              </a:schemeClr>
            </a:solidFill>
            <a:prstDash val="solid"/>
            <a:round/>
          </a:ln>
        </p:spPr>
      </p:sp>
      <p:sp>
        <p:nvSpPr>
          <p:cNvPr id="1049394" name=""/>
          <p:cNvSpPr/>
          <p:nvPr/>
        </p:nvSpPr>
        <p:spPr>
          <a:xfrm rot="0">
            <a:off x="4724400" y="3733800"/>
            <a:ext cx="0" cy="1219200"/>
          </a:xfrm>
          <a:prstGeom prst="line"/>
          <a:noFill/>
          <a:ln w="9525" cap="flat" cmpd="sng">
            <a:solidFill>
              <a:schemeClr val="dk1">
                <a:alpha val="100000"/>
              </a:schemeClr>
            </a:solidFill>
            <a:prstDash val="dash"/>
            <a:round/>
          </a:ln>
        </p:spPr>
      </p:sp>
      <p:sp>
        <p:nvSpPr>
          <p:cNvPr id="1049395" name=""/>
          <p:cNvSpPr/>
          <p:nvPr/>
        </p:nvSpPr>
        <p:spPr>
          <a:xfrm rot="0">
            <a:off x="3333750" y="5029200"/>
            <a:ext cx="0" cy="1219200"/>
          </a:xfrm>
          <a:prstGeom prst="line"/>
          <a:noFill/>
          <a:ln w="9525" cap="flat" cmpd="sng">
            <a:solidFill>
              <a:schemeClr val="dk1">
                <a:alpha val="100000"/>
              </a:schemeClr>
            </a:solidFill>
            <a:prstDash val="solid"/>
            <a:round/>
          </a:ln>
        </p:spPr>
      </p:sp>
      <p:sp>
        <p:nvSpPr>
          <p:cNvPr id="1049396" name=""/>
          <p:cNvSpPr/>
          <p:nvPr/>
        </p:nvSpPr>
        <p:spPr>
          <a:xfrm rot="0">
            <a:off x="3333750" y="3733800"/>
            <a:ext cx="0" cy="1219200"/>
          </a:xfrm>
          <a:prstGeom prst="line"/>
          <a:noFill/>
          <a:ln w="9525" cap="flat" cmpd="sng">
            <a:solidFill>
              <a:schemeClr val="dk1">
                <a:alpha val="100000"/>
              </a:schemeClr>
            </a:solidFill>
            <a:prstDash val="dash"/>
            <a:round/>
          </a:ln>
        </p:spPr>
      </p:sp>
      <p:sp>
        <p:nvSpPr>
          <p:cNvPr id="1049397" name=""/>
          <p:cNvSpPr/>
          <p:nvPr/>
        </p:nvSpPr>
        <p:spPr>
          <a:xfrm rot="0">
            <a:off x="4724400" y="5029200"/>
            <a:ext cx="2438400" cy="1143000"/>
          </a:xfrm>
          <a:custGeom>
            <a:avLst/>
            <a:gdLst>
              <a:gd name="l" fmla="*/ 0 w 1536"/>
              <a:gd name="t" fmla="*/ 0 h 720"/>
              <a:gd name="r" fmla="*/ 1536 w 1536"/>
              <a:gd name="b" fmla="*/ 720 h 720"/>
            </a:gdLst>
            <a:ahLst/>
            <a:rect l="l" t="t" r="r" b="b"/>
            <a:pathLst>
              <a:path w="1536" h="720">
                <a:moveTo>
                  <a:pt x="0" y="0"/>
                </a:moveTo>
                <a:cubicBezTo>
                  <a:pt x="52" y="120"/>
                  <a:pt x="104" y="240"/>
                  <a:pt x="192" y="336"/>
                </a:cubicBezTo>
                <a:cubicBezTo>
                  <a:pt x="280" y="432"/>
                  <a:pt x="400" y="520"/>
                  <a:pt x="528" y="576"/>
                </a:cubicBezTo>
                <a:cubicBezTo>
                  <a:pt x="656" y="632"/>
                  <a:pt x="792" y="648"/>
                  <a:pt x="960" y="672"/>
                </a:cubicBezTo>
                <a:cubicBezTo>
                  <a:pt x="1128" y="696"/>
                  <a:pt x="1332" y="708"/>
                  <a:pt x="1536" y="720"/>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98" name=""/>
          <p:cNvSpPr/>
          <p:nvPr/>
        </p:nvSpPr>
        <p:spPr>
          <a:xfrm rot="0">
            <a:off x="1143000" y="5029200"/>
            <a:ext cx="2209800" cy="1079500"/>
          </a:xfrm>
          <a:custGeom>
            <a:avLst/>
            <a:gdLst>
              <a:gd name="l" fmla="*/ 0 w 1392"/>
              <a:gd name="t" fmla="*/ 0 h 680"/>
              <a:gd name="r" fmla="*/ 1392 w 1392"/>
              <a:gd name="b" fmla="*/ 680 h 680"/>
            </a:gdLst>
            <a:ahLst/>
            <a:rect l="l" t="t" r="r" b="b"/>
            <a:pathLst>
              <a:path w="1392" h="680">
                <a:moveTo>
                  <a:pt x="1392" y="0"/>
                </a:moveTo>
                <a:cubicBezTo>
                  <a:pt x="1352" y="124"/>
                  <a:pt x="1312" y="248"/>
                  <a:pt x="1248" y="336"/>
                </a:cubicBezTo>
                <a:cubicBezTo>
                  <a:pt x="1184" y="424"/>
                  <a:pt x="1104" y="480"/>
                  <a:pt x="1008" y="528"/>
                </a:cubicBezTo>
                <a:cubicBezTo>
                  <a:pt x="912" y="576"/>
                  <a:pt x="800" y="600"/>
                  <a:pt x="672" y="624"/>
                </a:cubicBezTo>
                <a:cubicBezTo>
                  <a:pt x="544" y="648"/>
                  <a:pt x="352" y="664"/>
                  <a:pt x="240" y="672"/>
                </a:cubicBezTo>
                <a:cubicBezTo>
                  <a:pt x="128" y="680"/>
                  <a:pt x="64" y="676"/>
                  <a:pt x="0" y="672"/>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399" name=""/>
          <p:cNvSpPr/>
          <p:nvPr/>
        </p:nvSpPr>
        <p:spPr>
          <a:xfrm rot="0" flipH="1">
            <a:off x="4800600" y="4876800"/>
            <a:ext cx="762000" cy="76200"/>
          </a:xfrm>
          <a:prstGeom prst="line"/>
          <a:noFill/>
          <a:ln w="9525" cap="flat" cmpd="sng">
            <a:solidFill>
              <a:schemeClr val="dk1">
                <a:alpha val="100000"/>
              </a:schemeClr>
            </a:solidFill>
            <a:prstDash val="solid"/>
            <a:round/>
            <a:tailEnd type="triangle" w="med" len="med"/>
          </a:ln>
        </p:spPr>
      </p:sp>
      <p:sp>
        <p:nvSpPr>
          <p:cNvPr id="1049400" name=""/>
          <p:cNvSpPr txBox="1"/>
          <p:nvPr/>
        </p:nvSpPr>
        <p:spPr>
          <a:xfrm rot="0">
            <a:off x="5546725" y="4611687"/>
            <a:ext cx="50006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r>
              <a:rPr altLang="en-US" baseline="-25000" b="1" sz="2400" lang="en-US"/>
              <a:t>s</a:t>
            </a:r>
          </a:p>
        </p:txBody>
      </p:sp>
      <p:sp>
        <p:nvSpPr>
          <p:cNvPr id="1049401" name=""/>
          <p:cNvSpPr/>
          <p:nvPr/>
        </p:nvSpPr>
        <p:spPr>
          <a:xfrm rot="0" flipH="1">
            <a:off x="6096000" y="5562600"/>
            <a:ext cx="228600" cy="304800"/>
          </a:xfrm>
          <a:prstGeom prst="line"/>
          <a:noFill/>
          <a:ln w="9525" cap="flat" cmpd="sng">
            <a:solidFill>
              <a:schemeClr val="dk1">
                <a:alpha val="100000"/>
              </a:schemeClr>
            </a:solidFill>
            <a:prstDash val="solid"/>
            <a:round/>
            <a:tailEnd type="triangle" w="med" len="med"/>
          </a:ln>
        </p:spPr>
      </p:sp>
      <p:sp>
        <p:nvSpPr>
          <p:cNvPr id="1049402" name=""/>
          <p:cNvSpPr txBox="1"/>
          <p:nvPr/>
        </p:nvSpPr>
        <p:spPr>
          <a:xfrm rot="0">
            <a:off x="6308725" y="5145087"/>
            <a:ext cx="511175"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r>
              <a:rPr altLang="en-US" baseline="-25000" b="1" sz="2400" lang="en-US"/>
              <a:t>o</a:t>
            </a:r>
          </a:p>
        </p:txBody>
      </p:sp>
      <p:sp>
        <p:nvSpPr>
          <p:cNvPr id="1049403" name=""/>
          <p:cNvSpPr txBox="1"/>
          <p:nvPr/>
        </p:nvSpPr>
        <p:spPr>
          <a:xfrm rot="0">
            <a:off x="4470400" y="6284912"/>
            <a:ext cx="55880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r=R</a:t>
            </a:r>
          </a:p>
        </p:txBody>
      </p:sp>
      <p:sp>
        <p:nvSpPr>
          <p:cNvPr id="1049404" name=""/>
          <p:cNvSpPr txBox="1"/>
          <p:nvPr/>
        </p:nvSpPr>
        <p:spPr>
          <a:xfrm rot="0">
            <a:off x="6842125" y="6338887"/>
            <a:ext cx="2603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405" name=""/>
          <p:cNvSpPr txBox="1"/>
          <p:nvPr/>
        </p:nvSpPr>
        <p:spPr>
          <a:xfrm rot="0">
            <a:off x="3962400" y="5526087"/>
            <a:ext cx="79216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r>
              <a:rPr altLang="en-US" baseline="-25000" b="1" sz="2400" lang="en-US"/>
              <a:t>i</a:t>
            </a:r>
            <a:r>
              <a:rPr altLang="en-US" b="1" sz="2400" lang="en-US"/>
              <a:t>=0</a:t>
            </a:r>
          </a:p>
        </p:txBody>
      </p:sp>
      <p:sp>
        <p:nvSpPr>
          <p:cNvPr id="1049406" name=""/>
          <p:cNvSpPr txBox="1"/>
          <p:nvPr/>
        </p:nvSpPr>
        <p:spPr>
          <a:xfrm rot="0">
            <a:off x="4038600" y="4611687"/>
            <a:ext cx="3873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E</a:t>
            </a:r>
          </a:p>
        </p:txBody>
      </p:sp>
      <p:sp>
        <p:nvSpPr>
          <p:cNvPr id="1049407" name=""/>
          <p:cNvSpPr txBox="1"/>
          <p:nvPr/>
        </p:nvSpPr>
        <p:spPr>
          <a:xfrm rot="0">
            <a:off x="3794125" y="6284912"/>
            <a:ext cx="52070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r=0</a:t>
            </a:r>
          </a:p>
        </p:txBody>
      </p:sp>
      <p:sp>
        <p:nvSpPr>
          <p:cNvPr id="1049408" name=""/>
          <p:cNvSpPr/>
          <p:nvPr/>
        </p:nvSpPr>
        <p:spPr>
          <a:xfrm rot="0">
            <a:off x="3332162" y="4068762"/>
            <a:ext cx="1379537" cy="388937"/>
          </a:xfrm>
          <a:prstGeom prst="ellipse"/>
          <a:solidFill>
            <a:schemeClr val="accent1">
              <a:alpha val="30196"/>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09" name=""/>
          <p:cNvSpPr/>
          <p:nvPr/>
        </p:nvSpPr>
        <p:spPr>
          <a:xfrm rot="0">
            <a:off x="3332162" y="2595562"/>
            <a:ext cx="1379537" cy="387350"/>
          </a:xfrm>
          <a:prstGeom prst="ellipse"/>
          <a:solidFill>
            <a:schemeClr val="accent1">
              <a:alpha val="23137"/>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10" name=""/>
          <p:cNvSpPr/>
          <p:nvPr/>
        </p:nvSpPr>
        <p:spPr>
          <a:xfrm rot="0">
            <a:off x="3041650" y="3875087"/>
            <a:ext cx="1960562" cy="815975"/>
          </a:xfrm>
          <a:prstGeom prst="ellipse"/>
          <a:solidFill>
            <a:srgbClr val="FF99CC">
              <a:alpha val="14117"/>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11" name=""/>
          <p:cNvSpPr/>
          <p:nvPr/>
        </p:nvSpPr>
        <p:spPr>
          <a:xfrm rot="0">
            <a:off x="3332162" y="2749550"/>
            <a:ext cx="0" cy="1552575"/>
          </a:xfrm>
          <a:prstGeom prst="line"/>
          <a:noFill/>
          <a:ln w="9525" cap="flat" cmpd="sng">
            <a:solidFill>
              <a:schemeClr val="dk1">
                <a:alpha val="100000"/>
              </a:schemeClr>
            </a:solidFill>
            <a:prstDash val="solid"/>
            <a:round/>
          </a:ln>
        </p:spPr>
      </p:sp>
      <p:sp>
        <p:nvSpPr>
          <p:cNvPr id="1049412" name=""/>
          <p:cNvSpPr/>
          <p:nvPr/>
        </p:nvSpPr>
        <p:spPr>
          <a:xfrm rot="0">
            <a:off x="4711700" y="2749550"/>
            <a:ext cx="0" cy="1552575"/>
          </a:xfrm>
          <a:prstGeom prst="line"/>
          <a:noFill/>
          <a:ln w="9525" cap="flat" cmpd="sng">
            <a:solidFill>
              <a:schemeClr val="dk1">
                <a:alpha val="100000"/>
              </a:schemeClr>
            </a:solidFill>
            <a:prstDash val="solid"/>
            <a:round/>
          </a:ln>
        </p:spPr>
      </p:sp>
      <p:sp>
        <p:nvSpPr>
          <p:cNvPr id="1049413" name=""/>
          <p:cNvSpPr/>
          <p:nvPr/>
        </p:nvSpPr>
        <p:spPr>
          <a:xfrm rot="0">
            <a:off x="4003675" y="2749550"/>
            <a:ext cx="0" cy="1552575"/>
          </a:xfrm>
          <a:prstGeom prst="line"/>
          <a:noFill/>
          <a:ln w="9525" cap="flat" cmpd="sng">
            <a:solidFill>
              <a:schemeClr val="dk1">
                <a:alpha val="100000"/>
              </a:schemeClr>
            </a:solidFill>
            <a:prstDash val="solid"/>
            <a:round/>
          </a:ln>
        </p:spPr>
      </p:sp>
      <p:sp>
        <p:nvSpPr>
          <p:cNvPr id="1049414" name=""/>
          <p:cNvSpPr/>
          <p:nvPr/>
        </p:nvSpPr>
        <p:spPr>
          <a:xfrm rot="0">
            <a:off x="3048000" y="2438400"/>
            <a:ext cx="1960562" cy="814387"/>
          </a:xfrm>
          <a:prstGeom prst="ellipse"/>
          <a:solidFill>
            <a:srgbClr val="FF99CC">
              <a:alpha val="16078"/>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15" name=""/>
          <p:cNvSpPr/>
          <p:nvPr/>
        </p:nvSpPr>
        <p:spPr>
          <a:xfrm rot="0">
            <a:off x="3041650" y="2749550"/>
            <a:ext cx="0" cy="1552575"/>
          </a:xfrm>
          <a:prstGeom prst="line"/>
          <a:noFill/>
          <a:ln w="9525" cap="flat" cmpd="sng">
            <a:solidFill>
              <a:schemeClr val="dk1">
                <a:alpha val="100000"/>
              </a:schemeClr>
            </a:solidFill>
            <a:prstDash val="dash"/>
            <a:round/>
          </a:ln>
        </p:spPr>
      </p:sp>
      <p:sp>
        <p:nvSpPr>
          <p:cNvPr id="1049416" name=""/>
          <p:cNvSpPr/>
          <p:nvPr/>
        </p:nvSpPr>
        <p:spPr>
          <a:xfrm rot="0">
            <a:off x="5002212" y="2749550"/>
            <a:ext cx="0" cy="1552575"/>
          </a:xfrm>
          <a:prstGeom prst="line"/>
          <a:noFill/>
          <a:ln w="9525" cap="flat" cmpd="sng">
            <a:solidFill>
              <a:schemeClr val="dk1">
                <a:alpha val="100000"/>
              </a:schemeClr>
            </a:solidFill>
            <a:prstDash val="dash"/>
            <a:round/>
          </a:ln>
        </p:spPr>
      </p:sp>
      <p:sp>
        <p:nvSpPr>
          <p:cNvPr id="1049417" name=""/>
          <p:cNvSpPr/>
          <p:nvPr/>
        </p:nvSpPr>
        <p:spPr>
          <a:xfrm rot="0">
            <a:off x="5075237" y="3448050"/>
            <a:ext cx="363537" cy="0"/>
          </a:xfrm>
          <a:prstGeom prst="line"/>
          <a:noFill/>
          <a:ln w="9525" cap="flat" cmpd="sng">
            <a:solidFill>
              <a:schemeClr val="dk1">
                <a:alpha val="100000"/>
              </a:schemeClr>
            </a:solidFill>
            <a:prstDash val="solid"/>
            <a:round/>
            <a:tailEnd type="triangle" w="med" len="med"/>
          </a:ln>
        </p:spPr>
      </p:sp>
      <p:sp>
        <p:nvSpPr>
          <p:cNvPr id="1049418" name=""/>
          <p:cNvSpPr txBox="1"/>
          <p:nvPr/>
        </p:nvSpPr>
        <p:spPr>
          <a:xfrm rot="0">
            <a:off x="5349875" y="3332162"/>
            <a:ext cx="338137"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E</a:t>
            </a:r>
          </a:p>
        </p:txBody>
      </p:sp>
      <p:sp>
        <p:nvSpPr>
          <p:cNvPr id="1049419" name=""/>
          <p:cNvSpPr/>
          <p:nvPr/>
        </p:nvSpPr>
        <p:spPr>
          <a:xfrm rot="0">
            <a:off x="4059237" y="3525837"/>
            <a:ext cx="581025" cy="0"/>
          </a:xfrm>
          <a:prstGeom prst="line"/>
          <a:noFill/>
          <a:ln w="9525" cap="flat" cmpd="sng">
            <a:solidFill>
              <a:schemeClr val="dk1">
                <a:alpha val="100000"/>
              </a:schemeClr>
            </a:solidFill>
            <a:prstDash val="solid"/>
            <a:round/>
            <a:tailEnd type="triangle" w="med" len="med"/>
          </a:ln>
        </p:spPr>
      </p:sp>
      <p:sp>
        <p:nvSpPr>
          <p:cNvPr id="1049420" name=""/>
          <p:cNvSpPr txBox="1"/>
          <p:nvPr/>
        </p:nvSpPr>
        <p:spPr>
          <a:xfrm rot="0">
            <a:off x="4189412" y="3486150"/>
            <a:ext cx="3492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R</a:t>
            </a:r>
          </a:p>
        </p:txBody>
      </p:sp>
      <p:sp>
        <p:nvSpPr>
          <p:cNvPr id="1049421" name=""/>
          <p:cNvSpPr txBox="1"/>
          <p:nvPr/>
        </p:nvSpPr>
        <p:spPr>
          <a:xfrm rot="0">
            <a:off x="2724150" y="3409950"/>
            <a:ext cx="2476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latin typeface="Times New Roman" pitchFamily="18" charset="0"/>
              </a:rPr>
              <a:t>l</a:t>
            </a:r>
          </a:p>
        </p:txBody>
      </p:sp>
      <p:sp>
        <p:nvSpPr>
          <p:cNvPr id="1049422" name=""/>
          <p:cNvSpPr txBox="1"/>
          <p:nvPr/>
        </p:nvSpPr>
        <p:spPr>
          <a:xfrm rot="0">
            <a:off x="5073650" y="4108450"/>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sp>
        <p:nvSpPr>
          <p:cNvPr id="1049423" name=""/>
          <p:cNvSpPr txBox="1"/>
          <p:nvPr/>
        </p:nvSpPr>
        <p:spPr>
          <a:xfrm rot="0">
            <a:off x="3641725" y="4108450"/>
            <a:ext cx="363537"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O</a:t>
            </a:r>
          </a:p>
        </p:txBody>
      </p:sp>
      <p:sp>
        <p:nvSpPr>
          <p:cNvPr id="1049424" name=""/>
          <p:cNvSpPr/>
          <p:nvPr/>
        </p:nvSpPr>
        <p:spPr>
          <a:xfrm rot="0">
            <a:off x="4022725" y="4283075"/>
            <a:ext cx="942975" cy="0"/>
          </a:xfrm>
          <a:prstGeom prst="line"/>
          <a:noFill/>
          <a:ln w="9525" cap="flat" cmpd="sng">
            <a:solidFill>
              <a:schemeClr val="dk1">
                <a:alpha val="100000"/>
              </a:schemeClr>
            </a:solidFill>
            <a:prstDash val="dash"/>
            <a:round/>
          </a:ln>
        </p:spPr>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398" name=""/>
        <p:cNvGrpSpPr/>
        <p:nvPr/>
      </p:nvGrpSpPr>
      <p:grpSpPr>
        <a:xfrm rot="0">
          <a:off x="0" y="0"/>
          <a:ext cx="0" cy="0"/>
          <a:chOff x="0" y="0"/>
          <a:chExt cx="0" cy="0"/>
        </a:xfrm>
      </p:grpSpPr>
      <p:sp>
        <p:nvSpPr>
          <p:cNvPr id="1049425" name=""/>
          <p:cNvSpPr/>
          <p:nvPr>
            <p:ph type="title" sz="full" idx="0"/>
          </p:nvPr>
        </p:nvSpPr>
        <p:spPr>
          <a:xfrm rot="0">
            <a:off x="457200" y="228600"/>
            <a:ext cx="8229600" cy="1143000"/>
          </a:xfrm>
          <a:prstGeom prst="rect"/>
          <a:solidFill>
            <a:srgbClr val="0060A8">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200" i="1" lang="en-US">
                <a:solidFill>
                  <a:schemeClr val="lt1"/>
                </a:solidFill>
              </a:rPr>
              <a:t>Cylindrical distribution systems: </a:t>
            </a:r>
            <a:br/>
            <a:r>
              <a:rPr altLang="en-US" b="1" sz="3200" i="1" lang="en-US">
                <a:solidFill>
                  <a:srgbClr val="FF0000"/>
                </a:solidFill>
              </a:rPr>
              <a:t>Non</a:t>
            </a:r>
            <a:r>
              <a:rPr altLang="en-US" b="1" sz="3200" i="1" lang="en-US">
                <a:solidFill>
                  <a:schemeClr val="lt1"/>
                </a:solidFill>
              </a:rPr>
              <a:t>conducting Cylinder</a:t>
            </a:r>
          </a:p>
        </p:txBody>
      </p:sp>
      <p:sp>
        <p:nvSpPr>
          <p:cNvPr id="1049426" name=""/>
          <p:cNvSpPr/>
          <p:nvPr>
            <p:ph type="body" sz="half" idx="1"/>
          </p:nvPr>
        </p:nvSpPr>
        <p:spPr>
          <a:xfrm rot="0">
            <a:off x="457200" y="1600200"/>
            <a:ext cx="7010400" cy="14478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eaLnBrk="1" hangingPunct="1" indent="-58737" latinLnBrk="1" lvl="0" marL="58737">
              <a:lnSpc>
                <a:spcPct val="80000"/>
              </a:lnSpc>
              <a:buFontTx/>
              <a:buAutoNum type="arabicParenR" startAt="1"/>
            </a:pPr>
            <a:r>
              <a:rPr altLang="en-US" sz="1900" lang="en-US" u="sng">
                <a:solidFill>
                  <a:srgbClr val="993300"/>
                </a:solidFill>
              </a:rPr>
              <a:t> Nonconducting Cylinder</a:t>
            </a:r>
            <a:r>
              <a:rPr altLang="en-US" sz="1900" lang="en-US"/>
              <a:t> of radius ‘R’, height ‘</a:t>
            </a:r>
            <a:r>
              <a:rPr altLang="en-US" sz="1900" i="1" lang="en-US"/>
              <a:t>l’ and charge density ‘</a:t>
            </a:r>
            <a:r>
              <a:rPr altLang="en-US" sz="1900" i="1" lang="el-GR">
                <a:ea typeface="Arial" pitchFamily="34" charset="0"/>
              </a:rPr>
              <a:t>ρ</a:t>
            </a:r>
            <a:r>
              <a:rPr altLang="en-US" sz="1900" i="1" lang="en-US"/>
              <a:t>’</a:t>
            </a:r>
            <a:r>
              <a:rPr altLang="en-US" sz="1900" lang="en-US"/>
              <a:t>: </a:t>
            </a:r>
          </a:p>
          <a:p>
            <a:pPr eaLnBrk="1" hangingPunct="1" indent="-506412" latinLnBrk="1" lvl="1" marL="1420812">
              <a:lnSpc>
                <a:spcPct val="80000"/>
              </a:lnSpc>
              <a:buFontTx/>
              <a:buAutoNum type="arabicParenR" startAt="1"/>
            </a:pPr>
            <a:r>
              <a:rPr altLang="en-US" sz="1900" lang="en-US"/>
              <a:t>E at an external point: E</a:t>
            </a:r>
            <a:r>
              <a:rPr altLang="en-US" baseline="-25000" sz="1900" lang="en-US"/>
              <a:t>o		</a:t>
            </a:r>
            <a:r>
              <a:rPr altLang="en-US" sz="1900" lang="en-US"/>
              <a:t>r&gt;R</a:t>
            </a:r>
          </a:p>
          <a:p>
            <a:pPr eaLnBrk="1" hangingPunct="1" indent="-506412" latinLnBrk="1" lvl="1" marL="1420812">
              <a:lnSpc>
                <a:spcPct val="80000"/>
              </a:lnSpc>
              <a:buFontTx/>
              <a:buAutoNum type="arabicParenR" startAt="1"/>
            </a:pPr>
            <a:r>
              <a:rPr altLang="en-US" sz="1900" lang="en-US"/>
              <a:t>E at the surface:          E</a:t>
            </a:r>
            <a:r>
              <a:rPr altLang="en-US" baseline="-25000" sz="1900" lang="en-US"/>
              <a:t>s 		</a:t>
            </a:r>
            <a:r>
              <a:rPr altLang="en-US" sz="1900" lang="en-US"/>
              <a:t>r=R</a:t>
            </a:r>
          </a:p>
          <a:p>
            <a:pPr eaLnBrk="1" hangingPunct="1" indent="-506412" latinLnBrk="1" lvl="1" marL="1420812">
              <a:lnSpc>
                <a:spcPct val="80000"/>
              </a:lnSpc>
              <a:buFontTx/>
              <a:buAutoNum type="arabicParenR" startAt="1"/>
            </a:pPr>
            <a:r>
              <a:rPr altLang="en-US" sz="1900" lang="en-US"/>
              <a:t>E at an internal point:  E</a:t>
            </a:r>
            <a:r>
              <a:rPr altLang="en-US" baseline="-25000" sz="1900" lang="en-US"/>
              <a:t>i 		</a:t>
            </a:r>
            <a:r>
              <a:rPr altLang="en-US" sz="1900" lang="en-US"/>
              <a:t>r&lt;R</a:t>
            </a:r>
          </a:p>
        </p:txBody>
      </p:sp>
      <p:sp>
        <p:nvSpPr>
          <p:cNvPr id="1049427" name=""/>
          <p:cNvSpPr/>
          <p:nvPr/>
        </p:nvSpPr>
        <p:spPr>
          <a:xfrm rot="0">
            <a:off x="7391400" y="3254375"/>
            <a:ext cx="1371600" cy="685800"/>
          </a:xfrm>
          <a:prstGeom prst="wedgeRoundRectCallout">
            <a:avLst>
              <a:gd name="adj1" fmla="val 7986"/>
              <a:gd name="adj2" fmla="val 146991"/>
              <a:gd name="adj3" fmla="val 16667"/>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latin typeface="Calibri" pitchFamily="34" charset="0"/>
              </a:rPr>
              <a:t>Gaussian</a:t>
            </a:r>
          </a:p>
          <a:p>
            <a:pPr algn="ctr" lvl="0"/>
            <a:r>
              <a:rPr altLang="en-US" lang="en-US">
                <a:latin typeface="Calibri" pitchFamily="34" charset="0"/>
              </a:rPr>
              <a:t>surface</a:t>
            </a:r>
          </a:p>
        </p:txBody>
      </p:sp>
      <p:grpSp>
        <p:nvGrpSpPr>
          <p:cNvPr id="399" name=""/>
          <p:cNvGrpSpPr/>
          <p:nvPr/>
        </p:nvGrpSpPr>
        <p:grpSpPr>
          <a:xfrm rot="0">
            <a:off x="5848350" y="4321175"/>
            <a:ext cx="3082925" cy="2765425"/>
            <a:chOff x="3684" y="2304"/>
            <a:chExt cx="1942" cy="1742"/>
          </a:xfrm>
        </p:grpSpPr>
        <p:sp>
          <p:nvSpPr>
            <p:cNvPr id="1049428" name=""/>
            <p:cNvSpPr/>
            <p:nvPr/>
          </p:nvSpPr>
          <p:spPr>
            <a:xfrm rot="0">
              <a:off x="4080" y="3360"/>
              <a:ext cx="912" cy="240"/>
            </a:xfrm>
            <a:prstGeom prst="ellipse"/>
            <a:solidFill>
              <a:schemeClr val="accent1">
                <a:alpha val="30196"/>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29" name=""/>
            <p:cNvSpPr/>
            <p:nvPr/>
          </p:nvSpPr>
          <p:spPr>
            <a:xfrm rot="0">
              <a:off x="4080" y="2448"/>
              <a:ext cx="912" cy="240"/>
            </a:xfrm>
            <a:prstGeom prst="ellipse"/>
            <a:solidFill>
              <a:schemeClr val="accent1">
                <a:alpha val="23137"/>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30" name=""/>
            <p:cNvSpPr/>
            <p:nvPr/>
          </p:nvSpPr>
          <p:spPr>
            <a:xfrm rot="0">
              <a:off x="3888" y="3240"/>
              <a:ext cx="1296" cy="504"/>
            </a:xfrm>
            <a:prstGeom prst="ellipse"/>
            <a:solidFill>
              <a:srgbClr val="FF99CC">
                <a:alpha val="14117"/>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31" name=""/>
            <p:cNvSpPr/>
            <p:nvPr/>
          </p:nvSpPr>
          <p:spPr>
            <a:xfrm rot="0">
              <a:off x="4080" y="2544"/>
              <a:ext cx="0" cy="960"/>
            </a:xfrm>
            <a:prstGeom prst="line"/>
            <a:noFill/>
            <a:ln w="9525" cap="flat" cmpd="sng">
              <a:solidFill>
                <a:schemeClr val="dk1">
                  <a:alpha val="100000"/>
                </a:schemeClr>
              </a:solidFill>
              <a:prstDash val="solid"/>
              <a:round/>
            </a:ln>
          </p:spPr>
        </p:sp>
        <p:sp>
          <p:nvSpPr>
            <p:cNvPr id="1049432" name=""/>
            <p:cNvSpPr/>
            <p:nvPr/>
          </p:nvSpPr>
          <p:spPr>
            <a:xfrm rot="0">
              <a:off x="4992" y="2544"/>
              <a:ext cx="0" cy="960"/>
            </a:xfrm>
            <a:prstGeom prst="line"/>
            <a:noFill/>
            <a:ln w="9525" cap="flat" cmpd="sng">
              <a:solidFill>
                <a:schemeClr val="dk1">
                  <a:alpha val="100000"/>
                </a:schemeClr>
              </a:solidFill>
              <a:prstDash val="solid"/>
              <a:round/>
            </a:ln>
          </p:spPr>
        </p:sp>
        <p:sp>
          <p:nvSpPr>
            <p:cNvPr id="1049433" name=""/>
            <p:cNvSpPr/>
            <p:nvPr/>
          </p:nvSpPr>
          <p:spPr>
            <a:xfrm rot="0">
              <a:off x="4524" y="2544"/>
              <a:ext cx="0" cy="960"/>
            </a:xfrm>
            <a:prstGeom prst="line"/>
            <a:noFill/>
            <a:ln w="9525" cap="flat" cmpd="sng">
              <a:solidFill>
                <a:schemeClr val="dk1">
                  <a:alpha val="100000"/>
                </a:schemeClr>
              </a:solidFill>
              <a:prstDash val="solid"/>
              <a:round/>
            </a:ln>
          </p:spPr>
        </p:sp>
        <p:sp>
          <p:nvSpPr>
            <p:cNvPr id="1049434" name=""/>
            <p:cNvSpPr/>
            <p:nvPr/>
          </p:nvSpPr>
          <p:spPr>
            <a:xfrm rot="0">
              <a:off x="3888" y="2304"/>
              <a:ext cx="1296" cy="504"/>
            </a:xfrm>
            <a:prstGeom prst="ellipse"/>
            <a:solidFill>
              <a:srgbClr val="FF99CC">
                <a:alpha val="16078"/>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35" name=""/>
            <p:cNvSpPr/>
            <p:nvPr/>
          </p:nvSpPr>
          <p:spPr>
            <a:xfrm rot="0">
              <a:off x="3888" y="2544"/>
              <a:ext cx="0" cy="960"/>
            </a:xfrm>
            <a:prstGeom prst="line"/>
            <a:noFill/>
            <a:ln w="9525" cap="flat" cmpd="sng">
              <a:solidFill>
                <a:schemeClr val="dk1">
                  <a:alpha val="100000"/>
                </a:schemeClr>
              </a:solidFill>
              <a:prstDash val="dash"/>
              <a:round/>
            </a:ln>
          </p:spPr>
        </p:sp>
        <p:sp>
          <p:nvSpPr>
            <p:cNvPr id="1049436" name=""/>
            <p:cNvSpPr/>
            <p:nvPr/>
          </p:nvSpPr>
          <p:spPr>
            <a:xfrm rot="0">
              <a:off x="5184" y="2544"/>
              <a:ext cx="0" cy="960"/>
            </a:xfrm>
            <a:prstGeom prst="line"/>
            <a:noFill/>
            <a:ln w="9525" cap="flat" cmpd="sng">
              <a:solidFill>
                <a:schemeClr val="dk1">
                  <a:alpha val="100000"/>
                </a:schemeClr>
              </a:solidFill>
              <a:prstDash val="dash"/>
              <a:round/>
            </a:ln>
          </p:spPr>
        </p:sp>
        <p:sp>
          <p:nvSpPr>
            <p:cNvPr id="1049437" name=""/>
            <p:cNvSpPr/>
            <p:nvPr/>
          </p:nvSpPr>
          <p:spPr>
            <a:xfrm rot="0">
              <a:off x="5232" y="2976"/>
              <a:ext cx="240" cy="0"/>
            </a:xfrm>
            <a:prstGeom prst="line"/>
            <a:noFill/>
            <a:ln w="9525" cap="flat" cmpd="sng">
              <a:solidFill>
                <a:schemeClr val="dk1">
                  <a:alpha val="100000"/>
                </a:schemeClr>
              </a:solidFill>
              <a:prstDash val="solid"/>
              <a:round/>
              <a:tailEnd type="triangle" w="med" len="med"/>
            </a:ln>
          </p:spPr>
        </p:sp>
        <p:sp>
          <p:nvSpPr>
            <p:cNvPr id="1049438" name=""/>
            <p:cNvSpPr txBox="1"/>
            <p:nvPr/>
          </p:nvSpPr>
          <p:spPr>
            <a:xfrm rot="0">
              <a:off x="5414" y="2903"/>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E</a:t>
              </a:r>
            </a:p>
          </p:txBody>
        </p:sp>
        <p:sp>
          <p:nvSpPr>
            <p:cNvPr id="1049439" name=""/>
            <p:cNvSpPr/>
            <p:nvPr/>
          </p:nvSpPr>
          <p:spPr>
            <a:xfrm rot="0">
              <a:off x="4560" y="3024"/>
              <a:ext cx="384" cy="0"/>
            </a:xfrm>
            <a:prstGeom prst="line"/>
            <a:noFill/>
            <a:ln w="9525" cap="flat" cmpd="sng">
              <a:solidFill>
                <a:schemeClr val="dk1">
                  <a:alpha val="100000"/>
                </a:schemeClr>
              </a:solidFill>
              <a:prstDash val="solid"/>
              <a:round/>
              <a:tailEnd type="triangle" w="med" len="med"/>
            </a:ln>
          </p:spPr>
        </p:sp>
        <p:sp>
          <p:nvSpPr>
            <p:cNvPr id="1049440" name=""/>
            <p:cNvSpPr txBox="1"/>
            <p:nvPr/>
          </p:nvSpPr>
          <p:spPr>
            <a:xfrm rot="0">
              <a:off x="4646" y="2999"/>
              <a:ext cx="220"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R</a:t>
              </a:r>
            </a:p>
          </p:txBody>
        </p:sp>
        <p:sp>
          <p:nvSpPr>
            <p:cNvPr id="1049441" name=""/>
            <p:cNvSpPr txBox="1"/>
            <p:nvPr/>
          </p:nvSpPr>
          <p:spPr>
            <a:xfrm rot="0">
              <a:off x="4742" y="3815"/>
              <a:ext cx="17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latin typeface="Calibri" pitchFamily="34" charset="0"/>
                </a:rPr>
                <a:t>r</a:t>
              </a:r>
            </a:p>
          </p:txBody>
        </p:sp>
        <p:sp>
          <p:nvSpPr>
            <p:cNvPr id="1049442" name=""/>
            <p:cNvSpPr/>
            <p:nvPr/>
          </p:nvSpPr>
          <p:spPr>
            <a:xfrm rot="0">
              <a:off x="4524" y="3792"/>
              <a:ext cx="672" cy="0"/>
            </a:xfrm>
            <a:prstGeom prst="line"/>
            <a:noFill/>
            <a:ln w="9525" cap="flat" cmpd="sng">
              <a:solidFill>
                <a:schemeClr val="dk1">
                  <a:alpha val="100000"/>
                </a:schemeClr>
              </a:solidFill>
              <a:prstDash val="solid"/>
              <a:round/>
              <a:headEnd type="triangle" w="med" len="med"/>
              <a:tailEnd type="triangle" w="med" len="med"/>
            </a:ln>
          </p:spPr>
        </p:sp>
        <p:sp>
          <p:nvSpPr>
            <p:cNvPr id="1049443" name=""/>
            <p:cNvSpPr txBox="1"/>
            <p:nvPr/>
          </p:nvSpPr>
          <p:spPr>
            <a:xfrm rot="0">
              <a:off x="3684" y="2952"/>
              <a:ext cx="15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latin typeface="Times New Roman" pitchFamily="18" charset="0"/>
                </a:rPr>
                <a:t>l</a:t>
              </a:r>
            </a:p>
          </p:txBody>
        </p:sp>
        <p:sp>
          <p:nvSpPr>
            <p:cNvPr id="1049444" name=""/>
            <p:cNvSpPr txBox="1"/>
            <p:nvPr/>
          </p:nvSpPr>
          <p:spPr>
            <a:xfrm rot="0">
              <a:off x="5232" y="3383"/>
              <a:ext cx="21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P</a:t>
              </a:r>
            </a:p>
          </p:txBody>
        </p:sp>
        <p:sp>
          <p:nvSpPr>
            <p:cNvPr id="1049445" name=""/>
            <p:cNvSpPr txBox="1"/>
            <p:nvPr/>
          </p:nvSpPr>
          <p:spPr>
            <a:xfrm rot="0">
              <a:off x="4284" y="3383"/>
              <a:ext cx="228"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O</a:t>
              </a:r>
            </a:p>
          </p:txBody>
        </p:sp>
        <p:sp>
          <p:nvSpPr>
            <p:cNvPr id="1049446" name=""/>
            <p:cNvSpPr/>
            <p:nvPr/>
          </p:nvSpPr>
          <p:spPr>
            <a:xfrm rot="0">
              <a:off x="4536" y="3492"/>
              <a:ext cx="624" cy="0"/>
            </a:xfrm>
            <a:prstGeom prst="line"/>
            <a:noFill/>
            <a:ln w="9525" cap="flat" cmpd="sng">
              <a:solidFill>
                <a:schemeClr val="dk1">
                  <a:alpha val="100000"/>
                </a:schemeClr>
              </a:solidFill>
              <a:prstDash val="dash"/>
              <a:round/>
            </a:ln>
          </p:spPr>
        </p:sp>
      </p:grpSp>
      <p:sp>
        <p:nvSpPr>
          <p:cNvPr id="1049447" name=""/>
          <p:cNvSpPr txBox="1"/>
          <p:nvPr/>
        </p:nvSpPr>
        <p:spPr>
          <a:xfrm rot="0">
            <a:off x="381000" y="3276600"/>
            <a:ext cx="4724400" cy="822325"/>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Calibri" pitchFamily="34" charset="0"/>
              </a:rPr>
              <a:t>Case-I: E at an external point;</a:t>
            </a:r>
          </a:p>
          <a:p>
            <a:pPr lvl="0"/>
            <a:r>
              <a:rPr altLang="en-US" sz="2400" lang="en-US">
                <a:latin typeface="Calibri" pitchFamily="34" charset="0"/>
              </a:rPr>
              <a:t>Net electric flux through ‘P’:</a:t>
            </a:r>
          </a:p>
        </p:txBody>
      </p:sp>
      <p:pic>
        <p:nvPicPr>
          <p:cNvPr id="2097393" name=""/>
          <p:cNvPicPr>
            <a:picLocks/>
          </p:cNvPicPr>
          <p:nvPr/>
        </p:nvPicPr>
        <p:blipFill>
          <a:blip xmlns:r="http://schemas.openxmlformats.org/officeDocument/2006/relationships" r:embed="rId1"/>
          <a:srcRect l="0" t="0" r="0" b="0"/>
          <a:stretch>
            <a:fillRect/>
          </a:stretch>
        </p:blipFill>
        <p:spPr>
          <a:xfrm rot="0">
            <a:off x="4495800" y="3352800"/>
            <a:ext cx="101600" cy="190500"/>
          </a:xfrm>
          <a:prstGeom prst="rect"/>
          <a:noFill/>
          <a:ln>
            <a:noFill/>
          </a:ln>
        </p:spPr>
      </p:pic>
      <p:pic>
        <p:nvPicPr>
          <p:cNvPr id="2097394" name=""/>
          <p:cNvPicPr>
            <a:picLocks/>
          </p:cNvPicPr>
          <p:nvPr/>
        </p:nvPicPr>
        <p:blipFill>
          <a:blip xmlns:r="http://schemas.openxmlformats.org/officeDocument/2006/relationships" r:embed="rId2"/>
          <a:srcRect l="0" t="0" r="0" b="0"/>
          <a:stretch>
            <a:fillRect/>
          </a:stretch>
        </p:blipFill>
        <p:spPr>
          <a:xfrm rot="0">
            <a:off x="7924800" y="1752600"/>
            <a:ext cx="1009650" cy="709612"/>
          </a:xfrm>
          <a:prstGeom prst="rect"/>
          <a:solidFill>
            <a:schemeClr val="accent1"/>
          </a:solidFill>
          <a:ln w="9525" cap="flat" cmpd="sng">
            <a:solidFill>
              <a:schemeClr val="dk1">
                <a:alpha val="100000"/>
              </a:schemeClr>
            </a:solidFill>
            <a:prstDash val="solid"/>
            <a:round/>
          </a:ln>
        </p:spPr>
      </p:pic>
      <p:pic>
        <p:nvPicPr>
          <p:cNvPr id="2097395" name=""/>
          <p:cNvPicPr>
            <a:picLocks/>
          </p:cNvPicPr>
          <p:nvPr>
            <p:ph sz="half" idx="2"/>
          </p:nvPr>
        </p:nvPicPr>
        <p:blipFill>
          <a:blip xmlns:r="http://schemas.openxmlformats.org/officeDocument/2006/relationships" r:embed="rId3"/>
          <a:srcRect l="0" t="0" r="0" b="0"/>
          <a:stretch>
            <a:fillRect/>
          </a:stretch>
        </p:blipFill>
        <p:spPr>
          <a:xfrm rot="0">
            <a:off x="609600" y="4197350"/>
            <a:ext cx="4038600" cy="25781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402" name=""/>
        <p:cNvGrpSpPr/>
        <p:nvPr/>
      </p:nvGrpSpPr>
      <p:grpSpPr>
        <a:xfrm rot="0">
          <a:off x="0" y="0"/>
          <a:ext cx="0" cy="0"/>
          <a:chOff x="0" y="0"/>
          <a:chExt cx="0" cy="0"/>
        </a:xfrm>
      </p:grpSpPr>
      <p:sp>
        <p:nvSpPr>
          <p:cNvPr id="1049451" name=""/>
          <p:cNvSpPr txBox="1"/>
          <p:nvPr/>
        </p:nvSpPr>
        <p:spPr>
          <a:xfrm rot="0">
            <a:off x="304800" y="457200"/>
            <a:ext cx="36576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Calibri" pitchFamily="34" charset="0"/>
              </a:rPr>
              <a:t>Case-II: E at the Surface;</a:t>
            </a:r>
          </a:p>
        </p:txBody>
      </p:sp>
      <p:pic>
        <p:nvPicPr>
          <p:cNvPr id="2097396" name=""/>
          <p:cNvPicPr>
            <a:picLocks/>
          </p:cNvPicPr>
          <p:nvPr>
            <p:ph sz="half" idx="2"/>
          </p:nvPr>
        </p:nvPicPr>
        <p:blipFill>
          <a:blip xmlns:r="http://schemas.openxmlformats.org/officeDocument/2006/relationships" r:embed="rId1"/>
          <a:srcRect l="0" t="0" r="0" b="0"/>
          <a:stretch>
            <a:fillRect/>
          </a:stretch>
        </p:blipFill>
        <p:spPr>
          <a:xfrm rot="0">
            <a:off x="403225" y="1066800"/>
            <a:ext cx="3154362" cy="1209675"/>
          </a:xfrm>
          <a:prstGeom prst="rect"/>
          <a:noFill/>
          <a:ln>
            <a:noFill/>
          </a:ln>
        </p:spPr>
      </p:pic>
      <p:sp>
        <p:nvSpPr>
          <p:cNvPr id="1049452" name=""/>
          <p:cNvSpPr txBox="1"/>
          <p:nvPr/>
        </p:nvSpPr>
        <p:spPr>
          <a:xfrm rot="0">
            <a:off x="4114800" y="457200"/>
            <a:ext cx="4724400" cy="457200"/>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latin typeface="Calibri" pitchFamily="34" charset="0"/>
              </a:rPr>
              <a:t>Case-III: E at an internal point;</a:t>
            </a:r>
          </a:p>
        </p:txBody>
      </p:sp>
      <p:sp>
        <p:nvSpPr>
          <p:cNvPr id="1049453" name=""/>
          <p:cNvSpPr/>
          <p:nvPr/>
        </p:nvSpPr>
        <p:spPr>
          <a:xfrm rot="0" flipV="1">
            <a:off x="2895600" y="4876800"/>
            <a:ext cx="0" cy="1524000"/>
          </a:xfrm>
          <a:prstGeom prst="line"/>
          <a:noFill/>
          <a:ln w="9525" cap="flat" cmpd="sng">
            <a:solidFill>
              <a:schemeClr val="dk1">
                <a:alpha val="100000"/>
              </a:schemeClr>
            </a:solidFill>
            <a:prstDash val="solid"/>
            <a:round/>
            <a:tailEnd type="triangle" w="med" len="med"/>
          </a:ln>
        </p:spPr>
      </p:sp>
      <p:sp>
        <p:nvSpPr>
          <p:cNvPr id="1049454" name=""/>
          <p:cNvSpPr/>
          <p:nvPr/>
        </p:nvSpPr>
        <p:spPr>
          <a:xfrm rot="0">
            <a:off x="76200" y="6400800"/>
            <a:ext cx="5867400" cy="0"/>
          </a:xfrm>
          <a:prstGeom prst="line"/>
          <a:noFill/>
          <a:ln w="9525" cap="flat" cmpd="sng">
            <a:solidFill>
              <a:schemeClr val="dk1">
                <a:alpha val="100000"/>
              </a:schemeClr>
            </a:solidFill>
            <a:prstDash val="solid"/>
            <a:round/>
            <a:headEnd type="triangle" w="med" len="med"/>
            <a:tailEnd type="triangle" w="med" len="med"/>
          </a:ln>
        </p:spPr>
      </p:sp>
      <p:sp>
        <p:nvSpPr>
          <p:cNvPr id="1049455" name=""/>
          <p:cNvSpPr/>
          <p:nvPr/>
        </p:nvSpPr>
        <p:spPr>
          <a:xfrm rot="0" flipH="1">
            <a:off x="2895600" y="5181600"/>
            <a:ext cx="685800" cy="1219200"/>
          </a:xfrm>
          <a:prstGeom prst="line"/>
          <a:noFill/>
          <a:ln w="9525" cap="flat" cmpd="sng">
            <a:solidFill>
              <a:schemeClr val="dk1">
                <a:alpha val="100000"/>
              </a:schemeClr>
            </a:solidFill>
            <a:prstDash val="solid"/>
            <a:round/>
          </a:ln>
        </p:spPr>
      </p:sp>
      <p:sp>
        <p:nvSpPr>
          <p:cNvPr id="1049456" name=""/>
          <p:cNvSpPr/>
          <p:nvPr/>
        </p:nvSpPr>
        <p:spPr>
          <a:xfrm rot="0">
            <a:off x="3581400" y="3886200"/>
            <a:ext cx="0" cy="1219200"/>
          </a:xfrm>
          <a:prstGeom prst="line"/>
          <a:noFill/>
          <a:ln w="9525" cap="flat" cmpd="sng">
            <a:solidFill>
              <a:schemeClr val="dk1">
                <a:alpha val="100000"/>
              </a:schemeClr>
            </a:solidFill>
            <a:prstDash val="dash"/>
            <a:round/>
          </a:ln>
        </p:spPr>
      </p:sp>
      <p:sp>
        <p:nvSpPr>
          <p:cNvPr id="1049457" name=""/>
          <p:cNvSpPr/>
          <p:nvPr/>
        </p:nvSpPr>
        <p:spPr>
          <a:xfrm rot="0">
            <a:off x="2190750" y="5181600"/>
            <a:ext cx="704850" cy="1219200"/>
          </a:xfrm>
          <a:prstGeom prst="line"/>
          <a:noFill/>
          <a:ln w="9525" cap="flat" cmpd="sng">
            <a:solidFill>
              <a:schemeClr val="dk1">
                <a:alpha val="100000"/>
              </a:schemeClr>
            </a:solidFill>
            <a:prstDash val="solid"/>
            <a:round/>
          </a:ln>
        </p:spPr>
      </p:sp>
      <p:sp>
        <p:nvSpPr>
          <p:cNvPr id="1049458" name=""/>
          <p:cNvSpPr/>
          <p:nvPr/>
        </p:nvSpPr>
        <p:spPr>
          <a:xfrm rot="0">
            <a:off x="2190750" y="3886200"/>
            <a:ext cx="0" cy="1219200"/>
          </a:xfrm>
          <a:prstGeom prst="line"/>
          <a:noFill/>
          <a:ln w="9525" cap="flat" cmpd="sng">
            <a:solidFill>
              <a:schemeClr val="dk1">
                <a:alpha val="100000"/>
              </a:schemeClr>
            </a:solidFill>
            <a:prstDash val="dash"/>
            <a:round/>
          </a:ln>
        </p:spPr>
      </p:sp>
      <p:sp>
        <p:nvSpPr>
          <p:cNvPr id="1049459" name=""/>
          <p:cNvSpPr/>
          <p:nvPr/>
        </p:nvSpPr>
        <p:spPr>
          <a:xfrm rot="0">
            <a:off x="3581400" y="5181600"/>
            <a:ext cx="2438400" cy="1143000"/>
          </a:xfrm>
          <a:custGeom>
            <a:avLst/>
            <a:gdLst>
              <a:gd name="l" fmla="*/ 0 w 1536"/>
              <a:gd name="t" fmla="*/ 0 h 720"/>
              <a:gd name="r" fmla="*/ 1536 w 1536"/>
              <a:gd name="b" fmla="*/ 720 h 720"/>
            </a:gdLst>
            <a:ahLst/>
            <a:rect l="l" t="t" r="r" b="b"/>
            <a:pathLst>
              <a:path w="1536" h="720">
                <a:moveTo>
                  <a:pt x="0" y="0"/>
                </a:moveTo>
                <a:cubicBezTo>
                  <a:pt x="52" y="120"/>
                  <a:pt x="104" y="240"/>
                  <a:pt x="192" y="336"/>
                </a:cubicBezTo>
                <a:cubicBezTo>
                  <a:pt x="280" y="432"/>
                  <a:pt x="400" y="520"/>
                  <a:pt x="528" y="576"/>
                </a:cubicBezTo>
                <a:cubicBezTo>
                  <a:pt x="656" y="632"/>
                  <a:pt x="792" y="648"/>
                  <a:pt x="960" y="672"/>
                </a:cubicBezTo>
                <a:cubicBezTo>
                  <a:pt x="1128" y="696"/>
                  <a:pt x="1332" y="708"/>
                  <a:pt x="1536" y="720"/>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60" name=""/>
          <p:cNvSpPr/>
          <p:nvPr/>
        </p:nvSpPr>
        <p:spPr>
          <a:xfrm rot="0">
            <a:off x="0" y="5181600"/>
            <a:ext cx="2209800" cy="1079500"/>
          </a:xfrm>
          <a:custGeom>
            <a:avLst/>
            <a:gdLst>
              <a:gd name="l" fmla="*/ 0 w 1392"/>
              <a:gd name="t" fmla="*/ 0 h 680"/>
              <a:gd name="r" fmla="*/ 1392 w 1392"/>
              <a:gd name="b" fmla="*/ 680 h 680"/>
            </a:gdLst>
            <a:ahLst/>
            <a:rect l="l" t="t" r="r" b="b"/>
            <a:pathLst>
              <a:path w="1392" h="680">
                <a:moveTo>
                  <a:pt x="1392" y="0"/>
                </a:moveTo>
                <a:cubicBezTo>
                  <a:pt x="1352" y="124"/>
                  <a:pt x="1312" y="248"/>
                  <a:pt x="1248" y="336"/>
                </a:cubicBezTo>
                <a:cubicBezTo>
                  <a:pt x="1184" y="424"/>
                  <a:pt x="1104" y="480"/>
                  <a:pt x="1008" y="528"/>
                </a:cubicBezTo>
                <a:cubicBezTo>
                  <a:pt x="912" y="576"/>
                  <a:pt x="800" y="600"/>
                  <a:pt x="672" y="624"/>
                </a:cubicBezTo>
                <a:cubicBezTo>
                  <a:pt x="544" y="648"/>
                  <a:pt x="352" y="664"/>
                  <a:pt x="240" y="672"/>
                </a:cubicBezTo>
                <a:cubicBezTo>
                  <a:pt x="128" y="680"/>
                  <a:pt x="64" y="676"/>
                  <a:pt x="0" y="672"/>
                </a:cubicBezTo>
              </a:path>
            </a:pathLst>
          </a:custGeom>
          <a:no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61" name=""/>
          <p:cNvSpPr/>
          <p:nvPr/>
        </p:nvSpPr>
        <p:spPr>
          <a:xfrm rot="0" flipH="1">
            <a:off x="3657600" y="5029200"/>
            <a:ext cx="762000" cy="76200"/>
          </a:xfrm>
          <a:prstGeom prst="line"/>
          <a:noFill/>
          <a:ln w="9525" cap="flat" cmpd="sng">
            <a:solidFill>
              <a:schemeClr val="dk1">
                <a:alpha val="100000"/>
              </a:schemeClr>
            </a:solidFill>
            <a:prstDash val="solid"/>
            <a:round/>
            <a:tailEnd type="triangle" w="med" len="med"/>
          </a:ln>
        </p:spPr>
      </p:sp>
      <p:sp>
        <p:nvSpPr>
          <p:cNvPr id="1049462" name=""/>
          <p:cNvSpPr txBox="1"/>
          <p:nvPr/>
        </p:nvSpPr>
        <p:spPr>
          <a:xfrm rot="0">
            <a:off x="4403725" y="4764087"/>
            <a:ext cx="500062"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Calibri" pitchFamily="34" charset="0"/>
              </a:rPr>
              <a:t>E</a:t>
            </a:r>
            <a:r>
              <a:rPr altLang="en-US" baseline="-25000" b="1" sz="2400" lang="en-US">
                <a:latin typeface="Calibri" pitchFamily="34" charset="0"/>
              </a:rPr>
              <a:t>s</a:t>
            </a:r>
          </a:p>
        </p:txBody>
      </p:sp>
      <p:sp>
        <p:nvSpPr>
          <p:cNvPr id="1049463" name=""/>
          <p:cNvSpPr/>
          <p:nvPr/>
        </p:nvSpPr>
        <p:spPr>
          <a:xfrm rot="0" flipH="1">
            <a:off x="4953000" y="5715000"/>
            <a:ext cx="228600" cy="304800"/>
          </a:xfrm>
          <a:prstGeom prst="line"/>
          <a:noFill/>
          <a:ln w="9525" cap="flat" cmpd="sng">
            <a:solidFill>
              <a:schemeClr val="dk1">
                <a:alpha val="100000"/>
              </a:schemeClr>
            </a:solidFill>
            <a:prstDash val="solid"/>
            <a:round/>
            <a:tailEnd type="triangle" w="med" len="med"/>
          </a:ln>
        </p:spPr>
      </p:sp>
      <p:sp>
        <p:nvSpPr>
          <p:cNvPr id="1049464" name=""/>
          <p:cNvSpPr txBox="1"/>
          <p:nvPr/>
        </p:nvSpPr>
        <p:spPr>
          <a:xfrm rot="0">
            <a:off x="5165725" y="5297487"/>
            <a:ext cx="511175"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Calibri" pitchFamily="34" charset="0"/>
              </a:rPr>
              <a:t>E</a:t>
            </a:r>
            <a:r>
              <a:rPr altLang="en-US" baseline="-25000" b="1" sz="2400" lang="en-US">
                <a:latin typeface="Calibri" pitchFamily="34" charset="0"/>
              </a:rPr>
              <a:t>o</a:t>
            </a:r>
          </a:p>
        </p:txBody>
      </p:sp>
      <p:sp>
        <p:nvSpPr>
          <p:cNvPr id="1049465" name=""/>
          <p:cNvSpPr txBox="1"/>
          <p:nvPr/>
        </p:nvSpPr>
        <p:spPr>
          <a:xfrm rot="0">
            <a:off x="3327400" y="6437312"/>
            <a:ext cx="55880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r=R</a:t>
            </a:r>
          </a:p>
        </p:txBody>
      </p:sp>
      <p:sp>
        <p:nvSpPr>
          <p:cNvPr id="1049466" name=""/>
          <p:cNvSpPr txBox="1"/>
          <p:nvPr/>
        </p:nvSpPr>
        <p:spPr>
          <a:xfrm rot="0">
            <a:off x="5699125" y="6491287"/>
            <a:ext cx="2603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r</a:t>
            </a:r>
          </a:p>
        </p:txBody>
      </p:sp>
      <p:sp>
        <p:nvSpPr>
          <p:cNvPr id="1049467" name=""/>
          <p:cNvSpPr txBox="1"/>
          <p:nvPr/>
        </p:nvSpPr>
        <p:spPr>
          <a:xfrm rot="0">
            <a:off x="2895600" y="5410200"/>
            <a:ext cx="44450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Calibri" pitchFamily="34" charset="0"/>
              </a:rPr>
              <a:t>E</a:t>
            </a:r>
            <a:r>
              <a:rPr altLang="en-US" baseline="-25000" b="1" sz="2400" lang="en-US">
                <a:latin typeface="Calibri" pitchFamily="34" charset="0"/>
              </a:rPr>
              <a:t>i</a:t>
            </a:r>
          </a:p>
        </p:txBody>
      </p:sp>
      <p:sp>
        <p:nvSpPr>
          <p:cNvPr id="1049468" name=""/>
          <p:cNvSpPr txBox="1"/>
          <p:nvPr/>
        </p:nvSpPr>
        <p:spPr>
          <a:xfrm rot="0">
            <a:off x="2895600" y="4764087"/>
            <a:ext cx="387350"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Calibri" pitchFamily="34" charset="0"/>
              </a:rPr>
              <a:t>E</a:t>
            </a:r>
          </a:p>
        </p:txBody>
      </p:sp>
      <p:sp>
        <p:nvSpPr>
          <p:cNvPr id="1049469" name=""/>
          <p:cNvSpPr txBox="1"/>
          <p:nvPr/>
        </p:nvSpPr>
        <p:spPr>
          <a:xfrm rot="0">
            <a:off x="2651125" y="6437312"/>
            <a:ext cx="52070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r=0</a:t>
            </a:r>
          </a:p>
        </p:txBody>
      </p:sp>
      <p:sp>
        <p:nvSpPr>
          <p:cNvPr id="1049470" name=""/>
          <p:cNvSpPr/>
          <p:nvPr/>
        </p:nvSpPr>
        <p:spPr>
          <a:xfrm rot="0">
            <a:off x="2189162" y="4221162"/>
            <a:ext cx="1379537" cy="388937"/>
          </a:xfrm>
          <a:prstGeom prst="ellipse"/>
          <a:solidFill>
            <a:schemeClr val="accent1">
              <a:alpha val="30196"/>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71" name=""/>
          <p:cNvSpPr/>
          <p:nvPr/>
        </p:nvSpPr>
        <p:spPr>
          <a:xfrm rot="0">
            <a:off x="2189162" y="2747962"/>
            <a:ext cx="1379537" cy="387350"/>
          </a:xfrm>
          <a:prstGeom prst="ellipse"/>
          <a:solidFill>
            <a:schemeClr val="accent1">
              <a:alpha val="23137"/>
            </a:schemeClr>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72" name=""/>
          <p:cNvSpPr/>
          <p:nvPr/>
        </p:nvSpPr>
        <p:spPr>
          <a:xfrm rot="0">
            <a:off x="1898650" y="4027487"/>
            <a:ext cx="1960562" cy="815975"/>
          </a:xfrm>
          <a:prstGeom prst="ellipse"/>
          <a:solidFill>
            <a:srgbClr val="FF99CC">
              <a:alpha val="14117"/>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73" name=""/>
          <p:cNvSpPr/>
          <p:nvPr/>
        </p:nvSpPr>
        <p:spPr>
          <a:xfrm rot="0">
            <a:off x="2189162" y="2901950"/>
            <a:ext cx="0" cy="1552575"/>
          </a:xfrm>
          <a:prstGeom prst="line"/>
          <a:noFill/>
          <a:ln w="9525" cap="flat" cmpd="sng">
            <a:solidFill>
              <a:schemeClr val="dk1">
                <a:alpha val="100000"/>
              </a:schemeClr>
            </a:solidFill>
            <a:prstDash val="solid"/>
            <a:round/>
          </a:ln>
        </p:spPr>
      </p:sp>
      <p:sp>
        <p:nvSpPr>
          <p:cNvPr id="1049474" name=""/>
          <p:cNvSpPr/>
          <p:nvPr/>
        </p:nvSpPr>
        <p:spPr>
          <a:xfrm rot="0">
            <a:off x="3568700" y="2901950"/>
            <a:ext cx="0" cy="1552575"/>
          </a:xfrm>
          <a:prstGeom prst="line"/>
          <a:noFill/>
          <a:ln w="9525" cap="flat" cmpd="sng">
            <a:solidFill>
              <a:schemeClr val="dk1">
                <a:alpha val="100000"/>
              </a:schemeClr>
            </a:solidFill>
            <a:prstDash val="solid"/>
            <a:round/>
          </a:ln>
        </p:spPr>
      </p:sp>
      <p:sp>
        <p:nvSpPr>
          <p:cNvPr id="1049475" name=""/>
          <p:cNvSpPr/>
          <p:nvPr/>
        </p:nvSpPr>
        <p:spPr>
          <a:xfrm rot="0">
            <a:off x="2860675" y="2901950"/>
            <a:ext cx="0" cy="1552575"/>
          </a:xfrm>
          <a:prstGeom prst="line"/>
          <a:noFill/>
          <a:ln w="9525" cap="flat" cmpd="sng">
            <a:solidFill>
              <a:schemeClr val="dk1">
                <a:alpha val="100000"/>
              </a:schemeClr>
            </a:solidFill>
            <a:prstDash val="solid"/>
            <a:round/>
          </a:ln>
        </p:spPr>
      </p:sp>
      <p:sp>
        <p:nvSpPr>
          <p:cNvPr id="1049476" name=""/>
          <p:cNvSpPr/>
          <p:nvPr/>
        </p:nvSpPr>
        <p:spPr>
          <a:xfrm rot="0">
            <a:off x="1898650" y="2514600"/>
            <a:ext cx="1960562" cy="814387"/>
          </a:xfrm>
          <a:prstGeom prst="ellipse"/>
          <a:solidFill>
            <a:srgbClr val="FF99CC">
              <a:alpha val="16078"/>
            </a:srgbClr>
          </a:solid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9477" name=""/>
          <p:cNvSpPr/>
          <p:nvPr/>
        </p:nvSpPr>
        <p:spPr>
          <a:xfrm rot="0">
            <a:off x="1898650" y="2901950"/>
            <a:ext cx="0" cy="1552575"/>
          </a:xfrm>
          <a:prstGeom prst="line"/>
          <a:noFill/>
          <a:ln w="9525" cap="flat" cmpd="sng">
            <a:solidFill>
              <a:schemeClr val="dk1">
                <a:alpha val="100000"/>
              </a:schemeClr>
            </a:solidFill>
            <a:prstDash val="dash"/>
            <a:round/>
          </a:ln>
        </p:spPr>
      </p:sp>
      <p:sp>
        <p:nvSpPr>
          <p:cNvPr id="1049478" name=""/>
          <p:cNvSpPr/>
          <p:nvPr/>
        </p:nvSpPr>
        <p:spPr>
          <a:xfrm rot="0">
            <a:off x="3859212" y="2901950"/>
            <a:ext cx="0" cy="1552575"/>
          </a:xfrm>
          <a:prstGeom prst="line"/>
          <a:noFill/>
          <a:ln w="9525" cap="flat" cmpd="sng">
            <a:solidFill>
              <a:schemeClr val="dk1">
                <a:alpha val="100000"/>
              </a:schemeClr>
            </a:solidFill>
            <a:prstDash val="dash"/>
            <a:round/>
          </a:ln>
        </p:spPr>
      </p:sp>
      <p:sp>
        <p:nvSpPr>
          <p:cNvPr id="1049479" name=""/>
          <p:cNvSpPr/>
          <p:nvPr/>
        </p:nvSpPr>
        <p:spPr>
          <a:xfrm rot="0">
            <a:off x="3932237" y="3600450"/>
            <a:ext cx="363537" cy="0"/>
          </a:xfrm>
          <a:prstGeom prst="line"/>
          <a:noFill/>
          <a:ln w="9525" cap="flat" cmpd="sng">
            <a:solidFill>
              <a:schemeClr val="dk1">
                <a:alpha val="100000"/>
              </a:schemeClr>
            </a:solidFill>
            <a:prstDash val="solid"/>
            <a:round/>
            <a:tailEnd type="triangle" w="med" len="med"/>
          </a:ln>
        </p:spPr>
      </p:sp>
      <p:sp>
        <p:nvSpPr>
          <p:cNvPr id="1049480" name=""/>
          <p:cNvSpPr txBox="1"/>
          <p:nvPr/>
        </p:nvSpPr>
        <p:spPr>
          <a:xfrm rot="0">
            <a:off x="4206875" y="3484562"/>
            <a:ext cx="338137"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E</a:t>
            </a:r>
          </a:p>
        </p:txBody>
      </p:sp>
      <p:sp>
        <p:nvSpPr>
          <p:cNvPr id="1049481" name=""/>
          <p:cNvSpPr/>
          <p:nvPr/>
        </p:nvSpPr>
        <p:spPr>
          <a:xfrm rot="0">
            <a:off x="2916237" y="3678237"/>
            <a:ext cx="581025" cy="0"/>
          </a:xfrm>
          <a:prstGeom prst="line"/>
          <a:noFill/>
          <a:ln w="9525" cap="flat" cmpd="sng">
            <a:solidFill>
              <a:schemeClr val="dk1">
                <a:alpha val="100000"/>
              </a:schemeClr>
            </a:solidFill>
            <a:prstDash val="solid"/>
            <a:round/>
            <a:tailEnd type="triangle" w="med" len="med"/>
          </a:ln>
        </p:spPr>
      </p:sp>
      <p:sp>
        <p:nvSpPr>
          <p:cNvPr id="1049482" name=""/>
          <p:cNvSpPr txBox="1"/>
          <p:nvPr/>
        </p:nvSpPr>
        <p:spPr>
          <a:xfrm rot="0">
            <a:off x="3046412" y="3638550"/>
            <a:ext cx="3492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R</a:t>
            </a:r>
          </a:p>
        </p:txBody>
      </p:sp>
      <p:sp>
        <p:nvSpPr>
          <p:cNvPr id="1049483" name=""/>
          <p:cNvSpPr txBox="1"/>
          <p:nvPr/>
        </p:nvSpPr>
        <p:spPr>
          <a:xfrm rot="0">
            <a:off x="1581150" y="3562350"/>
            <a:ext cx="2476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latin typeface="Times New Roman" pitchFamily="18" charset="0"/>
              </a:rPr>
              <a:t>l</a:t>
            </a:r>
          </a:p>
        </p:txBody>
      </p:sp>
      <p:sp>
        <p:nvSpPr>
          <p:cNvPr id="1049484" name=""/>
          <p:cNvSpPr txBox="1"/>
          <p:nvPr/>
        </p:nvSpPr>
        <p:spPr>
          <a:xfrm rot="0">
            <a:off x="3930650" y="4260850"/>
            <a:ext cx="33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P</a:t>
            </a:r>
          </a:p>
        </p:txBody>
      </p:sp>
      <p:sp>
        <p:nvSpPr>
          <p:cNvPr id="1049485" name=""/>
          <p:cNvSpPr txBox="1"/>
          <p:nvPr/>
        </p:nvSpPr>
        <p:spPr>
          <a:xfrm rot="0">
            <a:off x="2498725" y="4260850"/>
            <a:ext cx="363537"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O</a:t>
            </a:r>
          </a:p>
        </p:txBody>
      </p:sp>
      <p:sp>
        <p:nvSpPr>
          <p:cNvPr id="1049486" name=""/>
          <p:cNvSpPr/>
          <p:nvPr/>
        </p:nvSpPr>
        <p:spPr>
          <a:xfrm rot="0">
            <a:off x="2879725" y="4435475"/>
            <a:ext cx="942975" cy="0"/>
          </a:xfrm>
          <a:prstGeom prst="line"/>
          <a:noFill/>
          <a:ln w="9525" cap="flat" cmpd="sng">
            <a:solidFill>
              <a:schemeClr val="dk1">
                <a:alpha val="100000"/>
              </a:schemeClr>
            </a:solidFill>
            <a:prstDash val="dash"/>
            <a:round/>
          </a:ln>
        </p:spPr>
      </p:sp>
      <p:pic>
        <p:nvPicPr>
          <p:cNvPr id="2097397" name=""/>
          <p:cNvPicPr>
            <a:picLocks/>
          </p:cNvPicPr>
          <p:nvPr/>
        </p:nvPicPr>
        <p:blipFill>
          <a:blip xmlns:r="http://schemas.openxmlformats.org/officeDocument/2006/relationships" r:embed="rId2"/>
          <a:srcRect l="0" t="0" r="0" b="0"/>
          <a:stretch>
            <a:fillRect/>
          </a:stretch>
        </p:blipFill>
        <p:spPr>
          <a:xfrm rot="0">
            <a:off x="4727575" y="1300162"/>
            <a:ext cx="4205287" cy="2938462"/>
          </a:xfrm>
          <a:prstGeom prst="rect"/>
          <a:noFill/>
          <a:ln w="12700" cap="flat" cmpd="sng">
            <a:solidFill>
              <a:schemeClr val="dk1">
                <a:alpha val="100000"/>
              </a:schemeClr>
            </a:solidFill>
            <a:prstDash val="solid"/>
            <a:round/>
          </a:ln>
        </p:spPr>
      </p:pic>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405" name=""/>
        <p:cNvGrpSpPr/>
        <p:nvPr/>
      </p:nvGrpSpPr>
      <p:grpSpPr>
        <a:xfrm rot="0">
          <a:off x="0" y="0"/>
          <a:ext cx="0" cy="0"/>
          <a:chOff x="0" y="0"/>
          <a:chExt cx="0" cy="0"/>
        </a:xfrm>
      </p:grpSpPr>
      <p:sp>
        <p:nvSpPr>
          <p:cNvPr id="1049490" name=""/>
          <p:cNvSpPr/>
          <p:nvPr/>
        </p:nvSpPr>
        <p:spPr>
          <a:xfrm rot="0">
            <a:off x="1219200" y="2667000"/>
            <a:ext cx="1600200" cy="990600"/>
          </a:xfrm>
          <a:prstGeom prst="ellipse"/>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91" name=""/>
          <p:cNvSpPr/>
          <p:nvPr/>
        </p:nvSpPr>
        <p:spPr>
          <a:xfrm rot="0">
            <a:off x="1219200" y="3657600"/>
            <a:ext cx="1752600" cy="914400"/>
          </a:xfrm>
          <a:prstGeom prst="ellipse"/>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92" name=""/>
          <p:cNvSpPr/>
          <p:nvPr/>
        </p:nvSpPr>
        <p:spPr>
          <a:xfrm rot="0">
            <a:off x="1219200" y="4724400"/>
            <a:ext cx="1295400" cy="533400"/>
          </a:xfrm>
          <a:prstGeom prst="ellipse"/>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pic>
        <p:nvPicPr>
          <p:cNvPr id="2097398" name=""/>
          <p:cNvPicPr>
            <a:picLocks/>
          </p:cNvPicPr>
          <p:nvPr/>
        </p:nvPicPr>
        <p:blipFill>
          <a:blip xmlns:r="http://schemas.openxmlformats.org/officeDocument/2006/relationships" r:embed="rId1"/>
          <a:srcRect l="0" t="0" r="0" b="0"/>
          <a:stretch>
            <a:fillRect/>
          </a:stretch>
        </p:blipFill>
        <p:spPr>
          <a:xfrm rot="0">
            <a:off x="914400" y="1366837"/>
            <a:ext cx="3505200" cy="4946650"/>
          </a:xfrm>
          <a:prstGeom prst="rect"/>
          <a:noFill/>
          <a:ln>
            <a:noFill/>
          </a:ln>
        </p:spPr>
      </p:pic>
      <p:pic>
        <p:nvPicPr>
          <p:cNvPr id="2097399" name=""/>
          <p:cNvPicPr>
            <a:picLocks/>
          </p:cNvPicPr>
          <p:nvPr/>
        </p:nvPicPr>
        <p:blipFill>
          <a:blip xmlns:r="http://schemas.openxmlformats.org/officeDocument/2006/relationships" r:embed="rId2"/>
          <a:srcRect l="0" t="0" r="0" b="0"/>
          <a:stretch>
            <a:fillRect/>
          </a:stretch>
        </p:blipFill>
        <p:spPr>
          <a:xfrm rot="0">
            <a:off x="5486400" y="1600200"/>
            <a:ext cx="3538537" cy="4419600"/>
          </a:xfrm>
          <a:prstGeom prst="rect"/>
          <a:noFill/>
          <a:ln w="9525" cap="flat" cmpd="sng">
            <a:solidFill>
              <a:srgbClr val="CC3300">
                <a:alpha val="100000"/>
              </a:srgbClr>
            </a:solidFill>
            <a:prstDash val="solid"/>
            <a:round/>
          </a:ln>
        </p:spPr>
      </p:pic>
      <p:sp>
        <p:nvSpPr>
          <p:cNvPr id="1049493" name=""/>
          <p:cNvSpPr txBox="1"/>
          <p:nvPr/>
        </p:nvSpPr>
        <p:spPr>
          <a:xfrm rot="0">
            <a:off x="1524000" y="381000"/>
            <a:ext cx="5746750" cy="457200"/>
          </a:xfrm>
          <a:prstGeom prst="rect"/>
          <a:solidFill>
            <a:srgbClr val="CCCCFF"/>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t>For infinite long line charge density ‘</a:t>
            </a:r>
            <a:r>
              <a:rPr altLang="en-US" b="1" sz="2400" lang="el-GR">
                <a:ea typeface="Arial" pitchFamily="34" charset="0"/>
              </a:rPr>
              <a:t>λ</a:t>
            </a:r>
            <a:r>
              <a:rPr altLang="en-US" b="1" sz="2400" lang="zh-CN">
                <a:ea typeface="Arial" pitchFamily="34" charset="0"/>
              </a:rPr>
              <a:t>’</a:t>
            </a:r>
          </a:p>
        </p:txBody>
      </p:sp>
      <p:sp>
        <p:nvSpPr>
          <p:cNvPr id="1049494" name=""/>
          <p:cNvSpPr/>
          <p:nvPr/>
        </p:nvSpPr>
        <p:spPr>
          <a:xfrm rot="0">
            <a:off x="838200" y="5410200"/>
            <a:ext cx="2362200" cy="990600"/>
          </a:xfrm>
          <a:prstGeom prst="rect"/>
          <a:solidFill>
            <a:schemeClr val="accent1">
              <a:alpha val="25098"/>
            </a:schemeClr>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490"/>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9491"/>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1049492"/>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097398"/>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1049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90" grpId="0" uiExpand="0" build="whole" animBg="1"/>
      <p:bldP spid="1049491" grpId="0" uiExpand="0" build="whole" animBg="1"/>
      <p:bldP spid="1049492" grpId="0" uiExpand="0" build="whole" animBg="1"/>
      <p:bldP spid="1049494" grpId="0" uiExpand="0" build="whole"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406" name=""/>
        <p:cNvGrpSpPr/>
        <p:nvPr/>
      </p:nvGrpSpPr>
      <p:grpSpPr>
        <a:xfrm rot="0">
          <a:off x="0" y="0"/>
          <a:ext cx="0" cy="0"/>
          <a:chOff x="0" y="0"/>
          <a:chExt cx="0" cy="0"/>
        </a:xfrm>
      </p:grpSpPr>
      <p:sp>
        <p:nvSpPr>
          <p:cNvPr id="1049495" name=""/>
          <p:cNvSpPr/>
          <p:nvPr>
            <p:ph type="title" sz="full" idx="0"/>
          </p:nvPr>
        </p:nvSpPr>
        <p:spPr>
          <a:xfrm rot="0">
            <a:off x="0" y="152400"/>
            <a:ext cx="9144000" cy="1265237"/>
          </a:xfrm>
          <a:prstGeom prst="rect"/>
          <a:solidFill>
            <a:srgbClr val="FFCCFF">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sz="2400" lang="en-US"/>
              <a:t>Numerical: </a:t>
            </a:r>
            <a:br/>
            <a:r>
              <a:rPr altLang="en-US" sz="2400" lang="en-US"/>
              <a:t>Non conducting Cylindrical shell (r</a:t>
            </a:r>
            <a:r>
              <a:rPr altLang="en-US" baseline="-25000" sz="2400" lang="en-US"/>
              <a:t>1</a:t>
            </a:r>
            <a:r>
              <a:rPr altLang="en-US" sz="2400" lang="en-US"/>
              <a:t>, r</a:t>
            </a:r>
            <a:r>
              <a:rPr altLang="en-US" baseline="-25000" sz="2400" lang="en-US"/>
              <a:t>2</a:t>
            </a:r>
            <a:r>
              <a:rPr altLang="en-US" sz="2400" lang="el-GR"/>
              <a:t> and height h) having volume charge density ρ</a:t>
            </a:r>
            <a:r>
              <a:rPr altLang="en-US" sz="2400" lang="en-US"/>
              <a:t>=k/r. Determine E everywhere.</a:t>
            </a:r>
          </a:p>
        </p:txBody>
      </p:sp>
      <p:sp>
        <p:nvSpPr>
          <p:cNvPr id="1049496" name=""/>
          <p:cNvSpPr txBox="1"/>
          <p:nvPr/>
        </p:nvSpPr>
        <p:spPr>
          <a:xfrm rot="0">
            <a:off x="152400" y="1524000"/>
            <a:ext cx="2743200" cy="708025"/>
          </a:xfrm>
          <a:prstGeom prst="rect"/>
          <a:solidFill>
            <a:srgbClr val="CCCCF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ea typeface="Times New Roman" pitchFamily="18" charset="0"/>
              </a:rPr>
              <a:t>Case-I: E at an external point r</a:t>
            </a:r>
            <a:r>
              <a:rPr altLang="en-US" baseline="-25000" sz="2000" i="1" lang="en-US">
                <a:latin typeface="Times New Roman" pitchFamily="18" charset="0"/>
                <a:ea typeface="Times New Roman" pitchFamily="18" charset="0"/>
              </a:rPr>
              <a:t>0</a:t>
            </a:r>
            <a:r>
              <a:rPr altLang="en-US" sz="2000" i="1" lang="en-US">
                <a:latin typeface="Times New Roman" pitchFamily="18" charset="0"/>
                <a:ea typeface="Times New Roman" pitchFamily="18" charset="0"/>
              </a:rPr>
              <a:t>; E</a:t>
            </a:r>
            <a:r>
              <a:rPr altLang="en-US" baseline="-25000" sz="2000" i="1" lang="en-US">
                <a:latin typeface="Times New Roman" pitchFamily="18" charset="0"/>
                <a:ea typeface="Times New Roman" pitchFamily="18" charset="0"/>
              </a:rPr>
              <a:t>0</a:t>
            </a:r>
          </a:p>
        </p:txBody>
      </p:sp>
      <p:grpSp>
        <p:nvGrpSpPr>
          <p:cNvPr id="407" name=""/>
          <p:cNvGrpSpPr/>
          <p:nvPr/>
        </p:nvGrpSpPr>
        <p:grpSpPr>
          <a:xfrm rot="0">
            <a:off x="5930900" y="2422525"/>
            <a:ext cx="3082925" cy="4359275"/>
            <a:chOff x="5930238" y="2375864"/>
            <a:chExt cx="3082925" cy="4359584"/>
          </a:xfrm>
        </p:grpSpPr>
        <p:grpSp>
          <p:nvGrpSpPr>
            <p:cNvPr id="408" name=""/>
            <p:cNvGrpSpPr/>
            <p:nvPr/>
          </p:nvGrpSpPr>
          <p:grpSpPr>
            <a:xfrm rot="0">
              <a:off x="5930238" y="2375864"/>
              <a:ext cx="3082925" cy="3733800"/>
              <a:chOff x="5848350" y="1828800"/>
              <a:chExt cx="3082925" cy="3733800"/>
            </a:xfrm>
          </p:grpSpPr>
          <p:sp>
            <p:nvSpPr>
              <p:cNvPr id="1049497" name=""/>
              <p:cNvSpPr/>
              <p:nvPr/>
            </p:nvSpPr>
            <p:spPr>
              <a:xfrm rot="0">
                <a:off x="7391400" y="1828800"/>
                <a:ext cx="1371600" cy="609600"/>
              </a:xfrm>
              <a:prstGeom prst="wedgeRoundRectCallout">
                <a:avLst>
                  <a:gd name="adj1" fmla="val 7986"/>
                  <a:gd name="adj2" fmla="val 234116"/>
                  <a:gd name="adj3" fmla="val 16667"/>
                </a:avLst>
              </a:prstGeom>
              <a:solidFill>
                <a:schemeClr val="accent1"/>
              </a:solidFill>
              <a:ln w="952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lang="en-US"/>
                  <a:t>Gaussian</a:t>
                </a:r>
              </a:p>
              <a:p>
                <a:pPr algn="ctr" lvl="0"/>
                <a:r>
                  <a:rPr altLang="en-US" lang="en-US"/>
                  <a:t>surface</a:t>
                </a:r>
              </a:p>
            </p:txBody>
          </p:sp>
          <p:sp>
            <p:nvSpPr>
              <p:cNvPr id="1049498" name=""/>
              <p:cNvSpPr/>
              <p:nvPr/>
            </p:nvSpPr>
            <p:spPr>
              <a:xfrm rot="0">
                <a:off x="6172200" y="4762500"/>
                <a:ext cx="2057400" cy="800100"/>
              </a:xfrm>
              <a:prstGeom prst="ellipse"/>
              <a:no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499" name=""/>
              <p:cNvSpPr/>
              <p:nvPr/>
            </p:nvSpPr>
            <p:spPr>
              <a:xfrm rot="0">
                <a:off x="6172200" y="3276600"/>
                <a:ext cx="2057400" cy="800100"/>
              </a:xfrm>
              <a:prstGeom prst="ellipse"/>
              <a:noFill/>
              <a:ln w="9525" cap="flat" cmpd="sng">
                <a:solidFill>
                  <a:schemeClr val="dk1">
                    <a:alpha val="100000"/>
                  </a:schemeClr>
                </a:solidFill>
                <a:prstDash val="dash"/>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500" name=""/>
              <p:cNvSpPr/>
              <p:nvPr/>
            </p:nvSpPr>
            <p:spPr>
              <a:xfrm rot="0">
                <a:off x="6172200" y="3657600"/>
                <a:ext cx="0" cy="1524000"/>
              </a:xfrm>
              <a:prstGeom prst="line"/>
              <a:noFill/>
              <a:ln w="9525" cap="flat" cmpd="sng">
                <a:solidFill>
                  <a:schemeClr val="dk1">
                    <a:alpha val="100000"/>
                  </a:schemeClr>
                </a:solidFill>
                <a:prstDash val="dash"/>
                <a:round/>
              </a:ln>
            </p:spPr>
          </p:sp>
          <p:sp>
            <p:nvSpPr>
              <p:cNvPr id="1049501" name=""/>
              <p:cNvSpPr/>
              <p:nvPr/>
            </p:nvSpPr>
            <p:spPr>
              <a:xfrm rot="0">
                <a:off x="8229600" y="3657600"/>
                <a:ext cx="0" cy="1524000"/>
              </a:xfrm>
              <a:prstGeom prst="line"/>
              <a:noFill/>
              <a:ln w="9525" cap="flat" cmpd="sng">
                <a:solidFill>
                  <a:schemeClr val="dk1">
                    <a:alpha val="100000"/>
                  </a:schemeClr>
                </a:solidFill>
                <a:prstDash val="dash"/>
                <a:round/>
              </a:ln>
            </p:spPr>
          </p:sp>
          <p:sp>
            <p:nvSpPr>
              <p:cNvPr id="1049502" name=""/>
              <p:cNvSpPr/>
              <p:nvPr/>
            </p:nvSpPr>
            <p:spPr>
              <a:xfrm rot="0">
                <a:off x="8305800" y="4343400"/>
                <a:ext cx="381000" cy="0"/>
              </a:xfrm>
              <a:prstGeom prst="line"/>
              <a:noFill/>
              <a:ln w="9525" cap="flat" cmpd="sng">
                <a:solidFill>
                  <a:schemeClr val="dk1">
                    <a:alpha val="100000"/>
                  </a:schemeClr>
                </a:solidFill>
                <a:prstDash val="solid"/>
                <a:round/>
                <a:tailEnd type="triangle" w="med" len="med"/>
              </a:ln>
            </p:spPr>
          </p:sp>
          <p:sp>
            <p:nvSpPr>
              <p:cNvPr id="1049503" name=""/>
              <p:cNvSpPr txBox="1"/>
              <p:nvPr/>
            </p:nvSpPr>
            <p:spPr>
              <a:xfrm rot="0">
                <a:off x="8594725" y="4227513"/>
                <a:ext cx="3365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E</a:t>
                </a:r>
              </a:p>
            </p:txBody>
          </p:sp>
          <p:sp>
            <p:nvSpPr>
              <p:cNvPr id="1049504" name=""/>
              <p:cNvSpPr txBox="1"/>
              <p:nvPr/>
            </p:nvSpPr>
            <p:spPr>
              <a:xfrm rot="0">
                <a:off x="5848350" y="4305300"/>
                <a:ext cx="2476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latin typeface="Times New Roman" pitchFamily="18" charset="0"/>
                  </a:rPr>
                  <a:t>l</a:t>
                </a:r>
              </a:p>
            </p:txBody>
          </p:sp>
          <p:sp>
            <p:nvSpPr>
              <p:cNvPr id="1049505" name=""/>
              <p:cNvSpPr txBox="1"/>
              <p:nvPr/>
            </p:nvSpPr>
            <p:spPr>
              <a:xfrm rot="0">
                <a:off x="8305800" y="4989513"/>
                <a:ext cx="3365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P</a:t>
                </a:r>
              </a:p>
            </p:txBody>
          </p:sp>
          <p:pic>
            <p:nvPicPr>
              <p:cNvPr id="2097400" name=""/>
              <p:cNvPicPr>
                <a:picLocks/>
              </p:cNvPicPr>
              <p:nvPr/>
            </p:nvPicPr>
            <p:blipFill>
              <a:blip xmlns:r="http://schemas.openxmlformats.org/officeDocument/2006/relationships" r:embed="rId1"/>
              <a:srcRect l="0" t="0" r="0" b="0"/>
              <a:stretch>
                <a:fillRect/>
              </a:stretch>
            </p:blipFill>
            <p:spPr>
              <a:xfrm rot="0">
                <a:off x="6464554" y="3490713"/>
                <a:ext cx="1475232" cy="1871605"/>
              </a:xfrm>
              <a:prstGeom prst="rect"/>
              <a:noFill/>
              <a:ln>
                <a:noFill/>
              </a:ln>
            </p:spPr>
          </p:pic>
          <p:sp>
            <p:nvSpPr>
              <p:cNvPr id="1049506" name=""/>
              <p:cNvSpPr/>
              <p:nvPr/>
            </p:nvSpPr>
            <p:spPr>
              <a:xfrm rot="0">
                <a:off x="7200900" y="5162550"/>
                <a:ext cx="990600" cy="0"/>
              </a:xfrm>
              <a:prstGeom prst="line"/>
              <a:noFill/>
              <a:ln w="9525" cap="flat" cmpd="sng">
                <a:solidFill>
                  <a:schemeClr val="dk1">
                    <a:alpha val="100000"/>
                  </a:schemeClr>
                </a:solidFill>
                <a:prstDash val="dash"/>
                <a:round/>
              </a:ln>
            </p:spPr>
          </p:sp>
          <p:pic>
            <p:nvPicPr>
              <p:cNvPr id="2097401" name=""/>
              <p:cNvPicPr>
                <a:picLocks/>
              </p:cNvPicPr>
              <p:nvPr/>
            </p:nvPicPr>
            <p:blipFill>
              <a:blip xmlns:r="http://schemas.openxmlformats.org/officeDocument/2006/relationships" r:embed="rId2"/>
              <a:srcRect l="0" t="0" r="0" b="0"/>
              <a:stretch>
                <a:fillRect/>
              </a:stretch>
            </p:blipFill>
            <p:spPr>
              <a:xfrm rot="0">
                <a:off x="6647434" y="3618738"/>
                <a:ext cx="1091184" cy="1621651"/>
              </a:xfrm>
              <a:prstGeom prst="rect"/>
              <a:noFill/>
              <a:ln>
                <a:noFill/>
              </a:ln>
            </p:spPr>
          </p:pic>
        </p:grpSp>
        <p:cxnSp>
          <p:nvCxnSpPr>
            <p:cNvPr id="3145738" name=""/>
            <p:cNvCxnSpPr>
              <a:cxnSpLocks/>
            </p:cNvCxnSpPr>
            <p:nvPr/>
          </p:nvCxnSpPr>
          <p:spPr>
            <a:xfrm rot="0">
              <a:off x="7239000" y="5984560"/>
              <a:ext cx="457200" cy="1588"/>
            </a:xfrm>
            <a:prstGeom prst="straightConnector1"/>
            <a:noFill/>
            <a:ln w="9525" cap="flat" cmpd="sng">
              <a:solidFill>
                <a:schemeClr val="dk1">
                  <a:alpha val="100000"/>
                </a:schemeClr>
              </a:solidFill>
              <a:prstDash val="solid"/>
              <a:round/>
              <a:headEnd type="arrow" w="med" len="med"/>
              <a:tailEnd type="arrow" w="med" len="med"/>
            </a:ln>
          </p:spPr>
        </p:cxnSp>
        <p:cxnSp>
          <p:nvCxnSpPr>
            <p:cNvPr id="3145739" name=""/>
            <p:cNvCxnSpPr>
              <a:cxnSpLocks/>
            </p:cNvCxnSpPr>
            <p:nvPr/>
          </p:nvCxnSpPr>
          <p:spPr>
            <a:xfrm rot="0">
              <a:off x="7239000" y="6211573"/>
              <a:ext cx="685800" cy="1587"/>
            </a:xfrm>
            <a:prstGeom prst="straightConnector1"/>
            <a:noFill/>
            <a:ln w="9525" cap="flat" cmpd="sng">
              <a:solidFill>
                <a:schemeClr val="dk1">
                  <a:alpha val="100000"/>
                </a:schemeClr>
              </a:solidFill>
              <a:prstDash val="solid"/>
              <a:round/>
              <a:headEnd type="arrow" w="med" len="med"/>
              <a:tailEnd type="arrow" w="med" len="med"/>
            </a:ln>
          </p:spPr>
        </p:cxnSp>
        <p:cxnSp>
          <p:nvCxnSpPr>
            <p:cNvPr id="3145740" name=""/>
            <p:cNvCxnSpPr>
              <a:cxnSpLocks/>
            </p:cNvCxnSpPr>
            <p:nvPr/>
          </p:nvCxnSpPr>
          <p:spPr>
            <a:xfrm rot="0">
              <a:off x="7239000" y="6440173"/>
              <a:ext cx="990600" cy="1587"/>
            </a:xfrm>
            <a:prstGeom prst="straightConnector1"/>
            <a:noFill/>
            <a:ln w="9525" cap="flat" cmpd="sng">
              <a:solidFill>
                <a:schemeClr val="dk1">
                  <a:alpha val="100000"/>
                </a:schemeClr>
              </a:solidFill>
              <a:prstDash val="solid"/>
              <a:round/>
              <a:headEnd type="arrow" w="med" len="med"/>
              <a:tailEnd type="arrow" w="med" len="med"/>
            </a:ln>
          </p:spPr>
        </p:cxnSp>
        <p:sp>
          <p:nvSpPr>
            <p:cNvPr id="1049507" name=""/>
            <p:cNvSpPr txBox="1"/>
            <p:nvPr/>
          </p:nvSpPr>
          <p:spPr>
            <a:xfrm rot="0">
              <a:off x="7620000" y="6365560"/>
              <a:ext cx="34607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a:t>
              </a:r>
              <a:r>
                <a:rPr altLang="en-US" baseline="-25000" lang="en-IN"/>
                <a:t>0</a:t>
              </a:r>
            </a:p>
          </p:txBody>
        </p:sp>
        <p:sp>
          <p:nvSpPr>
            <p:cNvPr id="1049508" name=""/>
            <p:cNvSpPr txBox="1"/>
            <p:nvPr/>
          </p:nvSpPr>
          <p:spPr>
            <a:xfrm rot="0">
              <a:off x="7391400" y="6136960"/>
              <a:ext cx="34607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a:t>
              </a:r>
              <a:r>
                <a:rPr altLang="en-US" baseline="-25000" lang="en-IN"/>
                <a:t>2</a:t>
              </a:r>
            </a:p>
          </p:txBody>
        </p:sp>
        <p:sp>
          <p:nvSpPr>
            <p:cNvPr id="1049509" name=""/>
            <p:cNvSpPr txBox="1"/>
            <p:nvPr/>
          </p:nvSpPr>
          <p:spPr>
            <a:xfrm rot="0">
              <a:off x="7391400" y="5908360"/>
              <a:ext cx="346075" cy="36988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t>r</a:t>
              </a:r>
              <a:r>
                <a:rPr altLang="en-US" baseline="-25000" lang="en-IN"/>
                <a:t>1</a:t>
              </a:r>
            </a:p>
          </p:txBody>
        </p:sp>
      </p:grpSp>
      <p:pic>
        <p:nvPicPr>
          <p:cNvPr id="2097402" name=""/>
          <p:cNvPicPr>
            <a:picLocks/>
          </p:cNvPicPr>
          <p:nvPr/>
        </p:nvPicPr>
        <p:blipFill>
          <a:blip xmlns:r="http://schemas.openxmlformats.org/officeDocument/2006/relationships" r:embed="rId3"/>
          <a:srcRect l="0" t="0" r="0" b="0"/>
          <a:stretch>
            <a:fillRect/>
          </a:stretch>
        </p:blipFill>
        <p:spPr>
          <a:xfrm rot="0">
            <a:off x="239712" y="2286000"/>
            <a:ext cx="3030537" cy="3810000"/>
          </a:xfrm>
          <a:prstGeom prst="rect"/>
          <a:noFill/>
          <a:ln>
            <a:noFill/>
          </a:ln>
        </p:spPr>
      </p:pic>
      <p:pic>
        <p:nvPicPr>
          <p:cNvPr id="2097403" name=""/>
          <p:cNvPicPr>
            <a:picLocks/>
          </p:cNvPicPr>
          <p:nvPr/>
        </p:nvPicPr>
        <p:blipFill>
          <a:blip xmlns:r="http://schemas.openxmlformats.org/officeDocument/2006/relationships" r:embed="rId4"/>
          <a:srcRect l="0" t="0" r="0" b="0"/>
          <a:stretch>
            <a:fillRect/>
          </a:stretch>
        </p:blipFill>
        <p:spPr>
          <a:xfrm rot="0">
            <a:off x="3644900" y="1524000"/>
            <a:ext cx="3652837" cy="838200"/>
          </a:xfrm>
          <a:prstGeom prst="rect"/>
          <a:solidFill>
            <a:srgbClr val="CCFFCC"/>
          </a:solidFill>
          <a:ln w="28575" cap="flat" cmpd="sng">
            <a:solidFill>
              <a:srgbClr val="008000">
                <a:alpha val="100000"/>
              </a:srgbClr>
            </a:solidFill>
            <a:prstDash val="solid"/>
            <a:round/>
          </a:ln>
        </p:spPr>
      </p:pic>
      <p:pic>
        <p:nvPicPr>
          <p:cNvPr id="2097404" name=""/>
          <p:cNvPicPr>
            <a:picLocks/>
          </p:cNvPicPr>
          <p:nvPr/>
        </p:nvPicPr>
        <p:blipFill>
          <a:blip xmlns:r="http://schemas.openxmlformats.org/officeDocument/2006/relationships" r:embed="rId5"/>
          <a:srcRect l="0" t="0" r="0" b="0"/>
          <a:stretch>
            <a:fillRect/>
          </a:stretch>
        </p:blipFill>
        <p:spPr>
          <a:xfrm rot="0">
            <a:off x="3657600" y="2438400"/>
            <a:ext cx="3705225" cy="914400"/>
          </a:xfrm>
          <a:prstGeom prst="rect"/>
          <a:solidFill>
            <a:srgbClr val="CCFFCC"/>
          </a:solidFill>
          <a:ln w="28575" cap="flat" cmpd="sng">
            <a:solidFill>
              <a:srgbClr val="008000">
                <a:alpha val="100000"/>
              </a:srgbClr>
            </a:solidFill>
            <a:prstDash val="solid"/>
            <a:round/>
          </a:ln>
        </p:spPr>
      </p:pic>
      <p:pic>
        <p:nvPicPr>
          <p:cNvPr id="2097405" name=""/>
          <p:cNvPicPr>
            <a:picLocks/>
          </p:cNvPicPr>
          <p:nvPr/>
        </p:nvPicPr>
        <p:blipFill>
          <a:blip xmlns:r="http://schemas.openxmlformats.org/officeDocument/2006/relationships" r:embed="rId6"/>
          <a:srcRect l="0" t="0" r="0" b="0"/>
          <a:stretch>
            <a:fillRect/>
          </a:stretch>
        </p:blipFill>
        <p:spPr>
          <a:xfrm rot="0">
            <a:off x="3657600" y="3429000"/>
            <a:ext cx="2667000" cy="609600"/>
          </a:xfrm>
          <a:prstGeom prst="rect"/>
          <a:solidFill>
            <a:srgbClr val="CCFFCC"/>
          </a:solidFill>
          <a:ln w="28575" cap="flat" cmpd="sng">
            <a:solidFill>
              <a:srgbClr val="0080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8" presetSubtype="12">
                                  <p:stCondLst>
                                    <p:cond delay="0"/>
                                  </p:stCondLst>
                                  <p:childTnLst>
                                    <p:set>
                                      <p:cBhvr>
                                        <p:cTn dur="1" fill="hold" id="6">
                                          <p:stCondLst>
                                            <p:cond delay="0"/>
                                          </p:stCondLst>
                                        </p:cTn>
                                        <p:tgtEl>
                                          <p:spTgt spid="2097402"/>
                                        </p:tgtEl>
                                        <p:attrNameLst>
                                          <p:attrName>style.visibility</p:attrName>
                                        </p:attrNameLst>
                                      </p:cBhvr>
                                      <p:to>
                                        <p:strVal val="visible"/>
                                      </p:to>
                                    </p:set>
                                    <p:animEffect transition="in" filter="strips(downLeft)">
                                      <p:cBhvr>
                                        <p:cTn dur="500" id="7"/>
                                        <p:tgtEl>
                                          <p:spTgt spid="209740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403"/>
                                        </p:tgtEl>
                                        <p:attrNameLst>
                                          <p:attrName>style.visibility</p:attrName>
                                        </p:attrNameLst>
                                      </p:cBhvr>
                                      <p:to>
                                        <p:strVal val="visible"/>
                                      </p:to>
                                    </p:set>
                                    <p:animEffect transition="in" filter="blinds(horizontal)">
                                      <p:cBhvr>
                                        <p:cTn dur="500" id="12"/>
                                        <p:tgtEl>
                                          <p:spTgt spid="2097403"/>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404"/>
                                        </p:tgtEl>
                                        <p:attrNameLst>
                                          <p:attrName>style.visibility</p:attrName>
                                        </p:attrNameLst>
                                      </p:cBhvr>
                                      <p:to>
                                        <p:strVal val="visible"/>
                                      </p:to>
                                    </p:set>
                                    <p:animEffect transition="in" filter="blinds(horizontal)">
                                      <p:cBhvr>
                                        <p:cTn dur="500" id="17"/>
                                        <p:tgtEl>
                                          <p:spTgt spid="2097404"/>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3" presetSubtype="10">
                                  <p:stCondLst>
                                    <p:cond delay="0"/>
                                  </p:stCondLst>
                                  <p:childTnLst>
                                    <p:set>
                                      <p:cBhvr>
                                        <p:cTn dur="1" fill="hold" id="21">
                                          <p:stCondLst>
                                            <p:cond delay="0"/>
                                          </p:stCondLst>
                                        </p:cTn>
                                        <p:tgtEl>
                                          <p:spTgt spid="2097405"/>
                                        </p:tgtEl>
                                        <p:attrNameLst>
                                          <p:attrName>style.visibility</p:attrName>
                                        </p:attrNameLst>
                                      </p:cBhvr>
                                      <p:to>
                                        <p:strVal val="visible"/>
                                      </p:to>
                                    </p:set>
                                    <p:animEffect transition="in" filter="blinds(horizontal)">
                                      <p:cBhvr>
                                        <p:cTn dur="500" id="22"/>
                                        <p:tgtEl>
                                          <p:spTgt spid="2097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409" name=""/>
        <p:cNvGrpSpPr/>
        <p:nvPr/>
      </p:nvGrpSpPr>
      <p:grpSpPr>
        <a:xfrm rot="0">
          <a:off x="0" y="0"/>
          <a:ext cx="0" cy="0"/>
          <a:chOff x="0" y="0"/>
          <a:chExt cx="0" cy="0"/>
        </a:xfrm>
      </p:grpSpPr>
      <p:grpSp>
        <p:nvGrpSpPr>
          <p:cNvPr id="410" name=""/>
          <p:cNvGrpSpPr/>
          <p:nvPr/>
        </p:nvGrpSpPr>
        <p:grpSpPr>
          <a:xfrm rot="0">
            <a:off x="1189037" y="79375"/>
            <a:ext cx="6534150" cy="1577975"/>
            <a:chOff x="749" y="50"/>
            <a:chExt cx="4116" cy="994"/>
          </a:xfrm>
        </p:grpSpPr>
        <p:pic>
          <p:nvPicPr>
            <p:cNvPr id="2097406" name=""/>
            <p:cNvPicPr>
              <a:picLocks/>
            </p:cNvPicPr>
            <p:nvPr/>
          </p:nvPicPr>
          <p:blipFill>
            <a:blip xmlns:r="http://schemas.openxmlformats.org/officeDocument/2006/relationships" r:embed="rId1"/>
            <a:srcRect l="0" t="0" r="0" b="0"/>
            <a:stretch>
              <a:fillRect/>
            </a:stretch>
          </p:blipFill>
          <p:spPr>
            <a:xfrm rot="0">
              <a:off x="749" y="50"/>
              <a:ext cx="4116" cy="994"/>
            </a:xfrm>
            <a:prstGeom prst="rect"/>
            <a:noFill/>
            <a:ln>
              <a:noFill/>
            </a:ln>
          </p:spPr>
        </p:pic>
        <p:sp>
          <p:nvSpPr>
            <p:cNvPr id="1049510" name=""/>
            <p:cNvSpPr txBox="1"/>
            <p:nvPr/>
          </p:nvSpPr>
          <p:spPr>
            <a:xfrm rot="0">
              <a:off x="815" y="115"/>
              <a:ext cx="3986" cy="866"/>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endParaRPr altLang="en-US" lang="en-US">
                <a:solidFill>
                  <a:srgbClr val="FFFFFF"/>
                </a:solidFill>
              </a:endParaRPr>
            </a:p>
          </p:txBody>
        </p:sp>
      </p:grpSp>
      <p:sp>
        <p:nvSpPr>
          <p:cNvPr id="1049511" name=""/>
          <p:cNvSpPr/>
          <p:nvPr/>
        </p:nvSpPr>
        <p:spPr>
          <a:xfrm rot="0">
            <a:off x="1295400" y="304800"/>
            <a:ext cx="6096000" cy="120015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600" i="1" lang="en-US">
                <a:solidFill>
                  <a:schemeClr val="lt1"/>
                </a:solidFill>
                <a:effectLst>
                  <a:outerShdw algn="tl" blurRad="38100" dir="2700000" dist="38100">
                    <a:srgbClr val="C0C0C0"/>
                  </a:outerShdw>
                </a:effectLst>
                <a:latin typeface="Perpetua" pitchFamily="18" charset="0"/>
              </a:rPr>
              <a:t>Applications of Gauss law</a:t>
            </a:r>
            <a:br/>
            <a:r>
              <a:rPr altLang="en-US" b="1" sz="3600" i="1" lang="en-US">
                <a:solidFill>
                  <a:schemeClr val="lt1"/>
                </a:solidFill>
                <a:effectLst>
                  <a:outerShdw algn="tl" blurRad="38100" dir="2700000" dist="38100">
                    <a:srgbClr val="C0C0C0"/>
                  </a:outerShdw>
                </a:effectLst>
                <a:latin typeface="Perpetua" pitchFamily="18" charset="0"/>
              </a:rPr>
              <a:t>(Infinitely long sheet of Charge)</a:t>
            </a:r>
          </a:p>
        </p:txBody>
      </p:sp>
      <p:pic>
        <p:nvPicPr>
          <p:cNvPr id="2097407" name=""/>
          <p:cNvPicPr>
            <a:picLocks/>
          </p:cNvPicPr>
          <p:nvPr/>
        </p:nvPicPr>
        <p:blipFill>
          <a:blip xmlns:r="http://schemas.openxmlformats.org/officeDocument/2006/relationships" r:embed="rId2"/>
          <a:srcRect l="0" t="0" r="0" b="0"/>
          <a:stretch>
            <a:fillRect/>
          </a:stretch>
        </p:blipFill>
        <p:spPr>
          <a:xfrm rot="0">
            <a:off x="2286000" y="1981200"/>
            <a:ext cx="4572000" cy="3532187"/>
          </a:xfrm>
          <a:prstGeom prst="rect"/>
          <a:noFill/>
          <a:ln>
            <a:noFill/>
          </a:ln>
        </p:spPr>
      </p:pic>
      <p:pic>
        <p:nvPicPr>
          <p:cNvPr id="2097408" name=""/>
          <p:cNvPicPr>
            <a:picLocks/>
          </p:cNvPicPr>
          <p:nvPr/>
        </p:nvPicPr>
        <p:blipFill>
          <a:blip xmlns:r="http://schemas.openxmlformats.org/officeDocument/2006/relationships" r:embed="rId3"/>
          <a:srcRect l="0" t="0" r="0" b="0"/>
          <a:stretch>
            <a:fillRect/>
          </a:stretch>
        </p:blipFill>
        <p:spPr>
          <a:xfrm rot="0">
            <a:off x="3200400" y="1752600"/>
            <a:ext cx="2822575" cy="609600"/>
          </a:xfrm>
          <a:prstGeom prst="rect"/>
          <a:solidFill>
            <a:schemeClr val="accent1"/>
          </a:solidFill>
          <a:ln>
            <a:noFill/>
          </a:ln>
        </p:spPr>
      </p:pic>
      <p:sp>
        <p:nvSpPr>
          <p:cNvPr id="1049512" name=""/>
          <p:cNvSpPr/>
          <p:nvPr/>
        </p:nvSpPr>
        <p:spPr>
          <a:xfrm rot="0">
            <a:off x="228600" y="4953000"/>
            <a:ext cx="8686800" cy="1531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eaLnBrk="1" hangingPunct="1" latinLnBrk="1" lvl="0">
              <a:lnSpc>
                <a:spcPct val="130000"/>
              </a:lnSpc>
            </a:pPr>
            <a:r>
              <a:rPr altLang="zh-CN" b="1" sz="2400" i="1" lang="en-US">
                <a:latin typeface="Perpetua" pitchFamily="18" charset="0"/>
                <a:ea typeface="SimSun" pitchFamily="2" charset="-122"/>
              </a:rPr>
              <a:t>The plane is infinitely large, any point can be treated as the center point of the plane, so E at that point must be normal to the surface and must have the same magnitude at all points equidistant from the plane.</a:t>
            </a:r>
          </a:p>
        </p:txBody>
      </p:sp>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411" name=""/>
        <p:cNvGrpSpPr/>
        <p:nvPr/>
      </p:nvGrpSpPr>
      <p:grpSpPr>
        <a:xfrm rot="0">
          <a:off x="0" y="0"/>
          <a:ext cx="0" cy="0"/>
          <a:chOff x="0" y="0"/>
          <a:chExt cx="0" cy="0"/>
        </a:xfrm>
      </p:grpSpPr>
      <p:pic>
        <p:nvPicPr>
          <p:cNvPr id="2097409" name=""/>
          <p:cNvPicPr>
            <a:picLocks/>
          </p:cNvPicPr>
          <p:nvPr/>
        </p:nvPicPr>
        <p:blipFill>
          <a:blip xmlns:r="http://schemas.openxmlformats.org/officeDocument/2006/relationships" r:embed="rId1"/>
          <a:srcRect l="0" t="0" r="0" b="0"/>
          <a:stretch>
            <a:fillRect/>
          </a:stretch>
        </p:blipFill>
        <p:spPr>
          <a:xfrm rot="0">
            <a:off x="6400800" y="3886200"/>
            <a:ext cx="2743200" cy="2155825"/>
          </a:xfrm>
          <a:prstGeom prst="rect"/>
          <a:noFill/>
          <a:ln>
            <a:noFill/>
          </a:ln>
        </p:spPr>
      </p:pic>
      <p:pic>
        <p:nvPicPr>
          <p:cNvPr id="2097410" name="" descr="23_17Cylinder_Plane"/>
          <p:cNvPicPr>
            <a:picLocks/>
          </p:cNvPicPr>
          <p:nvPr/>
        </p:nvPicPr>
        <p:blipFill>
          <a:blip xmlns:r="http://schemas.openxmlformats.org/officeDocument/2006/relationships" r:embed="rId2"/>
          <a:srcRect l="0" t="0" r="0" b="0"/>
          <a:stretch>
            <a:fillRect/>
          </a:stretch>
        </p:blipFill>
        <p:spPr>
          <a:xfrm rot="0">
            <a:off x="685800" y="914400"/>
            <a:ext cx="4443412" cy="3505200"/>
          </a:xfrm>
          <a:prstGeom prst="rect"/>
          <a:noFill/>
          <a:ln>
            <a:noFill/>
          </a:ln>
        </p:spPr>
      </p:pic>
      <p:sp>
        <p:nvSpPr>
          <p:cNvPr id="1049513" name=""/>
          <p:cNvSpPr txBox="1"/>
          <p:nvPr/>
        </p:nvSpPr>
        <p:spPr>
          <a:xfrm rot="0">
            <a:off x="0" y="0"/>
            <a:ext cx="7010400" cy="954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sz="2800" i="1" lang="en-US">
                <a:latin typeface="Perpetua" pitchFamily="18" charset="0"/>
              </a:rPr>
              <a:t>A cylindrical Gaussian surface is used to find the electric field of an infinite plane sheet of charge. </a:t>
            </a:r>
          </a:p>
        </p:txBody>
      </p:sp>
      <p:pic>
        <p:nvPicPr>
          <p:cNvPr id="2097411" name=""/>
          <p:cNvPicPr>
            <a:picLocks/>
          </p:cNvPicPr>
          <p:nvPr/>
        </p:nvPicPr>
        <p:blipFill>
          <a:blip xmlns:r="http://schemas.openxmlformats.org/officeDocument/2006/relationships" r:embed="rId3"/>
          <a:srcRect l="0" t="0" r="0" b="0"/>
          <a:stretch>
            <a:fillRect/>
          </a:stretch>
        </p:blipFill>
        <p:spPr>
          <a:xfrm rot="0">
            <a:off x="4953000" y="990600"/>
            <a:ext cx="2130425" cy="1293812"/>
          </a:xfrm>
          <a:prstGeom prst="rect"/>
          <a:noFill/>
          <a:ln>
            <a:noFill/>
          </a:ln>
        </p:spPr>
      </p:pic>
      <p:sp>
        <p:nvSpPr>
          <p:cNvPr id="1049514" name=""/>
          <p:cNvSpPr/>
          <p:nvPr/>
        </p:nvSpPr>
        <p:spPr>
          <a:xfrm rot="0">
            <a:off x="228600" y="4267200"/>
            <a:ext cx="6096000" cy="1477962"/>
          </a:xfrm>
          <a:prstGeom prst="rect"/>
          <a:solidFill>
            <a:schemeClr val="lt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zh-CN" b="1" sz="3000" i="1" lang="en-US">
                <a:latin typeface="Perpetua" pitchFamily="18" charset="0"/>
                <a:ea typeface="SimSun" pitchFamily="2" charset="-122"/>
              </a:rPr>
              <a:t>‘E’ does not depend on the distance ‘r’. Therefore, the field is uniform everywhere. </a:t>
            </a:r>
          </a:p>
        </p:txBody>
      </p:sp>
      <p:pic>
        <p:nvPicPr>
          <p:cNvPr id="2097412" name=""/>
          <p:cNvPicPr>
            <a:picLocks/>
          </p:cNvPicPr>
          <p:nvPr/>
        </p:nvPicPr>
        <p:blipFill>
          <a:blip xmlns:r="http://schemas.openxmlformats.org/officeDocument/2006/relationships" r:embed="rId4"/>
          <a:srcRect l="0" t="0" r="0" b="0"/>
          <a:stretch>
            <a:fillRect/>
          </a:stretch>
        </p:blipFill>
        <p:spPr>
          <a:xfrm rot="0">
            <a:off x="5029200" y="2263775"/>
            <a:ext cx="2001837" cy="860425"/>
          </a:xfrm>
          <a:prstGeom prst="rect"/>
          <a:noFill/>
          <a:ln>
            <a:noFill/>
          </a:ln>
        </p:spPr>
      </p:pic>
      <p:pic>
        <p:nvPicPr>
          <p:cNvPr id="2097413" name=""/>
          <p:cNvPicPr>
            <a:picLocks/>
          </p:cNvPicPr>
          <p:nvPr/>
        </p:nvPicPr>
        <p:blipFill>
          <a:blip xmlns:r="http://schemas.openxmlformats.org/officeDocument/2006/relationships" r:embed="rId5"/>
          <a:srcRect l="0" t="0" r="0" b="0"/>
          <a:stretch>
            <a:fillRect/>
          </a:stretch>
        </p:blipFill>
        <p:spPr>
          <a:xfrm rot="0">
            <a:off x="5334000" y="3124200"/>
            <a:ext cx="1343025" cy="860425"/>
          </a:xfrm>
          <a:prstGeom prst="rect"/>
          <a:noFill/>
          <a:ln w="28575" cap="flat" cmpd="sng">
            <a:solidFill>
              <a:srgbClr val="000000">
                <a:alpha val="100000"/>
              </a:srgbClr>
            </a:solidFill>
            <a:prstDash val="solid"/>
            <a:round/>
          </a:ln>
        </p:spPr>
      </p:pic>
      <p:sp>
        <p:nvSpPr>
          <p:cNvPr id="1049515" name=""/>
          <p:cNvSpPr txBox="1"/>
          <p:nvPr/>
        </p:nvSpPr>
        <p:spPr>
          <a:xfrm rot="0">
            <a:off x="0" y="1390650"/>
            <a:ext cx="1676400" cy="11080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200" lang="en-US">
                <a:latin typeface="Perpetua" pitchFamily="18" charset="0"/>
              </a:rPr>
              <a:t>Assume the surface charge density is </a:t>
            </a:r>
            <a:r>
              <a:rPr altLang="en-US" sz="2200" lang="el-GR">
                <a:latin typeface="Arial Unicode MS" pitchFamily="34" charset="-128"/>
                <a:ea typeface="Times New Roman" pitchFamily="18" charset="0"/>
              </a:rPr>
              <a:t>σ</a:t>
            </a:r>
            <a:r>
              <a:rPr altLang="en-US" sz="2200" lang="en-US">
                <a:latin typeface="Perpetua" pitchFamily="18" charset="0"/>
                <a:ea typeface="Times New Roman" pitchFamily="18" charset="0"/>
              </a:rPr>
              <a:t>.</a:t>
            </a:r>
            <a:r>
              <a:rPr altLang="en-US" sz="2200" lang="en-US">
                <a:latin typeface="Perpetua" pitchFamily="18" charset="0"/>
              </a:rPr>
              <a:t>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8" presetSubtype="6">
                                  <p:stCondLst>
                                    <p:cond delay="0"/>
                                  </p:stCondLst>
                                  <p:childTnLst>
                                    <p:set>
                                      <p:cBhvr>
                                        <p:cTn dur="1" fill="hold" id="6">
                                          <p:stCondLst>
                                            <p:cond delay="0"/>
                                          </p:stCondLst>
                                        </p:cTn>
                                        <p:tgtEl>
                                          <p:spTgt spid="1049515"/>
                                        </p:tgtEl>
                                        <p:attrNameLst>
                                          <p:attrName>style.visibility</p:attrName>
                                        </p:attrNameLst>
                                      </p:cBhvr>
                                      <p:to>
                                        <p:strVal val="visible"/>
                                      </p:to>
                                    </p:set>
                                    <p:animEffect transition="in" filter="strips(downRight)">
                                      <p:cBhvr>
                                        <p:cTn dur="500" id="7"/>
                                        <p:tgtEl>
                                          <p:spTgt spid="10495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8" presetSubtype="6">
                                  <p:stCondLst>
                                    <p:cond delay="0"/>
                                  </p:stCondLst>
                                  <p:childTnLst>
                                    <p:set>
                                      <p:cBhvr>
                                        <p:cTn dur="1" fill="hold" id="11">
                                          <p:stCondLst>
                                            <p:cond delay="0"/>
                                          </p:stCondLst>
                                        </p:cTn>
                                        <p:tgtEl>
                                          <p:spTgt spid="2097411"/>
                                        </p:tgtEl>
                                        <p:attrNameLst>
                                          <p:attrName>style.visibility</p:attrName>
                                        </p:attrNameLst>
                                      </p:cBhvr>
                                      <p:to>
                                        <p:strVal val="visible"/>
                                      </p:to>
                                    </p:set>
                                    <p:animEffect transition="in" filter="strips(downRight)">
                                      <p:cBhvr>
                                        <p:cTn dur="500" id="12"/>
                                        <p:tgtEl>
                                          <p:spTgt spid="20974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8" presetSubtype="6">
                                  <p:stCondLst>
                                    <p:cond delay="0"/>
                                  </p:stCondLst>
                                  <p:childTnLst>
                                    <p:set>
                                      <p:cBhvr>
                                        <p:cTn dur="1" fill="hold" id="16">
                                          <p:stCondLst>
                                            <p:cond delay="0"/>
                                          </p:stCondLst>
                                        </p:cTn>
                                        <p:tgtEl>
                                          <p:spTgt spid="2097412"/>
                                        </p:tgtEl>
                                        <p:attrNameLst>
                                          <p:attrName>style.visibility</p:attrName>
                                        </p:attrNameLst>
                                      </p:cBhvr>
                                      <p:to>
                                        <p:strVal val="visible"/>
                                      </p:to>
                                    </p:set>
                                    <p:animEffect transition="in" filter="strips(downRight)">
                                      <p:cBhvr>
                                        <p:cTn dur="500" id="17"/>
                                        <p:tgtEl>
                                          <p:spTgt spid="209741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8" presetSubtype="6">
                                  <p:stCondLst>
                                    <p:cond delay="0"/>
                                  </p:stCondLst>
                                  <p:childTnLst>
                                    <p:set>
                                      <p:cBhvr>
                                        <p:cTn dur="1" fill="hold" id="21">
                                          <p:stCondLst>
                                            <p:cond delay="0"/>
                                          </p:stCondLst>
                                        </p:cTn>
                                        <p:tgtEl>
                                          <p:spTgt spid="2097413"/>
                                        </p:tgtEl>
                                        <p:attrNameLst>
                                          <p:attrName>style.visibility</p:attrName>
                                        </p:attrNameLst>
                                      </p:cBhvr>
                                      <p:to>
                                        <p:strVal val="visible"/>
                                      </p:to>
                                    </p:set>
                                    <p:animEffect transition="in" filter="strips(downRight)">
                                      <p:cBhvr>
                                        <p:cTn dur="500" id="22"/>
                                        <p:tgtEl>
                                          <p:spTgt spid="209741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8" presetSubtype="6">
                                  <p:stCondLst>
                                    <p:cond delay="0"/>
                                  </p:stCondLst>
                                  <p:childTnLst>
                                    <p:set>
                                      <p:cBhvr>
                                        <p:cTn dur="1" fill="hold" id="26">
                                          <p:stCondLst>
                                            <p:cond delay="0"/>
                                          </p:stCondLst>
                                        </p:cTn>
                                        <p:tgtEl>
                                          <p:spTgt spid="1049514"/>
                                        </p:tgtEl>
                                        <p:attrNameLst>
                                          <p:attrName>style.visibility</p:attrName>
                                        </p:attrNameLst>
                                      </p:cBhvr>
                                      <p:to>
                                        <p:strVal val="visible"/>
                                      </p:to>
                                    </p:set>
                                    <p:animEffect transition="in" filter="strips(downRight)">
                                      <p:cBhvr>
                                        <p:cTn dur="500" id="27"/>
                                        <p:tgtEl>
                                          <p:spTgt spid="1049514"/>
                                        </p:tgtEl>
                                      </p:cBhvr>
                                    </p:animEffect>
                                  </p:childTnLst>
                                </p:cTn>
                              </p:par>
                              <p:par>
                                <p:cTn fill="hold" id="28" nodeType="withEffect" presetClass="entr" presetID="18" presetSubtype="6">
                                  <p:stCondLst>
                                    <p:cond delay="0"/>
                                  </p:stCondLst>
                                  <p:childTnLst>
                                    <p:set>
                                      <p:cBhvr>
                                        <p:cTn dur="1" fill="hold" id="29">
                                          <p:stCondLst>
                                            <p:cond delay="0"/>
                                          </p:stCondLst>
                                        </p:cTn>
                                        <p:tgtEl>
                                          <p:spTgt spid="2097409"/>
                                        </p:tgtEl>
                                        <p:attrNameLst>
                                          <p:attrName>style.visibility</p:attrName>
                                        </p:attrNameLst>
                                      </p:cBhvr>
                                      <p:to>
                                        <p:strVal val="visible"/>
                                      </p:to>
                                    </p:set>
                                    <p:animEffect transition="in" filter="strips(downRight)">
                                      <p:cBhvr>
                                        <p:cTn dur="500" id="30"/>
                                        <p:tgtEl>
                                          <p:spTgt spid="209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4" grpId="0" uiExpand="0" build="whole" animBg="1"/>
      <p:bldP spid="1049515" grpId="0" uiExpand="0" build="whole"/>
    </p:bldLst>
  </p:timing>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414" name=""/>
        <p:cNvGrpSpPr/>
        <p:nvPr/>
      </p:nvGrpSpPr>
      <p:grpSpPr>
        <a:xfrm rot="0">
          <a:off x="0" y="0"/>
          <a:ext cx="0" cy="0"/>
          <a:chOff x="0" y="0"/>
          <a:chExt cx="0" cy="0"/>
        </a:xfrm>
      </p:grpSpPr>
      <p:sp>
        <p:nvSpPr>
          <p:cNvPr id="1049519" name=""/>
          <p:cNvSpPr/>
          <p:nvPr/>
        </p:nvSpPr>
        <p:spPr>
          <a:xfrm rot="0">
            <a:off x="0" y="0"/>
            <a:ext cx="9144000" cy="1077912"/>
          </a:xfrm>
          <a:prstGeom prst="rect"/>
          <a:solidFill>
            <a:srgbClr val="9C9CD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Electric field just outside the surface of a charged conductor</a:t>
            </a:r>
          </a:p>
        </p:txBody>
      </p:sp>
      <p:sp>
        <p:nvSpPr>
          <p:cNvPr id="1049520" name=""/>
          <p:cNvSpPr txBox="1"/>
          <p:nvPr/>
        </p:nvSpPr>
        <p:spPr>
          <a:xfrm rot="0">
            <a:off x="76200" y="1447800"/>
            <a:ext cx="40386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Arial Unicode MS" pitchFamily="34" charset="-128"/>
              </a:rPr>
              <a:t>Assume the surface charge density is </a:t>
            </a:r>
            <a:r>
              <a:rPr altLang="en-US" sz="2000" i="1" lang="el-GR">
                <a:latin typeface="Arial Unicode MS" pitchFamily="34" charset="-128"/>
                <a:ea typeface="Times New Roman" pitchFamily="18" charset="0"/>
              </a:rPr>
              <a:t>σ</a:t>
            </a:r>
            <a:r>
              <a:rPr altLang="en-US" sz="2000" i="1" lang="en-US">
                <a:latin typeface="Arial Unicode MS" pitchFamily="34" charset="-128"/>
                <a:ea typeface="Times New Roman" pitchFamily="18" charset="0"/>
              </a:rPr>
              <a:t>.</a:t>
            </a:r>
            <a:r>
              <a:rPr altLang="en-US" sz="2000" i="1" lang="en-US">
                <a:latin typeface="Arial Unicode MS" pitchFamily="34" charset="-128"/>
              </a:rPr>
              <a:t>  </a:t>
            </a:r>
          </a:p>
        </p:txBody>
      </p:sp>
      <p:pic>
        <p:nvPicPr>
          <p:cNvPr id="2097414" name=""/>
          <p:cNvPicPr>
            <a:picLocks/>
          </p:cNvPicPr>
          <p:nvPr/>
        </p:nvPicPr>
        <p:blipFill>
          <a:blip xmlns:r="http://schemas.openxmlformats.org/officeDocument/2006/relationships" r:embed="rId1"/>
          <a:srcRect l="0" t="0" r="0" b="0"/>
          <a:stretch>
            <a:fillRect/>
          </a:stretch>
        </p:blipFill>
        <p:spPr>
          <a:xfrm rot="0">
            <a:off x="838200" y="2438400"/>
            <a:ext cx="3217862" cy="2144712"/>
          </a:xfrm>
          <a:prstGeom prst="rect"/>
          <a:noFill/>
          <a:ln w="9525" cap="flat" cmpd="sng">
            <a:solidFill>
              <a:srgbClr val="FF0000">
                <a:alpha val="100000"/>
              </a:srgbClr>
            </a:solidFill>
            <a:prstDash val="solid"/>
            <a:round/>
          </a:ln>
        </p:spPr>
      </p:pic>
      <p:pic>
        <p:nvPicPr>
          <p:cNvPr id="2097415" name="" descr="gauss2c"/>
          <p:cNvPicPr>
            <a:picLocks/>
          </p:cNvPicPr>
          <p:nvPr/>
        </p:nvPicPr>
        <p:blipFill>
          <a:blip xmlns:r="http://schemas.openxmlformats.org/officeDocument/2006/relationships" r:embed="rId2"/>
          <a:srcRect l="0" t="0" r="0" b="0"/>
          <a:stretch>
            <a:fillRect/>
          </a:stretch>
        </p:blipFill>
        <p:spPr>
          <a:xfrm rot="0">
            <a:off x="4449762" y="1219200"/>
            <a:ext cx="4237037" cy="4572000"/>
          </a:xfrm>
          <a:prstGeom prst="rect"/>
          <a:noFill/>
          <a:ln>
            <a:noFill/>
          </a:ln>
        </p:spPr>
      </p:pic>
      <p:sp>
        <p:nvSpPr>
          <p:cNvPr id="1049521" name=""/>
          <p:cNvSpPr txBox="1"/>
          <p:nvPr/>
        </p:nvSpPr>
        <p:spPr>
          <a:xfrm rot="0">
            <a:off x="6054725" y="3289300"/>
            <a:ext cx="612775" cy="646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600" lang="el-GR">
                <a:latin typeface="Calibri" pitchFamily="34" charset="0"/>
              </a:rPr>
              <a:t>σ</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8" presetSubtype="12">
                                  <p:stCondLst>
                                    <p:cond delay="0"/>
                                  </p:stCondLst>
                                  <p:childTnLst>
                                    <p:set>
                                      <p:cBhvr>
                                        <p:cTn dur="1" fill="hold" id="6">
                                          <p:stCondLst>
                                            <p:cond delay="0"/>
                                          </p:stCondLst>
                                        </p:cTn>
                                        <p:tgtEl>
                                          <p:spTgt spid="2097414"/>
                                        </p:tgtEl>
                                        <p:attrNameLst>
                                          <p:attrName>style.visibility</p:attrName>
                                        </p:attrNameLst>
                                      </p:cBhvr>
                                      <p:to>
                                        <p:strVal val="visible"/>
                                      </p:to>
                                    </p:set>
                                    <p:animEffect transition="in" filter="strips(downLeft)">
                                      <p:cBhvr>
                                        <p:cTn dur="500" id="7"/>
                                        <p:tgtEl>
                                          <p:spTgt spid="209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417" name=""/>
        <p:cNvGrpSpPr/>
        <p:nvPr/>
      </p:nvGrpSpPr>
      <p:grpSpPr>
        <a:xfrm rot="0">
          <a:off x="0" y="0"/>
          <a:ext cx="0" cy="0"/>
          <a:chOff x="0" y="0"/>
          <a:chExt cx="0" cy="0"/>
        </a:xfrm>
      </p:grpSpPr>
      <p:sp>
        <p:nvSpPr>
          <p:cNvPr id="1049525" name=""/>
          <p:cNvSpPr txBox="1"/>
          <p:nvPr/>
        </p:nvSpPr>
        <p:spPr>
          <a:xfrm rot="0">
            <a:off x="4267200" y="4814887"/>
            <a:ext cx="3124200" cy="1477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a:t>
            </a:r>
          </a:p>
          <a:p>
            <a:pPr lvl="0"/>
            <a:endParaRPr altLang="en-US" lang="en-US">
              <a:latin typeface="Calibri" pitchFamily="34" charset="0"/>
            </a:endParaRPr>
          </a:p>
          <a:p>
            <a:pPr lvl="0"/>
            <a:endParaRPr altLang="en-US" lang="en-US">
              <a:latin typeface="Calibri" pitchFamily="34" charset="0"/>
            </a:endParaRPr>
          </a:p>
          <a:p>
            <a:pPr lvl="0"/>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a:t>
            </a:r>
            <a:r>
              <a:rPr altLang="en-US" lang="en-US">
                <a:latin typeface="Calibri" pitchFamily="34" charset="0"/>
              </a:rPr>
              <a:t>		</a:t>
            </a:r>
          </a:p>
        </p:txBody>
      </p:sp>
      <p:sp>
        <p:nvSpPr>
          <p:cNvPr id="1049526" name=""/>
          <p:cNvSpPr txBox="1"/>
          <p:nvPr/>
        </p:nvSpPr>
        <p:spPr>
          <a:xfrm rot="0">
            <a:off x="5867400" y="2452687"/>
            <a:ext cx="3124200" cy="1477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a:t>
            </a:r>
          </a:p>
          <a:p>
            <a:pPr lvl="0"/>
            <a:endParaRPr altLang="en-US" lang="en-US">
              <a:latin typeface="Calibri" pitchFamily="34" charset="0"/>
            </a:endParaRPr>
          </a:p>
          <a:p>
            <a:pPr lvl="0"/>
            <a:endParaRPr altLang="en-US" lang="en-US">
              <a:latin typeface="Calibri" pitchFamily="34" charset="0"/>
            </a:endParaRPr>
          </a:p>
          <a:p>
            <a:pPr lvl="0"/>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a:t>
            </a:r>
            <a:r>
              <a:rPr altLang="en-US" lang="en-US">
                <a:latin typeface="Calibri" pitchFamily="34" charset="0"/>
              </a:rPr>
              <a:t>		</a:t>
            </a:r>
          </a:p>
        </p:txBody>
      </p:sp>
      <p:sp>
        <p:nvSpPr>
          <p:cNvPr id="1049527" name=""/>
          <p:cNvSpPr txBox="1"/>
          <p:nvPr/>
        </p:nvSpPr>
        <p:spPr>
          <a:xfrm rot="0">
            <a:off x="838200" y="2528887"/>
            <a:ext cx="3124200" cy="1477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	</a:t>
            </a:r>
            <a:r>
              <a:rPr altLang="en-US" lang="en-US">
                <a:latin typeface="Calibri" pitchFamily="34" charset="0"/>
              </a:rPr>
              <a:t>E</a:t>
            </a:r>
            <a:r>
              <a:rPr altLang="en-US" baseline="-25000" lang="en-US">
                <a:latin typeface="Calibri" pitchFamily="34" charset="0"/>
              </a:rPr>
              <a:t>+</a:t>
            </a:r>
          </a:p>
          <a:p>
            <a:pPr lvl="0"/>
            <a:endParaRPr altLang="en-US" lang="en-US">
              <a:latin typeface="Calibri" pitchFamily="34" charset="0"/>
            </a:endParaRPr>
          </a:p>
          <a:p>
            <a:pPr lvl="0"/>
            <a:endParaRPr altLang="en-US" lang="en-US">
              <a:latin typeface="Calibri" pitchFamily="34" charset="0"/>
            </a:endParaRPr>
          </a:p>
          <a:p>
            <a:pPr lvl="0"/>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	</a:t>
            </a:r>
            <a:r>
              <a:rPr altLang="en-US" lang="en-US">
                <a:solidFill>
                  <a:srgbClr val="FF0000"/>
                </a:solidFill>
                <a:latin typeface="Calibri" pitchFamily="34" charset="0"/>
              </a:rPr>
              <a:t>E</a:t>
            </a:r>
            <a:r>
              <a:rPr altLang="en-US" baseline="-25000" lang="en-US">
                <a:solidFill>
                  <a:srgbClr val="FF0000"/>
                </a:solidFill>
                <a:latin typeface="Calibri" pitchFamily="34" charset="0"/>
              </a:rPr>
              <a:t>+</a:t>
            </a:r>
            <a:r>
              <a:rPr altLang="en-US" lang="en-US">
                <a:latin typeface="Calibri" pitchFamily="34" charset="0"/>
              </a:rPr>
              <a:t>		</a:t>
            </a:r>
          </a:p>
        </p:txBody>
      </p:sp>
      <p:sp>
        <p:nvSpPr>
          <p:cNvPr id="1049528" name=""/>
          <p:cNvSpPr/>
          <p:nvPr/>
        </p:nvSpPr>
        <p:spPr>
          <a:xfrm rot="0">
            <a:off x="1593850" y="2611437"/>
            <a:ext cx="0" cy="1590675"/>
          </a:xfrm>
          <a:prstGeom prst="line"/>
          <a:noFill/>
          <a:ln w="19050" cap="flat" cmpd="sng">
            <a:solidFill>
              <a:schemeClr val="dk1">
                <a:alpha val="100000"/>
              </a:schemeClr>
            </a:solidFill>
            <a:prstDash val="solid"/>
            <a:round/>
          </a:ln>
        </p:spPr>
      </p:sp>
      <p:sp>
        <p:nvSpPr>
          <p:cNvPr id="1049529" name=""/>
          <p:cNvSpPr/>
          <p:nvPr/>
        </p:nvSpPr>
        <p:spPr>
          <a:xfrm rot="0">
            <a:off x="3200400" y="2611437"/>
            <a:ext cx="0" cy="1590675"/>
          </a:xfrm>
          <a:prstGeom prst="line"/>
          <a:noFill/>
          <a:ln w="19050" cap="flat" cmpd="sng">
            <a:solidFill>
              <a:srgbClr val="FF0000">
                <a:alpha val="100000"/>
              </a:srgbClr>
            </a:solidFill>
            <a:prstDash val="solid"/>
            <a:round/>
          </a:ln>
        </p:spPr>
      </p:sp>
      <p:sp>
        <p:nvSpPr>
          <p:cNvPr id="1049530" name=""/>
          <p:cNvSpPr txBox="1"/>
          <p:nvPr/>
        </p:nvSpPr>
        <p:spPr>
          <a:xfrm rot="0">
            <a:off x="304800" y="2846387"/>
            <a:ext cx="700087" cy="7651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(1)</a:t>
            </a:r>
          </a:p>
        </p:txBody>
      </p:sp>
      <p:sp>
        <p:nvSpPr>
          <p:cNvPr id="1049531" name=""/>
          <p:cNvSpPr txBox="1"/>
          <p:nvPr/>
        </p:nvSpPr>
        <p:spPr>
          <a:xfrm rot="0">
            <a:off x="1276350" y="2147887"/>
            <a:ext cx="641350"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 +</a:t>
            </a:r>
            <a:r>
              <a:rPr altLang="en-US" b="1" sz="2800" lang="el-GR">
                <a:latin typeface="Calibri" pitchFamily="34" charset="0"/>
              </a:rPr>
              <a:t>σ</a:t>
            </a:r>
          </a:p>
        </p:txBody>
      </p:sp>
      <p:sp>
        <p:nvSpPr>
          <p:cNvPr id="1049532" name=""/>
          <p:cNvSpPr txBox="1"/>
          <p:nvPr/>
        </p:nvSpPr>
        <p:spPr>
          <a:xfrm rot="0">
            <a:off x="2965450" y="2133600"/>
            <a:ext cx="560387"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solidFill>
                  <a:srgbClr val="FF0000"/>
                </a:solidFill>
                <a:latin typeface="Calibri" pitchFamily="34" charset="0"/>
              </a:rPr>
              <a:t>+</a:t>
            </a:r>
            <a:r>
              <a:rPr altLang="en-US" b="1" sz="2800" lang="el-GR">
                <a:solidFill>
                  <a:srgbClr val="FF0000"/>
                </a:solidFill>
                <a:latin typeface="Calibri" pitchFamily="34" charset="0"/>
              </a:rPr>
              <a:t>σ</a:t>
            </a:r>
          </a:p>
        </p:txBody>
      </p:sp>
      <p:grpSp>
        <p:nvGrpSpPr>
          <p:cNvPr id="418" name=""/>
          <p:cNvGrpSpPr/>
          <p:nvPr/>
        </p:nvGrpSpPr>
        <p:grpSpPr>
          <a:xfrm rot="0">
            <a:off x="5410200" y="2055812"/>
            <a:ext cx="3160712" cy="2063750"/>
            <a:chOff x="2822" y="2257"/>
            <a:chExt cx="1005" cy="623"/>
          </a:xfrm>
        </p:grpSpPr>
        <p:sp>
          <p:nvSpPr>
            <p:cNvPr id="1049533" name=""/>
            <p:cNvSpPr/>
            <p:nvPr/>
          </p:nvSpPr>
          <p:spPr>
            <a:xfrm rot="0">
              <a:off x="3234" y="2400"/>
              <a:ext cx="0" cy="480"/>
            </a:xfrm>
            <a:prstGeom prst="line"/>
            <a:noFill/>
            <a:ln w="9525" cap="flat" cmpd="sng">
              <a:solidFill>
                <a:schemeClr val="dk1">
                  <a:alpha val="100000"/>
                </a:schemeClr>
              </a:solidFill>
              <a:prstDash val="solid"/>
              <a:round/>
            </a:ln>
          </p:spPr>
        </p:sp>
        <p:sp>
          <p:nvSpPr>
            <p:cNvPr id="1049534" name=""/>
            <p:cNvSpPr/>
            <p:nvPr/>
          </p:nvSpPr>
          <p:spPr>
            <a:xfrm rot="0">
              <a:off x="3719" y="2400"/>
              <a:ext cx="0" cy="480"/>
            </a:xfrm>
            <a:prstGeom prst="line"/>
            <a:noFill/>
            <a:ln w="19050" cap="flat" cmpd="sng">
              <a:solidFill>
                <a:srgbClr val="FF0000">
                  <a:alpha val="100000"/>
                </a:srgbClr>
              </a:solidFill>
              <a:prstDash val="solid"/>
              <a:round/>
            </a:ln>
          </p:spPr>
        </p:sp>
        <p:sp>
          <p:nvSpPr>
            <p:cNvPr id="1049535" name=""/>
            <p:cNvSpPr txBox="1"/>
            <p:nvPr/>
          </p:nvSpPr>
          <p:spPr>
            <a:xfrm rot="0">
              <a:off x="2822" y="2471"/>
              <a:ext cx="29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(2)</a:t>
              </a:r>
            </a:p>
          </p:txBody>
        </p:sp>
        <p:sp>
          <p:nvSpPr>
            <p:cNvPr id="1049536" name=""/>
            <p:cNvSpPr txBox="1"/>
            <p:nvPr/>
          </p:nvSpPr>
          <p:spPr>
            <a:xfrm rot="0">
              <a:off x="3161" y="2257"/>
              <a:ext cx="156" cy="15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a:t>
              </a:r>
              <a:r>
                <a:rPr altLang="en-US" b="1" sz="2800" lang="el-GR">
                  <a:latin typeface="Calibri" pitchFamily="34" charset="0"/>
                </a:rPr>
                <a:t>σ</a:t>
              </a:r>
            </a:p>
          </p:txBody>
        </p:sp>
        <p:sp>
          <p:nvSpPr>
            <p:cNvPr id="1049537" name=""/>
            <p:cNvSpPr txBox="1"/>
            <p:nvPr/>
          </p:nvSpPr>
          <p:spPr>
            <a:xfrm rot="0">
              <a:off x="3597" y="2258"/>
              <a:ext cx="230" cy="158"/>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solidFill>
                    <a:srgbClr val="FF0000"/>
                  </a:solidFill>
                  <a:latin typeface="Calibri" pitchFamily="34" charset="0"/>
                </a:rPr>
                <a:t>  +</a:t>
              </a:r>
              <a:r>
                <a:rPr altLang="en-US" b="1" sz="2800" lang="el-GR">
                  <a:solidFill>
                    <a:srgbClr val="FF0000"/>
                  </a:solidFill>
                  <a:latin typeface="Calibri" pitchFamily="34" charset="0"/>
                </a:rPr>
                <a:t>σ</a:t>
              </a:r>
            </a:p>
          </p:txBody>
        </p:sp>
      </p:grpSp>
      <p:grpSp>
        <p:nvGrpSpPr>
          <p:cNvPr id="419" name=""/>
          <p:cNvGrpSpPr/>
          <p:nvPr/>
        </p:nvGrpSpPr>
        <p:grpSpPr>
          <a:xfrm rot="0">
            <a:off x="3352800" y="4495800"/>
            <a:ext cx="3608387" cy="1917700"/>
            <a:chOff x="2822" y="2193"/>
            <a:chExt cx="930" cy="687"/>
          </a:xfrm>
        </p:grpSpPr>
        <p:sp>
          <p:nvSpPr>
            <p:cNvPr id="1049538" name=""/>
            <p:cNvSpPr/>
            <p:nvPr/>
          </p:nvSpPr>
          <p:spPr>
            <a:xfrm rot="0">
              <a:off x="3215" y="2400"/>
              <a:ext cx="0" cy="480"/>
            </a:xfrm>
            <a:prstGeom prst="line"/>
            <a:noFill/>
            <a:ln w="19050" cap="flat" cmpd="sng">
              <a:solidFill>
                <a:srgbClr val="FF0000">
                  <a:alpha val="100000"/>
                </a:srgbClr>
              </a:solidFill>
              <a:prstDash val="solid"/>
              <a:round/>
            </a:ln>
          </p:spPr>
        </p:sp>
        <p:sp>
          <p:nvSpPr>
            <p:cNvPr id="1049539" name=""/>
            <p:cNvSpPr/>
            <p:nvPr/>
          </p:nvSpPr>
          <p:spPr>
            <a:xfrm rot="0">
              <a:off x="3696" y="2400"/>
              <a:ext cx="0" cy="480"/>
            </a:xfrm>
            <a:prstGeom prst="line"/>
            <a:noFill/>
            <a:ln w="22225" cap="flat" cmpd="sng">
              <a:solidFill>
                <a:schemeClr val="dk1">
                  <a:alpha val="100000"/>
                </a:schemeClr>
              </a:solidFill>
              <a:prstDash val="solid"/>
              <a:round/>
            </a:ln>
          </p:spPr>
        </p:sp>
        <p:sp>
          <p:nvSpPr>
            <p:cNvPr id="1049540" name=""/>
            <p:cNvSpPr txBox="1"/>
            <p:nvPr/>
          </p:nvSpPr>
          <p:spPr>
            <a:xfrm rot="0">
              <a:off x="2822" y="2471"/>
              <a:ext cx="292"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latin typeface="Calibri" pitchFamily="34" charset="0"/>
                </a:rPr>
                <a:t>(3)</a:t>
              </a:r>
            </a:p>
          </p:txBody>
        </p:sp>
        <p:sp>
          <p:nvSpPr>
            <p:cNvPr id="1049541" name=""/>
            <p:cNvSpPr txBox="1"/>
            <p:nvPr/>
          </p:nvSpPr>
          <p:spPr>
            <a:xfrm rot="0">
              <a:off x="3156" y="2193"/>
              <a:ext cx="115" cy="16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solidFill>
                    <a:srgbClr val="FF0000"/>
                  </a:solidFill>
                  <a:latin typeface="Calibri" pitchFamily="34" charset="0"/>
                </a:rPr>
                <a:t>-</a:t>
              </a:r>
              <a:r>
                <a:rPr altLang="en-US" b="1" sz="2400" lang="el-GR">
                  <a:solidFill>
                    <a:srgbClr val="FF0000"/>
                  </a:solidFill>
                  <a:latin typeface="Calibri" pitchFamily="34" charset="0"/>
                </a:rPr>
                <a:t>σ</a:t>
              </a:r>
            </a:p>
          </p:txBody>
        </p:sp>
        <p:sp>
          <p:nvSpPr>
            <p:cNvPr id="1049542" name=""/>
            <p:cNvSpPr txBox="1"/>
            <p:nvPr/>
          </p:nvSpPr>
          <p:spPr>
            <a:xfrm rot="0">
              <a:off x="3637" y="2193"/>
              <a:ext cx="115" cy="16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latin typeface="Calibri" pitchFamily="34" charset="0"/>
                </a:rPr>
                <a:t>-</a:t>
              </a:r>
              <a:r>
                <a:rPr altLang="en-US" b="1" sz="2400" lang="el-GR">
                  <a:latin typeface="Calibri" pitchFamily="34" charset="0"/>
                </a:rPr>
                <a:t>σ</a:t>
              </a:r>
            </a:p>
          </p:txBody>
        </p:sp>
      </p:grpSp>
      <p:cxnSp>
        <p:nvCxnSpPr>
          <p:cNvPr id="3145741" name=""/>
          <p:cNvCxnSpPr>
            <a:cxnSpLocks/>
          </p:cNvCxnSpPr>
          <p:nvPr/>
        </p:nvCxnSpPr>
        <p:spPr>
          <a:xfrm rot="10800000">
            <a:off x="838200" y="291623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42" name=""/>
          <p:cNvCxnSpPr>
            <a:cxnSpLocks/>
          </p:cNvCxnSpPr>
          <p:nvPr/>
        </p:nvCxnSpPr>
        <p:spPr>
          <a:xfrm rot="0">
            <a:off x="2590800" y="291623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43" name=""/>
          <p:cNvCxnSpPr>
            <a:cxnSpLocks/>
          </p:cNvCxnSpPr>
          <p:nvPr/>
        </p:nvCxnSpPr>
        <p:spPr>
          <a:xfrm rot="10800000">
            <a:off x="2590800" y="375285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44" name=""/>
          <p:cNvCxnSpPr>
            <a:cxnSpLocks/>
          </p:cNvCxnSpPr>
          <p:nvPr/>
        </p:nvCxnSpPr>
        <p:spPr>
          <a:xfrm rot="10800000">
            <a:off x="838200" y="375285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45" name=""/>
          <p:cNvCxnSpPr>
            <a:cxnSpLocks/>
          </p:cNvCxnSpPr>
          <p:nvPr/>
        </p:nvCxnSpPr>
        <p:spPr>
          <a:xfrm rot="10800000">
            <a:off x="1676400" y="375285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46" name=""/>
          <p:cNvCxnSpPr>
            <a:cxnSpLocks/>
          </p:cNvCxnSpPr>
          <p:nvPr/>
        </p:nvCxnSpPr>
        <p:spPr>
          <a:xfrm rot="0">
            <a:off x="1676400" y="291623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47" name=""/>
          <p:cNvCxnSpPr>
            <a:cxnSpLocks/>
          </p:cNvCxnSpPr>
          <p:nvPr/>
        </p:nvCxnSpPr>
        <p:spPr>
          <a:xfrm rot="0">
            <a:off x="3352800" y="291623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48" name=""/>
          <p:cNvCxnSpPr>
            <a:cxnSpLocks/>
          </p:cNvCxnSpPr>
          <p:nvPr/>
        </p:nvCxnSpPr>
        <p:spPr>
          <a:xfrm rot="0">
            <a:off x="3352800" y="3754437"/>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49" name=""/>
          <p:cNvCxnSpPr>
            <a:cxnSpLocks/>
          </p:cNvCxnSpPr>
          <p:nvPr/>
        </p:nvCxnSpPr>
        <p:spPr>
          <a:xfrm rot="10800000">
            <a:off x="7578725" y="28336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50" name=""/>
          <p:cNvCxnSpPr>
            <a:cxnSpLocks/>
          </p:cNvCxnSpPr>
          <p:nvPr/>
        </p:nvCxnSpPr>
        <p:spPr>
          <a:xfrm rot="10800000">
            <a:off x="7578725" y="367030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51" name=""/>
          <p:cNvCxnSpPr>
            <a:cxnSpLocks/>
          </p:cNvCxnSpPr>
          <p:nvPr/>
        </p:nvCxnSpPr>
        <p:spPr>
          <a:xfrm rot="10800000">
            <a:off x="8340725" y="28336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52" name=""/>
          <p:cNvCxnSpPr>
            <a:cxnSpLocks/>
          </p:cNvCxnSpPr>
          <p:nvPr/>
        </p:nvCxnSpPr>
        <p:spPr>
          <a:xfrm rot="0">
            <a:off x="8340725" y="3671887"/>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53" name=""/>
          <p:cNvCxnSpPr>
            <a:cxnSpLocks/>
          </p:cNvCxnSpPr>
          <p:nvPr/>
        </p:nvCxnSpPr>
        <p:spPr>
          <a:xfrm rot="10800000">
            <a:off x="6934200" y="28336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54" name=""/>
          <p:cNvCxnSpPr>
            <a:cxnSpLocks/>
          </p:cNvCxnSpPr>
          <p:nvPr/>
        </p:nvCxnSpPr>
        <p:spPr>
          <a:xfrm rot="10800000">
            <a:off x="6934200" y="367030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55" name=""/>
          <p:cNvCxnSpPr>
            <a:cxnSpLocks/>
          </p:cNvCxnSpPr>
          <p:nvPr/>
        </p:nvCxnSpPr>
        <p:spPr>
          <a:xfrm rot="10800000">
            <a:off x="6019800" y="367030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56" name=""/>
          <p:cNvCxnSpPr>
            <a:cxnSpLocks/>
          </p:cNvCxnSpPr>
          <p:nvPr/>
        </p:nvCxnSpPr>
        <p:spPr>
          <a:xfrm rot="0">
            <a:off x="6019800" y="28336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57" name=""/>
          <p:cNvCxnSpPr>
            <a:cxnSpLocks/>
          </p:cNvCxnSpPr>
          <p:nvPr/>
        </p:nvCxnSpPr>
        <p:spPr>
          <a:xfrm rot="10800000">
            <a:off x="6945312" y="5283200"/>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58" name=""/>
          <p:cNvCxnSpPr>
            <a:cxnSpLocks/>
          </p:cNvCxnSpPr>
          <p:nvPr/>
        </p:nvCxnSpPr>
        <p:spPr>
          <a:xfrm rot="10800000">
            <a:off x="6945312" y="6119812"/>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59" name=""/>
          <p:cNvCxnSpPr>
            <a:cxnSpLocks/>
          </p:cNvCxnSpPr>
          <p:nvPr/>
        </p:nvCxnSpPr>
        <p:spPr>
          <a:xfrm rot="10800000">
            <a:off x="6030912" y="6119812"/>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60" name=""/>
          <p:cNvCxnSpPr>
            <a:cxnSpLocks/>
          </p:cNvCxnSpPr>
          <p:nvPr/>
        </p:nvCxnSpPr>
        <p:spPr>
          <a:xfrm rot="0">
            <a:off x="6030912" y="5283200"/>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61" name=""/>
          <p:cNvCxnSpPr>
            <a:cxnSpLocks/>
          </p:cNvCxnSpPr>
          <p:nvPr/>
        </p:nvCxnSpPr>
        <p:spPr>
          <a:xfrm rot="0">
            <a:off x="5029200" y="52720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cxnSp>
        <p:nvCxnSpPr>
          <p:cNvPr id="3145762" name=""/>
          <p:cNvCxnSpPr>
            <a:cxnSpLocks/>
          </p:cNvCxnSpPr>
          <p:nvPr/>
        </p:nvCxnSpPr>
        <p:spPr>
          <a:xfrm rot="10800000">
            <a:off x="5029200" y="610870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63" name=""/>
          <p:cNvCxnSpPr>
            <a:cxnSpLocks/>
          </p:cNvCxnSpPr>
          <p:nvPr/>
        </p:nvCxnSpPr>
        <p:spPr>
          <a:xfrm rot="0">
            <a:off x="4114800" y="6108700"/>
            <a:ext cx="533400" cy="1587"/>
          </a:xfrm>
          <a:prstGeom prst="straightConnector1"/>
          <a:noFill/>
          <a:ln w="12700" cap="flat" cmpd="sng">
            <a:solidFill>
              <a:srgbClr val="FF0000">
                <a:alpha val="100000"/>
              </a:srgbClr>
            </a:solidFill>
            <a:prstDash val="solid"/>
            <a:round/>
            <a:tailEnd type="arrow" w="med" len="med"/>
          </a:ln>
          <a:effectLst>
            <a:outerShdw algn="ctr" dir="0" dist="0" kx="0" sx="999" sy="999">
              <a:srgbClr val="000000">
                <a:alpha val="100000"/>
              </a:srgbClr>
            </a:outerShdw>
          </a:effectLst>
        </p:spPr>
      </p:cxnSp>
      <p:cxnSp>
        <p:nvCxnSpPr>
          <p:cNvPr id="3145764" name=""/>
          <p:cNvCxnSpPr>
            <a:cxnSpLocks/>
          </p:cNvCxnSpPr>
          <p:nvPr/>
        </p:nvCxnSpPr>
        <p:spPr>
          <a:xfrm rot="0">
            <a:off x="4114800" y="5272087"/>
            <a:ext cx="533400" cy="1587"/>
          </a:xfrm>
          <a:prstGeom prst="straightConnector1"/>
          <a:noFill/>
          <a:ln w="12700" cap="flat" cmpd="sng">
            <a:solidFill>
              <a:schemeClr val="dk1">
                <a:alpha val="100000"/>
              </a:schemeClr>
            </a:solidFill>
            <a:prstDash val="solid"/>
            <a:round/>
            <a:tailEnd type="arrow" w="med" len="med"/>
          </a:ln>
          <a:effectLst>
            <a:outerShdw algn="ctr" dir="0" dist="0" kx="0" sx="999" sy="999">
              <a:srgbClr val="000000">
                <a:alpha val="100000"/>
              </a:srgbClr>
            </a:outerShdw>
          </a:effectLst>
        </p:spPr>
      </p:cxnSp>
      <p:sp>
        <p:nvSpPr>
          <p:cNvPr id="1049543" name=""/>
          <p:cNvSpPr txBox="1"/>
          <p:nvPr/>
        </p:nvSpPr>
        <p:spPr>
          <a:xfrm rot="0">
            <a:off x="533400" y="152400"/>
            <a:ext cx="4849812" cy="13239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rgbClr val="0070C0"/>
                </a:solidFill>
                <a:latin typeface="Comic Sans MS" pitchFamily="66" charset="0"/>
              </a:rPr>
              <a:t>Find the field in each of three regions </a:t>
            </a:r>
          </a:p>
          <a:p>
            <a:pPr lvl="0"/>
            <a:r>
              <a:rPr altLang="en-US" sz="2000" lang="en-US">
                <a:solidFill>
                  <a:srgbClr val="0070C0"/>
                </a:solidFill>
                <a:latin typeface="Comic Sans MS" pitchFamily="66" charset="0"/>
              </a:rPr>
              <a:t>(i) to the left of both </a:t>
            </a:r>
          </a:p>
          <a:p>
            <a:pPr lvl="0"/>
            <a:r>
              <a:rPr altLang="en-US" sz="2000" lang="en-US">
                <a:solidFill>
                  <a:srgbClr val="0070C0"/>
                </a:solidFill>
                <a:latin typeface="Comic Sans MS" pitchFamily="66" charset="0"/>
              </a:rPr>
              <a:t>(ii) between them</a:t>
            </a:r>
          </a:p>
          <a:p>
            <a:pPr lvl="0"/>
            <a:r>
              <a:rPr altLang="en-US" sz="2000" lang="en-US">
                <a:solidFill>
                  <a:srgbClr val="0070C0"/>
                </a:solidFill>
                <a:latin typeface="Comic Sans MS" pitchFamily="66" charset="0"/>
              </a:rPr>
              <a:t>(iii) to the right of both</a:t>
            </a:r>
          </a:p>
        </p:txBody>
      </p:sp>
      <p:pic>
        <p:nvPicPr>
          <p:cNvPr id="2097416" name=""/>
          <p:cNvPicPr>
            <a:picLocks/>
          </p:cNvPicPr>
          <p:nvPr/>
        </p:nvPicPr>
        <p:blipFill>
          <a:blip xmlns:r="http://schemas.openxmlformats.org/officeDocument/2006/relationships" r:embed="rId1"/>
          <a:srcRect l="0" t="0" r="0" b="0"/>
          <a:stretch>
            <a:fillRect/>
          </a:stretch>
        </p:blipFill>
        <p:spPr>
          <a:xfrm rot="0">
            <a:off x="762000" y="3733800"/>
            <a:ext cx="685800" cy="933450"/>
          </a:xfrm>
          <a:prstGeom prst="rect"/>
          <a:noFill/>
          <a:ln>
            <a:noFill/>
          </a:ln>
        </p:spPr>
      </p:pic>
      <p:pic>
        <p:nvPicPr>
          <p:cNvPr id="2097417" name=""/>
          <p:cNvPicPr>
            <a:picLocks/>
          </p:cNvPicPr>
          <p:nvPr/>
        </p:nvPicPr>
        <p:blipFill>
          <a:blip xmlns:r="http://schemas.openxmlformats.org/officeDocument/2006/relationships" r:embed="rId1"/>
          <a:srcRect l="0" t="0" r="0" b="0"/>
          <a:stretch>
            <a:fillRect/>
          </a:stretch>
        </p:blipFill>
        <p:spPr>
          <a:xfrm rot="0">
            <a:off x="3352800" y="3733800"/>
            <a:ext cx="685800" cy="933450"/>
          </a:xfrm>
          <a:prstGeom prst="rect"/>
          <a:noFill/>
          <a:ln>
            <a:noFill/>
          </a:ln>
        </p:spPr>
      </p:pic>
      <p:pic>
        <p:nvPicPr>
          <p:cNvPr id="2097418" name=""/>
          <p:cNvPicPr>
            <a:picLocks/>
          </p:cNvPicPr>
          <p:nvPr/>
        </p:nvPicPr>
        <p:blipFill>
          <a:blip xmlns:r="http://schemas.openxmlformats.org/officeDocument/2006/relationships" r:embed="rId1"/>
          <a:srcRect l="0" t="0" r="0" b="0"/>
          <a:stretch>
            <a:fillRect/>
          </a:stretch>
        </p:blipFill>
        <p:spPr>
          <a:xfrm rot="0">
            <a:off x="7315200" y="3657600"/>
            <a:ext cx="685800" cy="933450"/>
          </a:xfrm>
          <a:prstGeom prst="rect"/>
          <a:noFill/>
          <a:ln>
            <a:noFill/>
          </a:ln>
        </p:spPr>
      </p:pic>
      <p:pic>
        <p:nvPicPr>
          <p:cNvPr id="2097419" name=""/>
          <p:cNvPicPr>
            <a:picLocks/>
          </p:cNvPicPr>
          <p:nvPr/>
        </p:nvPicPr>
        <p:blipFill>
          <a:blip xmlns:r="http://schemas.openxmlformats.org/officeDocument/2006/relationships" r:embed="rId2"/>
          <a:srcRect l="0" t="0" r="0" b="0"/>
          <a:stretch>
            <a:fillRect/>
          </a:stretch>
        </p:blipFill>
        <p:spPr>
          <a:xfrm rot="0">
            <a:off x="3402012" y="5799137"/>
            <a:ext cx="739775" cy="1069975"/>
          </a:xfrm>
          <a:prstGeom prst="rect"/>
          <a:noFill/>
          <a:ln>
            <a:noFill/>
          </a:ln>
        </p:spPr>
      </p:pic>
      <p:pic>
        <p:nvPicPr>
          <p:cNvPr id="2097420" name=""/>
          <p:cNvPicPr>
            <a:picLocks/>
          </p:cNvPicPr>
          <p:nvPr/>
        </p:nvPicPr>
        <p:blipFill>
          <a:blip xmlns:r="http://schemas.openxmlformats.org/officeDocument/2006/relationships" r:embed="rId2"/>
          <a:srcRect l="0" t="0" r="0" b="0"/>
          <a:stretch>
            <a:fillRect/>
          </a:stretch>
        </p:blipFill>
        <p:spPr>
          <a:xfrm rot="0">
            <a:off x="7315200" y="5788025"/>
            <a:ext cx="739775" cy="1069975"/>
          </a:xfrm>
          <a:prstGeom prst="rect"/>
          <a:noFill/>
          <a:ln>
            <a:noFill/>
          </a:ln>
        </p:spPr>
      </p:pic>
      <p:sp>
        <p:nvSpPr>
          <p:cNvPr id="1049544" name=""/>
          <p:cNvSpPr txBox="1"/>
          <p:nvPr/>
        </p:nvSpPr>
        <p:spPr>
          <a:xfrm rot="0">
            <a:off x="2209800" y="3886200"/>
            <a:ext cx="385762"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0</a:t>
            </a:r>
          </a:p>
        </p:txBody>
      </p:sp>
      <p:sp>
        <p:nvSpPr>
          <p:cNvPr id="1049545" name=""/>
          <p:cNvSpPr txBox="1"/>
          <p:nvPr/>
        </p:nvSpPr>
        <p:spPr>
          <a:xfrm rot="0">
            <a:off x="6172200" y="3810000"/>
            <a:ext cx="385762"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0</a:t>
            </a:r>
          </a:p>
        </p:txBody>
      </p:sp>
      <p:sp>
        <p:nvSpPr>
          <p:cNvPr id="1049546" name=""/>
          <p:cNvSpPr txBox="1"/>
          <p:nvPr/>
        </p:nvSpPr>
        <p:spPr>
          <a:xfrm rot="0">
            <a:off x="8458200" y="3810000"/>
            <a:ext cx="385762"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0</a:t>
            </a:r>
          </a:p>
        </p:txBody>
      </p:sp>
      <p:sp>
        <p:nvSpPr>
          <p:cNvPr id="1049547" name=""/>
          <p:cNvSpPr txBox="1"/>
          <p:nvPr/>
        </p:nvSpPr>
        <p:spPr>
          <a:xfrm rot="0">
            <a:off x="5638800" y="6096000"/>
            <a:ext cx="385762" cy="52387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lang="en-US">
                <a:latin typeface="Calibri" pitchFamily="34" charset="0"/>
              </a:rPr>
              <a:t>0</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9527">
                                            <p:txEl>
                                              <p:charRg st="0" end="12"/>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3145741"/>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3145742"/>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3145746"/>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3145747"/>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3145743"/>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3145744"/>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3145745"/>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3145748"/>
                                        </p:tgtEl>
                                        <p:attrNameLst>
                                          <p:attrName>style.visibility</p:attrName>
                                        </p:attrNameLst>
                                      </p:cBhvr>
                                      <p:to>
                                        <p:strVal val="visible"/>
                                      </p:to>
                                    </p:set>
                                  </p:childTnLst>
                                </p:cTn>
                              </p:par>
                              <p:par>
                                <p:cTn fill="hold" id="25" nodeType="withEffect" presetClass="entr" presetID="1" presetSubtype="0">
                                  <p:stCondLst>
                                    <p:cond delay="0"/>
                                  </p:stCondLst>
                                  <p:childTnLst>
                                    <p:set>
                                      <p:cBhvr>
                                        <p:cTn dur="1" fill="hold" id="26">
                                          <p:stCondLst>
                                            <p:cond delay="0"/>
                                          </p:stCondLst>
                                        </p:cTn>
                                        <p:tgtEl>
                                          <p:spTgt spid="1049527">
                                            <p:txEl>
                                              <p:charRg st="14" end="28"/>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3" presetSubtype="10">
                                  <p:stCondLst>
                                    <p:cond delay="0"/>
                                  </p:stCondLst>
                                  <p:childTnLst>
                                    <p:set>
                                      <p:cBhvr>
                                        <p:cTn dur="1" fill="hold" id="30">
                                          <p:stCondLst>
                                            <p:cond delay="0"/>
                                          </p:stCondLst>
                                        </p:cTn>
                                        <p:tgtEl>
                                          <p:spTgt spid="2097416"/>
                                        </p:tgtEl>
                                        <p:attrNameLst>
                                          <p:attrName>style.visibility</p:attrName>
                                        </p:attrNameLst>
                                      </p:cBhvr>
                                      <p:to>
                                        <p:strVal val="visible"/>
                                      </p:to>
                                    </p:set>
                                    <p:animEffect transition="in" filter="blinds(horizontal)">
                                      <p:cBhvr>
                                        <p:cTn dur="500" id="31"/>
                                        <p:tgtEl>
                                          <p:spTgt spid="2097416"/>
                                        </p:tgtEl>
                                      </p:cBhvr>
                                    </p:animEffect>
                                  </p:childTnLst>
                                </p:cTn>
                              </p:par>
                              <p:par>
                                <p:cTn fill="hold" grpId="0" id="32" nodeType="withEffect" presetClass="entr" presetID="3" presetSubtype="10">
                                  <p:stCondLst>
                                    <p:cond delay="0"/>
                                  </p:stCondLst>
                                  <p:childTnLst>
                                    <p:set>
                                      <p:cBhvr>
                                        <p:cTn dur="1" fill="hold" id="33">
                                          <p:stCondLst>
                                            <p:cond delay="0"/>
                                          </p:stCondLst>
                                        </p:cTn>
                                        <p:tgtEl>
                                          <p:spTgt spid="1049544"/>
                                        </p:tgtEl>
                                        <p:attrNameLst>
                                          <p:attrName>style.visibility</p:attrName>
                                        </p:attrNameLst>
                                      </p:cBhvr>
                                      <p:to>
                                        <p:strVal val="visible"/>
                                      </p:to>
                                    </p:set>
                                    <p:animEffect transition="in" filter="blinds(horizontal)">
                                      <p:cBhvr>
                                        <p:cTn dur="500" id="34"/>
                                        <p:tgtEl>
                                          <p:spTgt spid="1049544"/>
                                        </p:tgtEl>
                                      </p:cBhvr>
                                    </p:animEffect>
                                  </p:childTnLst>
                                </p:cTn>
                              </p:par>
                              <p:par>
                                <p:cTn fill="hold" id="35" nodeType="withEffect" presetClass="entr" presetID="3" presetSubtype="10">
                                  <p:stCondLst>
                                    <p:cond delay="0"/>
                                  </p:stCondLst>
                                  <p:childTnLst>
                                    <p:set>
                                      <p:cBhvr>
                                        <p:cTn dur="1" fill="hold" id="36">
                                          <p:stCondLst>
                                            <p:cond delay="0"/>
                                          </p:stCondLst>
                                        </p:cTn>
                                        <p:tgtEl>
                                          <p:spTgt spid="2097417"/>
                                        </p:tgtEl>
                                        <p:attrNameLst>
                                          <p:attrName>style.visibility</p:attrName>
                                        </p:attrNameLst>
                                      </p:cBhvr>
                                      <p:to>
                                        <p:strVal val="visible"/>
                                      </p:to>
                                    </p:set>
                                    <p:animEffect transition="in" filter="blinds(horizontal)">
                                      <p:cBhvr>
                                        <p:cTn dur="500" id="37"/>
                                        <p:tgtEl>
                                          <p:spTgt spid="2097417"/>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 presetSubtype="0">
                                  <p:stCondLst>
                                    <p:cond delay="0"/>
                                  </p:stCondLst>
                                  <p:childTnLst>
                                    <p:set>
                                      <p:cBhvr>
                                        <p:cTn dur="1" fill="hold" id="41">
                                          <p:stCondLst>
                                            <p:cond delay="0"/>
                                          </p:stCondLst>
                                        </p:cTn>
                                        <p:tgtEl>
                                          <p:spTgt spid="1049526">
                                            <p:txEl>
                                              <p:charRg st="0" end="12"/>
                                            </p:txEl>
                                          </p:spTgt>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3145749"/>
                                        </p:tgtEl>
                                        <p:attrNameLst>
                                          <p:attrName>style.visibility</p:attrName>
                                        </p:attrNameLst>
                                      </p:cBhvr>
                                      <p:to>
                                        <p:strVal val="visible"/>
                                      </p:to>
                                    </p:set>
                                  </p:childTnLst>
                                </p:cTn>
                              </p:par>
                              <p:par>
                                <p:cTn fill="hold" id="44" nodeType="withEffect" presetClass="entr" presetID="1" presetSubtype="0">
                                  <p:stCondLst>
                                    <p:cond delay="0"/>
                                  </p:stCondLst>
                                  <p:childTnLst>
                                    <p:set>
                                      <p:cBhvr>
                                        <p:cTn dur="1" fill="hold" id="45">
                                          <p:stCondLst>
                                            <p:cond delay="0"/>
                                          </p:stCondLst>
                                        </p:cTn>
                                        <p:tgtEl>
                                          <p:spTgt spid="3145751"/>
                                        </p:tgtEl>
                                        <p:attrNameLst>
                                          <p:attrName>style.visibility</p:attrName>
                                        </p:attrNameLst>
                                      </p:cBhvr>
                                      <p:to>
                                        <p:strVal val="visible"/>
                                      </p:to>
                                    </p:set>
                                  </p:childTnLst>
                                </p:cTn>
                              </p:par>
                              <p:par>
                                <p:cTn fill="hold" id="46" nodeType="withEffect" presetClass="entr" presetID="1" presetSubtype="0">
                                  <p:stCondLst>
                                    <p:cond delay="0"/>
                                  </p:stCondLst>
                                  <p:childTnLst>
                                    <p:set>
                                      <p:cBhvr>
                                        <p:cTn dur="1" fill="hold" id="47">
                                          <p:stCondLst>
                                            <p:cond delay="0"/>
                                          </p:stCondLst>
                                        </p:cTn>
                                        <p:tgtEl>
                                          <p:spTgt spid="3145753"/>
                                        </p:tgtEl>
                                        <p:attrNameLst>
                                          <p:attrName>style.visibility</p:attrName>
                                        </p:attrNameLst>
                                      </p:cBhvr>
                                      <p:to>
                                        <p:strVal val="visible"/>
                                      </p:to>
                                    </p:set>
                                  </p:childTnLst>
                                </p:cTn>
                              </p:par>
                              <p:par>
                                <p:cTn fill="hold" id="48" nodeType="withEffect" presetClass="entr" presetID="1" presetSubtype="0">
                                  <p:stCondLst>
                                    <p:cond delay="0"/>
                                  </p:stCondLst>
                                  <p:childTnLst>
                                    <p:set>
                                      <p:cBhvr>
                                        <p:cTn dur="1" fill="hold" id="49">
                                          <p:stCondLst>
                                            <p:cond delay="0"/>
                                          </p:stCondLst>
                                        </p:cTn>
                                        <p:tgtEl>
                                          <p:spTgt spid="3145756"/>
                                        </p:tgtEl>
                                        <p:attrNameLst>
                                          <p:attrName>style.visibility</p:attrName>
                                        </p:attrNameLst>
                                      </p:cBhvr>
                                      <p:to>
                                        <p:strVal val="visible"/>
                                      </p:to>
                                    </p:se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 presetSubtype="0">
                                  <p:stCondLst>
                                    <p:cond delay="0"/>
                                  </p:stCondLst>
                                  <p:childTnLst>
                                    <p:set>
                                      <p:cBhvr>
                                        <p:cTn dur="1" fill="hold" id="53">
                                          <p:stCondLst>
                                            <p:cond delay="0"/>
                                          </p:stCondLst>
                                        </p:cTn>
                                        <p:tgtEl>
                                          <p:spTgt spid="1049526">
                                            <p:txEl>
                                              <p:charRg st="14" end="28"/>
                                            </p:txEl>
                                          </p:spTgt>
                                        </p:tgtEl>
                                        <p:attrNameLst>
                                          <p:attrName>style.visibility</p:attrName>
                                        </p:attrNameLst>
                                      </p:cBhvr>
                                      <p:to>
                                        <p:strVal val="visible"/>
                                      </p:to>
                                    </p:set>
                                  </p:childTnLst>
                                </p:cTn>
                              </p:par>
                              <p:par>
                                <p:cTn fill="hold" id="54" nodeType="withEffect" presetClass="entr" presetID="1" presetSubtype="0">
                                  <p:stCondLst>
                                    <p:cond delay="0"/>
                                  </p:stCondLst>
                                  <p:childTnLst>
                                    <p:set>
                                      <p:cBhvr>
                                        <p:cTn dur="1" fill="hold" id="55">
                                          <p:stCondLst>
                                            <p:cond delay="0"/>
                                          </p:stCondLst>
                                        </p:cTn>
                                        <p:tgtEl>
                                          <p:spTgt spid="3145750"/>
                                        </p:tgtEl>
                                        <p:attrNameLst>
                                          <p:attrName>style.visibility</p:attrName>
                                        </p:attrNameLst>
                                      </p:cBhvr>
                                      <p:to>
                                        <p:strVal val="visible"/>
                                      </p:to>
                                    </p:set>
                                  </p:childTnLst>
                                </p:cTn>
                              </p:par>
                              <p:par>
                                <p:cTn fill="hold" id="56" nodeType="withEffect" presetClass="entr" presetID="1" presetSubtype="0">
                                  <p:stCondLst>
                                    <p:cond delay="0"/>
                                  </p:stCondLst>
                                  <p:childTnLst>
                                    <p:set>
                                      <p:cBhvr>
                                        <p:cTn dur="1" fill="hold" id="57">
                                          <p:stCondLst>
                                            <p:cond delay="0"/>
                                          </p:stCondLst>
                                        </p:cTn>
                                        <p:tgtEl>
                                          <p:spTgt spid="3145752"/>
                                        </p:tgtEl>
                                        <p:attrNameLst>
                                          <p:attrName>style.visibility</p:attrName>
                                        </p:attrNameLst>
                                      </p:cBhvr>
                                      <p:to>
                                        <p:strVal val="visible"/>
                                      </p:to>
                                    </p:set>
                                  </p:childTnLst>
                                </p:cTn>
                              </p:par>
                              <p:par>
                                <p:cTn fill="hold" id="58" nodeType="withEffect" presetClass="entr" presetID="1" presetSubtype="0">
                                  <p:stCondLst>
                                    <p:cond delay="0"/>
                                  </p:stCondLst>
                                  <p:childTnLst>
                                    <p:set>
                                      <p:cBhvr>
                                        <p:cTn dur="1" fill="hold" id="59">
                                          <p:stCondLst>
                                            <p:cond delay="0"/>
                                          </p:stCondLst>
                                        </p:cTn>
                                        <p:tgtEl>
                                          <p:spTgt spid="3145754"/>
                                        </p:tgtEl>
                                        <p:attrNameLst>
                                          <p:attrName>style.visibility</p:attrName>
                                        </p:attrNameLst>
                                      </p:cBhvr>
                                      <p:to>
                                        <p:strVal val="visible"/>
                                      </p:to>
                                    </p:set>
                                  </p:childTnLst>
                                </p:cTn>
                              </p:par>
                              <p:par>
                                <p:cTn fill="hold" id="60" nodeType="withEffect" presetClass="entr" presetID="1" presetSubtype="0">
                                  <p:stCondLst>
                                    <p:cond delay="0"/>
                                  </p:stCondLst>
                                  <p:childTnLst>
                                    <p:set>
                                      <p:cBhvr>
                                        <p:cTn dur="1" fill="hold" id="61">
                                          <p:stCondLst>
                                            <p:cond delay="0"/>
                                          </p:stCondLst>
                                        </p:cTn>
                                        <p:tgtEl>
                                          <p:spTgt spid="3145755"/>
                                        </p:tgtEl>
                                        <p:attrNameLst>
                                          <p:attrName>style.visibility</p:attrName>
                                        </p:attrNameLst>
                                      </p:cBhvr>
                                      <p:to>
                                        <p:strVal val="visible"/>
                                      </p:to>
                                    </p:set>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3" presetSubtype="10">
                                  <p:stCondLst>
                                    <p:cond delay="0"/>
                                  </p:stCondLst>
                                  <p:childTnLst>
                                    <p:set>
                                      <p:cBhvr>
                                        <p:cTn dur="1" fill="hold" id="65">
                                          <p:stCondLst>
                                            <p:cond delay="0"/>
                                          </p:stCondLst>
                                        </p:cTn>
                                        <p:tgtEl>
                                          <p:spTgt spid="2097418"/>
                                        </p:tgtEl>
                                        <p:attrNameLst>
                                          <p:attrName>style.visibility</p:attrName>
                                        </p:attrNameLst>
                                      </p:cBhvr>
                                      <p:to>
                                        <p:strVal val="visible"/>
                                      </p:to>
                                    </p:set>
                                    <p:animEffect transition="in" filter="blinds(horizontal)">
                                      <p:cBhvr>
                                        <p:cTn dur="500" id="66"/>
                                        <p:tgtEl>
                                          <p:spTgt spid="2097418"/>
                                        </p:tgtEl>
                                      </p:cBhvr>
                                    </p:animEffect>
                                  </p:childTnLst>
                                </p:cTn>
                              </p:par>
                              <p:par>
                                <p:cTn fill="hold" grpId="0" id="67" nodeType="withEffect" presetClass="entr" presetID="3" presetSubtype="10">
                                  <p:stCondLst>
                                    <p:cond delay="0"/>
                                  </p:stCondLst>
                                  <p:childTnLst>
                                    <p:set>
                                      <p:cBhvr>
                                        <p:cTn dur="1" fill="hold" id="68">
                                          <p:stCondLst>
                                            <p:cond delay="0"/>
                                          </p:stCondLst>
                                        </p:cTn>
                                        <p:tgtEl>
                                          <p:spTgt spid="1049545"/>
                                        </p:tgtEl>
                                        <p:attrNameLst>
                                          <p:attrName>style.visibility</p:attrName>
                                        </p:attrNameLst>
                                      </p:cBhvr>
                                      <p:to>
                                        <p:strVal val="visible"/>
                                      </p:to>
                                    </p:set>
                                    <p:animEffect transition="in" filter="blinds(horizontal)">
                                      <p:cBhvr>
                                        <p:cTn dur="500" id="69"/>
                                        <p:tgtEl>
                                          <p:spTgt spid="1049545"/>
                                        </p:tgtEl>
                                      </p:cBhvr>
                                    </p:animEffect>
                                  </p:childTnLst>
                                </p:cTn>
                              </p:par>
                              <p:par>
                                <p:cTn fill="hold" grpId="0" id="70" nodeType="withEffect" presetClass="entr" presetID="3" presetSubtype="10">
                                  <p:stCondLst>
                                    <p:cond delay="0"/>
                                  </p:stCondLst>
                                  <p:childTnLst>
                                    <p:set>
                                      <p:cBhvr>
                                        <p:cTn dur="1" fill="hold" id="71">
                                          <p:stCondLst>
                                            <p:cond delay="0"/>
                                          </p:stCondLst>
                                        </p:cTn>
                                        <p:tgtEl>
                                          <p:spTgt spid="1049546"/>
                                        </p:tgtEl>
                                        <p:attrNameLst>
                                          <p:attrName>style.visibility</p:attrName>
                                        </p:attrNameLst>
                                      </p:cBhvr>
                                      <p:to>
                                        <p:strVal val="visible"/>
                                      </p:to>
                                    </p:set>
                                    <p:animEffect transition="in" filter="blinds(horizontal)">
                                      <p:cBhvr>
                                        <p:cTn dur="500" id="72"/>
                                        <p:tgtEl>
                                          <p:spTgt spid="1049546"/>
                                        </p:tgtEl>
                                      </p:cBhvr>
                                    </p:animEffect>
                                  </p:childTnLst>
                                </p:cTn>
                              </p:par>
                            </p:childTnLst>
                          </p:cTn>
                        </p:par>
                      </p:childTnLst>
                    </p:cTn>
                  </p:par>
                  <p:par>
                    <p:cTn fill="hold" id="73">
                      <p:stCondLst>
                        <p:cond delay="indefinite"/>
                      </p:stCondLst>
                      <p:childTnLst>
                        <p:par>
                          <p:cTn fill="hold" id="74">
                            <p:stCondLst>
                              <p:cond delay="0"/>
                            </p:stCondLst>
                            <p:childTnLst>
                              <p:par>
                                <p:cTn fill="hold" id="75" nodeType="clickEffect" presetClass="entr" presetID="1" presetSubtype="0">
                                  <p:stCondLst>
                                    <p:cond delay="0"/>
                                  </p:stCondLst>
                                  <p:childTnLst>
                                    <p:set>
                                      <p:cBhvr>
                                        <p:cTn dur="1" fill="hold" id="76">
                                          <p:stCondLst>
                                            <p:cond delay="0"/>
                                          </p:stCondLst>
                                        </p:cTn>
                                        <p:tgtEl>
                                          <p:spTgt spid="1049525">
                                            <p:txEl>
                                              <p:charRg st="14" end="28"/>
                                            </p:txEl>
                                          </p:spTgt>
                                        </p:tgtEl>
                                        <p:attrNameLst>
                                          <p:attrName>style.visibility</p:attrName>
                                        </p:attrNameLst>
                                      </p:cBhvr>
                                      <p:to>
                                        <p:strVal val="visible"/>
                                      </p:to>
                                    </p:set>
                                  </p:childTnLst>
                                </p:cTn>
                              </p:par>
                              <p:par>
                                <p:cTn fill="hold" id="77" nodeType="withEffect" presetClass="entr" presetID="1" presetSubtype="0">
                                  <p:stCondLst>
                                    <p:cond delay="0"/>
                                  </p:stCondLst>
                                  <p:childTnLst>
                                    <p:set>
                                      <p:cBhvr>
                                        <p:cTn dur="1" fill="hold" id="78">
                                          <p:stCondLst>
                                            <p:cond delay="0"/>
                                          </p:stCondLst>
                                        </p:cTn>
                                        <p:tgtEl>
                                          <p:spTgt spid="3145758"/>
                                        </p:tgtEl>
                                        <p:attrNameLst>
                                          <p:attrName>style.visibility</p:attrName>
                                        </p:attrNameLst>
                                      </p:cBhvr>
                                      <p:to>
                                        <p:strVal val="visible"/>
                                      </p:to>
                                    </p:set>
                                  </p:childTnLst>
                                </p:cTn>
                              </p:par>
                              <p:par>
                                <p:cTn fill="hold" id="79" nodeType="withEffect" presetClass="entr" presetID="1" presetSubtype="0">
                                  <p:stCondLst>
                                    <p:cond delay="0"/>
                                  </p:stCondLst>
                                  <p:childTnLst>
                                    <p:set>
                                      <p:cBhvr>
                                        <p:cTn dur="1" fill="hold" id="80">
                                          <p:stCondLst>
                                            <p:cond delay="0"/>
                                          </p:stCondLst>
                                        </p:cTn>
                                        <p:tgtEl>
                                          <p:spTgt spid="3145759"/>
                                        </p:tgtEl>
                                        <p:attrNameLst>
                                          <p:attrName>style.visibility</p:attrName>
                                        </p:attrNameLst>
                                      </p:cBhvr>
                                      <p:to>
                                        <p:strVal val="visible"/>
                                      </p:to>
                                    </p:set>
                                  </p:childTnLst>
                                </p:cTn>
                              </p:par>
                              <p:par>
                                <p:cTn fill="hold" id="81" nodeType="withEffect" presetClass="entr" presetID="1" presetSubtype="0">
                                  <p:stCondLst>
                                    <p:cond delay="0"/>
                                  </p:stCondLst>
                                  <p:childTnLst>
                                    <p:set>
                                      <p:cBhvr>
                                        <p:cTn dur="1" fill="hold" id="82">
                                          <p:stCondLst>
                                            <p:cond delay="0"/>
                                          </p:stCondLst>
                                        </p:cTn>
                                        <p:tgtEl>
                                          <p:spTgt spid="3145762"/>
                                        </p:tgtEl>
                                        <p:attrNameLst>
                                          <p:attrName>style.visibility</p:attrName>
                                        </p:attrNameLst>
                                      </p:cBhvr>
                                      <p:to>
                                        <p:strVal val="visible"/>
                                      </p:to>
                                    </p:set>
                                  </p:childTnLst>
                                </p:cTn>
                              </p:par>
                              <p:par>
                                <p:cTn fill="hold" id="83" nodeType="withEffect" presetClass="entr" presetID="1" presetSubtype="0">
                                  <p:stCondLst>
                                    <p:cond delay="0"/>
                                  </p:stCondLst>
                                  <p:childTnLst>
                                    <p:set>
                                      <p:cBhvr>
                                        <p:cTn dur="1" fill="hold" id="84">
                                          <p:stCondLst>
                                            <p:cond delay="0"/>
                                          </p:stCondLst>
                                        </p:cTn>
                                        <p:tgtEl>
                                          <p:spTgt spid="3145763"/>
                                        </p:tgtEl>
                                        <p:attrNameLst>
                                          <p:attrName>style.visibility</p:attrName>
                                        </p:attrNameLst>
                                      </p:cBhvr>
                                      <p:to>
                                        <p:strVal val="visible"/>
                                      </p:to>
                                    </p:se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 presetSubtype="0">
                                  <p:stCondLst>
                                    <p:cond delay="0"/>
                                  </p:stCondLst>
                                  <p:childTnLst>
                                    <p:set>
                                      <p:cBhvr>
                                        <p:cTn dur="1" fill="hold" id="88">
                                          <p:stCondLst>
                                            <p:cond delay="0"/>
                                          </p:stCondLst>
                                        </p:cTn>
                                        <p:tgtEl>
                                          <p:spTgt spid="3145757"/>
                                        </p:tgtEl>
                                        <p:attrNameLst>
                                          <p:attrName>style.visibility</p:attrName>
                                        </p:attrNameLst>
                                      </p:cBhvr>
                                      <p:to>
                                        <p:strVal val="visible"/>
                                      </p:to>
                                    </p:set>
                                  </p:childTnLst>
                                </p:cTn>
                              </p:par>
                              <p:par>
                                <p:cTn fill="hold" id="89" nodeType="withEffect" presetClass="entr" presetID="1" presetSubtype="0">
                                  <p:stCondLst>
                                    <p:cond delay="0"/>
                                  </p:stCondLst>
                                  <p:childTnLst>
                                    <p:set>
                                      <p:cBhvr>
                                        <p:cTn dur="1" fill="hold" id="90">
                                          <p:stCondLst>
                                            <p:cond delay="0"/>
                                          </p:stCondLst>
                                        </p:cTn>
                                        <p:tgtEl>
                                          <p:spTgt spid="3145760"/>
                                        </p:tgtEl>
                                        <p:attrNameLst>
                                          <p:attrName>style.visibility</p:attrName>
                                        </p:attrNameLst>
                                      </p:cBhvr>
                                      <p:to>
                                        <p:strVal val="visible"/>
                                      </p:to>
                                    </p:set>
                                  </p:childTnLst>
                                </p:cTn>
                              </p:par>
                              <p:par>
                                <p:cTn fill="hold" id="91" nodeType="withEffect" presetClass="entr" presetID="1" presetSubtype="0">
                                  <p:stCondLst>
                                    <p:cond delay="0"/>
                                  </p:stCondLst>
                                  <p:childTnLst>
                                    <p:set>
                                      <p:cBhvr>
                                        <p:cTn dur="1" fill="hold" id="92">
                                          <p:stCondLst>
                                            <p:cond delay="0"/>
                                          </p:stCondLst>
                                        </p:cTn>
                                        <p:tgtEl>
                                          <p:spTgt spid="3145761"/>
                                        </p:tgtEl>
                                        <p:attrNameLst>
                                          <p:attrName>style.visibility</p:attrName>
                                        </p:attrNameLst>
                                      </p:cBhvr>
                                      <p:to>
                                        <p:strVal val="visible"/>
                                      </p:to>
                                    </p:set>
                                  </p:childTnLst>
                                </p:cTn>
                              </p:par>
                              <p:par>
                                <p:cTn fill="hold" id="93" nodeType="withEffect" presetClass="entr" presetID="1" presetSubtype="0">
                                  <p:stCondLst>
                                    <p:cond delay="0"/>
                                  </p:stCondLst>
                                  <p:childTnLst>
                                    <p:set>
                                      <p:cBhvr>
                                        <p:cTn dur="1" fill="hold" id="94">
                                          <p:stCondLst>
                                            <p:cond delay="0"/>
                                          </p:stCondLst>
                                        </p:cTn>
                                        <p:tgtEl>
                                          <p:spTgt spid="3145764"/>
                                        </p:tgtEl>
                                        <p:attrNameLst>
                                          <p:attrName>style.visibility</p:attrName>
                                        </p:attrNameLst>
                                      </p:cBhvr>
                                      <p:to>
                                        <p:strVal val="visible"/>
                                      </p:to>
                                    </p:set>
                                  </p:childTnLst>
                                </p:cTn>
                              </p:par>
                              <p:par>
                                <p:cTn fill="hold" id="95" nodeType="withEffect" presetClass="entr" presetID="1" presetSubtype="0">
                                  <p:stCondLst>
                                    <p:cond delay="0"/>
                                  </p:stCondLst>
                                  <p:childTnLst>
                                    <p:set>
                                      <p:cBhvr>
                                        <p:cTn dur="1" fill="hold" id="96">
                                          <p:stCondLst>
                                            <p:cond delay="0"/>
                                          </p:stCondLst>
                                        </p:cTn>
                                        <p:tgtEl>
                                          <p:spTgt spid="1049525">
                                            <p:txEl>
                                              <p:charRg st="0" end="12"/>
                                            </p:txEl>
                                          </p:spTgt>
                                        </p:tgtEl>
                                        <p:attrNameLst>
                                          <p:attrName>style.visibility</p:attrName>
                                        </p:attrNameLst>
                                      </p:cBhvr>
                                      <p:to>
                                        <p:strVal val="visible"/>
                                      </p:to>
                                    </p:set>
                                  </p:childTnLst>
                                </p:cTn>
                              </p:par>
                            </p:childTnLst>
                          </p:cTn>
                        </p:par>
                      </p:childTnLst>
                    </p:cTn>
                  </p:par>
                  <p:par>
                    <p:cTn fill="hold" id="97">
                      <p:stCondLst>
                        <p:cond delay="indefinite"/>
                      </p:stCondLst>
                      <p:childTnLst>
                        <p:par>
                          <p:cTn fill="hold" id="98">
                            <p:stCondLst>
                              <p:cond delay="0"/>
                            </p:stCondLst>
                            <p:childTnLst>
                              <p:par>
                                <p:cTn fill="hold" id="99" nodeType="clickEffect" presetClass="entr" presetID="3" presetSubtype="10">
                                  <p:stCondLst>
                                    <p:cond delay="0"/>
                                  </p:stCondLst>
                                  <p:childTnLst>
                                    <p:set>
                                      <p:cBhvr>
                                        <p:cTn dur="1" fill="hold" id="100">
                                          <p:stCondLst>
                                            <p:cond delay="0"/>
                                          </p:stCondLst>
                                        </p:cTn>
                                        <p:tgtEl>
                                          <p:spTgt spid="2097419"/>
                                        </p:tgtEl>
                                        <p:attrNameLst>
                                          <p:attrName>style.visibility</p:attrName>
                                        </p:attrNameLst>
                                      </p:cBhvr>
                                      <p:to>
                                        <p:strVal val="visible"/>
                                      </p:to>
                                    </p:set>
                                    <p:animEffect transition="in" filter="blinds(horizontal)">
                                      <p:cBhvr>
                                        <p:cTn dur="500" id="101"/>
                                        <p:tgtEl>
                                          <p:spTgt spid="2097419"/>
                                        </p:tgtEl>
                                      </p:cBhvr>
                                    </p:animEffect>
                                  </p:childTnLst>
                                </p:cTn>
                              </p:par>
                              <p:par>
                                <p:cTn fill="hold" id="102" nodeType="withEffect" presetClass="entr" presetID="3" presetSubtype="10">
                                  <p:stCondLst>
                                    <p:cond delay="0"/>
                                  </p:stCondLst>
                                  <p:childTnLst>
                                    <p:set>
                                      <p:cBhvr>
                                        <p:cTn dur="1" fill="hold" id="103">
                                          <p:stCondLst>
                                            <p:cond delay="0"/>
                                          </p:stCondLst>
                                        </p:cTn>
                                        <p:tgtEl>
                                          <p:spTgt spid="2097420"/>
                                        </p:tgtEl>
                                        <p:attrNameLst>
                                          <p:attrName>style.visibility</p:attrName>
                                        </p:attrNameLst>
                                      </p:cBhvr>
                                      <p:to>
                                        <p:strVal val="visible"/>
                                      </p:to>
                                    </p:set>
                                    <p:animEffect transition="in" filter="blinds(horizontal)">
                                      <p:cBhvr>
                                        <p:cTn dur="500" id="104"/>
                                        <p:tgtEl>
                                          <p:spTgt spid="2097420"/>
                                        </p:tgtEl>
                                      </p:cBhvr>
                                    </p:animEffect>
                                  </p:childTnLst>
                                </p:cTn>
                              </p:par>
                              <p:par>
                                <p:cTn fill="hold" grpId="0" id="105" nodeType="withEffect" presetClass="entr" presetID="3" presetSubtype="10">
                                  <p:stCondLst>
                                    <p:cond delay="0"/>
                                  </p:stCondLst>
                                  <p:childTnLst>
                                    <p:set>
                                      <p:cBhvr>
                                        <p:cTn dur="1" fill="hold" id="106">
                                          <p:stCondLst>
                                            <p:cond delay="0"/>
                                          </p:stCondLst>
                                        </p:cTn>
                                        <p:tgtEl>
                                          <p:spTgt spid="1049547"/>
                                        </p:tgtEl>
                                        <p:attrNameLst>
                                          <p:attrName>style.visibility</p:attrName>
                                        </p:attrNameLst>
                                      </p:cBhvr>
                                      <p:to>
                                        <p:strVal val="visible"/>
                                      </p:to>
                                    </p:set>
                                    <p:animEffect transition="in" filter="blinds(horizontal)">
                                      <p:cBhvr>
                                        <p:cTn dur="500" id="107"/>
                                        <p:tgtEl>
                                          <p:spTgt spid="1049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4" grpId="0" uiExpand="0" build="whole"/>
      <p:bldP spid="1049545" grpId="0" uiExpand="0" build="whole"/>
      <p:bldP spid="1049546" grpId="0" uiExpand="0" build="whole"/>
      <p:bldP spid="1049547" grpId="0" uiExpand="0" build="whole"/>
    </p:bldLst>
  </p:timing>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420" name=""/>
        <p:cNvGrpSpPr/>
        <p:nvPr/>
      </p:nvGrpSpPr>
      <p:grpSpPr>
        <a:xfrm rot="0">
          <a:off x="0" y="0"/>
          <a:ext cx="0" cy="0"/>
          <a:chOff x="0" y="0"/>
          <a:chExt cx="0" cy="0"/>
        </a:xfrm>
      </p:grpSpPr>
      <p:sp>
        <p:nvSpPr>
          <p:cNvPr id="1049548" name=""/>
          <p:cNvSpPr/>
          <p:nvPr>
            <p:ph type="title" sz="full" idx="0"/>
          </p:nvPr>
        </p:nvSpPr>
        <p:spPr>
          <a:xfrm rot="0">
            <a:off x="457200" y="152400"/>
            <a:ext cx="8229600" cy="609600"/>
          </a:xfrm>
          <a:prstGeom prst="rect"/>
          <a:no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6500" i="1" lang="en-US">
                <a:latin typeface="Perpetua" pitchFamily="18" charset="0"/>
              </a:rPr>
              <a:t>Quiz</a:t>
            </a:r>
          </a:p>
        </p:txBody>
      </p:sp>
      <p:sp>
        <p:nvSpPr>
          <p:cNvPr id="1049549" name=""/>
          <p:cNvSpPr/>
          <p:nvPr>
            <p:ph type="body" sz="full" idx="1"/>
          </p:nvPr>
        </p:nvSpPr>
        <p:spPr>
          <a:xfrm rot="0">
            <a:off x="0" y="914400"/>
            <a:ext cx="9144000" cy="6100762"/>
          </a:xfrm>
          <a:prstGeom prst="rect"/>
          <a:noFill/>
          <a:ln>
            <a:noFill/>
          </a:ln>
        </p:spPr>
        <p:txBody>
          <a:bodyPr anchor="t" bIns="45720" lIns="91440" rIns="91440" tIns="45720" vert="horz">
            <a:spAutoFit/>
          </a:bodyPr>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eaLnBrk="1" hangingPunct="1" latinLnBrk="1" lvl="0">
              <a:lnSpc>
                <a:spcPct val="90000"/>
              </a:lnSpc>
            </a:pPr>
            <a:r>
              <a:rPr altLang="en-US" i="1" lang="en-US">
                <a:latin typeface="Perpetua" pitchFamily="18" charset="0"/>
                <a:ea typeface="Arial" pitchFamily="34" charset="0"/>
              </a:rPr>
              <a:t>For a conducting sphere: with surface charge density ‘</a:t>
            </a:r>
            <a:r>
              <a:rPr altLang="en-US" sz="2400" i="1" lang="el-GR">
                <a:ea typeface="Arial" pitchFamily="34" charset="0"/>
              </a:rPr>
              <a:t>σ</a:t>
            </a:r>
            <a:r>
              <a:rPr altLang="en-US" i="1" lang="en-US">
                <a:latin typeface="Perpetua" pitchFamily="18" charset="0"/>
                <a:ea typeface="Arial" pitchFamily="34" charset="0"/>
              </a:rPr>
              <a:t>’ and radius R, determine E</a:t>
            </a:r>
            <a:r>
              <a:rPr altLang="en-US" baseline="-25000" i="1" lang="en-US">
                <a:latin typeface="Perpetua" pitchFamily="18" charset="0"/>
                <a:ea typeface="Arial" pitchFamily="34" charset="0"/>
              </a:rPr>
              <a:t>o</a:t>
            </a:r>
            <a:r>
              <a:rPr altLang="en-US" i="1" lang="en-US">
                <a:latin typeface="Perpetua" pitchFamily="18" charset="0"/>
                <a:ea typeface="Arial" pitchFamily="34" charset="0"/>
              </a:rPr>
              <a:t>, E</a:t>
            </a:r>
            <a:r>
              <a:rPr altLang="en-US" baseline="-25000" i="1" lang="en-US">
                <a:latin typeface="Perpetua" pitchFamily="18" charset="0"/>
                <a:ea typeface="Arial" pitchFamily="34" charset="0"/>
              </a:rPr>
              <a:t>s</a:t>
            </a:r>
            <a:r>
              <a:rPr altLang="en-US" i="1" lang="en-US">
                <a:latin typeface="Perpetua" pitchFamily="18" charset="0"/>
                <a:ea typeface="Arial" pitchFamily="34" charset="0"/>
              </a:rPr>
              <a:t> and E</a:t>
            </a:r>
            <a:r>
              <a:rPr altLang="en-US" baseline="-25000" i="1" lang="en-US">
                <a:latin typeface="Perpetua" pitchFamily="18" charset="0"/>
                <a:ea typeface="Arial" pitchFamily="34" charset="0"/>
              </a:rPr>
              <a:t>i</a:t>
            </a:r>
            <a:r>
              <a:rPr altLang="en-US" i="1" lang="en-US">
                <a:latin typeface="Perpetua" pitchFamily="18" charset="0"/>
                <a:ea typeface="Arial" pitchFamily="34" charset="0"/>
              </a:rPr>
              <a:t>.</a:t>
            </a:r>
          </a:p>
          <a:p>
            <a:pPr eaLnBrk="1" hangingPunct="1" latinLnBrk="1" lvl="0">
              <a:lnSpc>
                <a:spcPct val="90000"/>
              </a:lnSpc>
            </a:pPr>
            <a:endParaRPr altLang="en-US" i="1" lang="en-US">
              <a:latin typeface="Perpetua" pitchFamily="18" charset="0"/>
              <a:ea typeface="Arial" pitchFamily="34" charset="0"/>
            </a:endParaRPr>
          </a:p>
          <a:p>
            <a:pPr eaLnBrk="1" hangingPunct="1" latinLnBrk="1" lvl="0">
              <a:lnSpc>
                <a:spcPct val="90000"/>
              </a:lnSpc>
            </a:pPr>
            <a:r>
              <a:rPr altLang="en-US" i="1" lang="en-US">
                <a:latin typeface="Perpetua" pitchFamily="18" charset="0"/>
                <a:ea typeface="Arial" pitchFamily="34" charset="0"/>
              </a:rPr>
              <a:t>For a spherical shell volume charge density is </a:t>
            </a:r>
            <a:r>
              <a:rPr altLang="en-US" sz="2400" i="1" lang="en-US">
                <a:latin typeface="Perpetua" pitchFamily="18" charset="0"/>
                <a:ea typeface="Arial" pitchFamily="34" charset="0"/>
                <a:sym typeface="Symbol" pitchFamily="18" charset="2"/>
              </a:rPr>
              <a:t> </a:t>
            </a:r>
            <a:r>
              <a:rPr altLang="en-US" i="1" lang="en-US">
                <a:latin typeface="Perpetua" pitchFamily="18" charset="0"/>
                <a:ea typeface="Arial" pitchFamily="34" charset="0"/>
              </a:rPr>
              <a:t>=k/r  for  a≤r≤b otherwise zero. determine E for each region.</a:t>
            </a:r>
          </a:p>
          <a:p>
            <a:pPr eaLnBrk="1" hangingPunct="1" latinLnBrk="1" lvl="0">
              <a:lnSpc>
                <a:spcPct val="90000"/>
              </a:lnSpc>
            </a:pPr>
            <a:endParaRPr altLang="en-US" i="1" lang="en-US">
              <a:latin typeface="Perpetua" pitchFamily="18" charset="0"/>
              <a:ea typeface="Arial" pitchFamily="34" charset="0"/>
            </a:endParaRPr>
          </a:p>
          <a:p>
            <a:pPr eaLnBrk="1" hangingPunct="1" latinLnBrk="1" lvl="0">
              <a:lnSpc>
                <a:spcPct val="90000"/>
              </a:lnSpc>
            </a:pPr>
            <a:r>
              <a:rPr altLang="en-US" i="1" lang="en-US">
                <a:latin typeface="Perpetua" pitchFamily="18" charset="0"/>
                <a:ea typeface="Arial" pitchFamily="34" charset="0"/>
              </a:rPr>
              <a:t>For a cylinder of radius ‘R’ and height ‘h’ volume charge density is </a:t>
            </a:r>
            <a:r>
              <a:rPr altLang="en-US" sz="2400" i="1" lang="en-US">
                <a:latin typeface="Perpetua" pitchFamily="18" charset="0"/>
                <a:ea typeface="Arial" pitchFamily="34" charset="0"/>
                <a:sym typeface="Symbol" pitchFamily="18" charset="2"/>
              </a:rPr>
              <a:t> </a:t>
            </a:r>
            <a:r>
              <a:rPr altLang="en-US" i="1" lang="en-US">
                <a:latin typeface="Perpetua" pitchFamily="18" charset="0"/>
                <a:ea typeface="Arial" pitchFamily="34" charset="0"/>
                <a:sym typeface="Symbol" pitchFamily="18" charset="2"/>
              </a:rPr>
              <a:t>=</a:t>
            </a:r>
            <a:r>
              <a:rPr altLang="en-US" i="1" lang="en-US">
                <a:latin typeface="Perpetua" pitchFamily="18" charset="0"/>
                <a:ea typeface="Arial" pitchFamily="34" charset="0"/>
              </a:rPr>
              <a:t>kr. Determine E</a:t>
            </a:r>
            <a:r>
              <a:rPr altLang="en-US" baseline="-25000" i="1" lang="en-US">
                <a:latin typeface="Perpetua" pitchFamily="18" charset="0"/>
                <a:ea typeface="Arial" pitchFamily="34" charset="0"/>
              </a:rPr>
              <a:t>o</a:t>
            </a:r>
            <a:r>
              <a:rPr altLang="en-US" i="1" lang="en-US">
                <a:latin typeface="Perpetua" pitchFamily="18" charset="0"/>
                <a:ea typeface="Arial" pitchFamily="34" charset="0"/>
              </a:rPr>
              <a:t>, E</a:t>
            </a:r>
            <a:r>
              <a:rPr altLang="en-US" baseline="-25000" i="1" lang="en-US">
                <a:latin typeface="Perpetua" pitchFamily="18" charset="0"/>
                <a:ea typeface="Arial" pitchFamily="34" charset="0"/>
              </a:rPr>
              <a:t>s</a:t>
            </a:r>
            <a:r>
              <a:rPr altLang="en-US" i="1" lang="en-US">
                <a:latin typeface="Perpetua" pitchFamily="18" charset="0"/>
                <a:ea typeface="Arial" pitchFamily="34" charset="0"/>
              </a:rPr>
              <a:t> and E</a:t>
            </a:r>
            <a:r>
              <a:rPr altLang="en-US" baseline="-25000" i="1" lang="en-US">
                <a:latin typeface="Perpetua" pitchFamily="18" charset="0"/>
                <a:ea typeface="Arial" pitchFamily="34" charset="0"/>
              </a:rPr>
              <a:t>i</a:t>
            </a:r>
            <a:r>
              <a:rPr altLang="en-US" i="1" lang="en-US">
                <a:latin typeface="Perpetua" pitchFamily="18" charset="0"/>
                <a:ea typeface="Arial" pitchFamily="34" charset="0"/>
              </a:rPr>
              <a:t> </a:t>
            </a:r>
          </a:p>
          <a:p>
            <a:pPr eaLnBrk="1" hangingPunct="1" latinLnBrk="1" lvl="0">
              <a:lnSpc>
                <a:spcPct val="90000"/>
              </a:lnSpc>
            </a:pPr>
            <a:endParaRPr altLang="en-US" i="1" lang="en-US">
              <a:latin typeface="Perpetua" pitchFamily="18" charset="0"/>
              <a:ea typeface="Arial" pitchFamily="34" charset="0"/>
            </a:endParaRPr>
          </a:p>
          <a:p>
            <a:pPr algn="just" eaLnBrk="1" hangingPunct="1" latinLnBrk="1" lvl="0">
              <a:lnSpc>
                <a:spcPct val="90000"/>
              </a:lnSpc>
            </a:pPr>
            <a:r>
              <a:rPr altLang="en-US" i="1" lang="en-US">
                <a:latin typeface="Perpetua" pitchFamily="18" charset="0"/>
              </a:rPr>
              <a:t>Electric field in inside and just outside (very close) of the surface of a charged conductor </a:t>
            </a:r>
          </a:p>
          <a:p>
            <a:pPr eaLnBrk="1" hangingPunct="1" latinLnBrk="1" lvl="1">
              <a:lnSpc>
                <a:spcPct val="90000"/>
              </a:lnSpc>
            </a:pPr>
            <a:r>
              <a:rPr altLang="en-US" sz="3200" i="1" lang="en-US">
                <a:latin typeface="Perpetua" pitchFamily="18" charset="0"/>
              </a:rPr>
              <a:t>Inside  E=0, Outside E=</a:t>
            </a:r>
            <a:r>
              <a:rPr altLang="en-US" sz="2400" i="1" lang="en-US">
                <a:latin typeface="Perpetua" pitchFamily="18" charset="0"/>
              </a:rPr>
              <a:t> </a:t>
            </a:r>
            <a:r>
              <a:rPr altLang="en-US" sz="2400" i="1" lang="el-GR">
                <a:ea typeface="Arial" pitchFamily="34" charset="0"/>
              </a:rPr>
              <a:t>σ</a:t>
            </a:r>
            <a:r>
              <a:rPr altLang="en-US" sz="2400" i="1" lang="en-US">
                <a:latin typeface="Perpetua" pitchFamily="18" charset="0"/>
                <a:ea typeface="Arial" pitchFamily="34" charset="0"/>
              </a:rPr>
              <a:t>/</a:t>
            </a:r>
            <a:r>
              <a:rPr altLang="en-US" sz="2400" i="1" lang="el-GR">
                <a:ea typeface="Arial" pitchFamily="34" charset="0"/>
              </a:rPr>
              <a:t>ε</a:t>
            </a:r>
            <a:r>
              <a:rPr altLang="en-US" baseline="-25000" sz="2400" i="1" lang="en-US">
                <a:latin typeface="Perpetua" pitchFamily="18" charset="0"/>
                <a:ea typeface="Arial" pitchFamily="34" charset="0"/>
              </a:rPr>
              <a:t>0</a:t>
            </a:r>
          </a:p>
        </p:txBody>
      </p:sp>
      <p:pic>
        <p:nvPicPr>
          <p:cNvPr id="2097421" name=""/>
          <p:cNvPicPr>
            <a:picLocks/>
          </p:cNvPicPr>
          <p:nvPr/>
        </p:nvPicPr>
        <p:blipFill>
          <a:blip xmlns:r="http://schemas.openxmlformats.org/officeDocument/2006/relationships" r:embed="rId1"/>
          <a:srcRect l="0" t="0" r="0" b="0"/>
          <a:stretch>
            <a:fillRect/>
          </a:stretch>
        </p:blipFill>
        <p:spPr>
          <a:xfrm rot="0">
            <a:off x="4114800" y="1828800"/>
            <a:ext cx="4552950" cy="685800"/>
          </a:xfrm>
          <a:prstGeom prst="rect"/>
          <a:noFill/>
          <a:ln>
            <a:noFill/>
          </a:ln>
        </p:spPr>
      </p:pic>
      <p:pic>
        <p:nvPicPr>
          <p:cNvPr id="2097422" name=""/>
          <p:cNvPicPr>
            <a:picLocks/>
          </p:cNvPicPr>
          <p:nvPr/>
        </p:nvPicPr>
        <p:blipFill>
          <a:blip xmlns:r="http://schemas.openxmlformats.org/officeDocument/2006/relationships" r:embed="rId2"/>
          <a:srcRect l="0" t="0" r="0" b="0"/>
          <a:stretch>
            <a:fillRect/>
          </a:stretch>
        </p:blipFill>
        <p:spPr>
          <a:xfrm rot="0">
            <a:off x="3810000" y="3306762"/>
            <a:ext cx="5143500" cy="6858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421"/>
                                        </p:tgtEl>
                                        <p:attrNameLst>
                                          <p:attrName>style.visibility</p:attrName>
                                        </p:attrNameLst>
                                      </p:cBhvr>
                                      <p:to>
                                        <p:strVal val="visible"/>
                                      </p:to>
                                    </p:set>
                                    <p:animEffect transition="in" filter="blinds(horizontal)">
                                      <p:cBhvr>
                                        <p:cTn dur="500" id="7"/>
                                        <p:tgtEl>
                                          <p:spTgt spid="20974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422"/>
                                        </p:tgtEl>
                                        <p:attrNameLst>
                                          <p:attrName>style.visibility</p:attrName>
                                        </p:attrNameLst>
                                      </p:cBhvr>
                                      <p:to>
                                        <p:strVal val="visible"/>
                                      </p:to>
                                    </p:set>
                                    <p:animEffect transition="in" filter="blinds(horizontal)">
                                      <p:cBhvr>
                                        <p:cTn dur="500" id="12"/>
                                        <p:tgtEl>
                                          <p:spTgt spid="209742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1049549">
                                            <p:txEl>
                                              <p:charRg st="405" end="434"/>
                                            </p:txEl>
                                          </p:spTgt>
                                        </p:tgtEl>
                                        <p:attrNameLst>
                                          <p:attrName>style.visibility</p:attrName>
                                        </p:attrNameLst>
                                      </p:cBhvr>
                                      <p:to>
                                        <p:strVal val="visible"/>
                                      </p:to>
                                    </p:set>
                                    <p:animEffect transition="in" filter="blinds(horizontal)">
                                      <p:cBhvr>
                                        <p:cTn dur="500" id="17"/>
                                        <p:tgtEl>
                                          <p:spTgt spid="1049549">
                                            <p:txEl>
                                              <p:charRg st="405" end="4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1">
  <p:cSld>
    <p:spTree>
      <p:nvGrpSpPr>
        <p:cNvPr id="235" name=""/>
        <p:cNvGrpSpPr/>
        <p:nvPr/>
      </p:nvGrpSpPr>
      <p:grpSpPr>
        <a:xfrm rot="0">
          <a:off x="0" y="0"/>
          <a:ext cx="0" cy="0"/>
          <a:chOff x="0" y="0"/>
          <a:chExt cx="0" cy="0"/>
        </a:xfrm>
      </p:grpSpPr>
      <p:sp>
        <p:nvSpPr>
          <p:cNvPr id="1048701" name=""/>
          <p:cNvSpPr txBox="1"/>
          <p:nvPr/>
        </p:nvSpPr>
        <p:spPr>
          <a:xfrm rot="0">
            <a:off x="990600" y="2057400"/>
            <a:ext cx="7362825" cy="830262"/>
          </a:xfrm>
          <a:prstGeom prst="rect"/>
          <a:solidFill>
            <a:schemeClr val="l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4800" lang="en-US">
                <a:solidFill>
                  <a:srgbClr val="0000FF"/>
                </a:solidFill>
                <a:latin typeface="Bradley Hand ITC" pitchFamily="66" charset="0"/>
              </a:rPr>
              <a:t>COORDINATE  SYSTEMS</a:t>
            </a:r>
          </a:p>
        </p:txBody>
      </p:sp>
      <p:sp>
        <p:nvSpPr>
          <p:cNvPr id="1048702" name=""/>
          <p:cNvSpPr txBox="1"/>
          <p:nvPr/>
        </p:nvSpPr>
        <p:spPr>
          <a:xfrm rot="0">
            <a:off x="609600" y="3322637"/>
            <a:ext cx="3254375"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buFontTx/>
              <a:buChar char="•"/>
            </a:pPr>
            <a:r>
              <a:rPr altLang="en-US" sz="2000" lang="en-US">
                <a:solidFill>
                  <a:srgbClr val="19194D"/>
                </a:solidFill>
              </a:rPr>
              <a:t> </a:t>
            </a:r>
            <a:r>
              <a:rPr altLang="en-US" b="1" sz="2000" i="1" lang="en-US">
                <a:solidFill>
                  <a:srgbClr val="19194D"/>
                </a:solidFill>
                <a:latin typeface="Bradley Hand ITC" pitchFamily="66" charset="0"/>
              </a:rPr>
              <a:t>RECTANGULAR or Cartesian</a:t>
            </a:r>
          </a:p>
        </p:txBody>
      </p:sp>
      <p:sp>
        <p:nvSpPr>
          <p:cNvPr id="1048703" name=""/>
          <p:cNvSpPr txBox="1"/>
          <p:nvPr/>
        </p:nvSpPr>
        <p:spPr>
          <a:xfrm rot="0">
            <a:off x="609600" y="4038600"/>
            <a:ext cx="1998662"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buFontTx/>
              <a:buChar char="•"/>
            </a:pPr>
            <a:r>
              <a:rPr altLang="en-US" sz="2000" lang="en-US">
                <a:solidFill>
                  <a:srgbClr val="19194D"/>
                </a:solidFill>
              </a:rPr>
              <a:t> </a:t>
            </a:r>
            <a:r>
              <a:rPr altLang="en-US" b="1" sz="2000" i="1" lang="en-US">
                <a:solidFill>
                  <a:srgbClr val="19194D"/>
                </a:solidFill>
                <a:latin typeface="Bradley Hand ITC" pitchFamily="66" charset="0"/>
              </a:rPr>
              <a:t>CYLINDRICAL</a:t>
            </a:r>
          </a:p>
        </p:txBody>
      </p:sp>
      <p:sp>
        <p:nvSpPr>
          <p:cNvPr id="1048704" name=""/>
          <p:cNvSpPr txBox="1"/>
          <p:nvPr/>
        </p:nvSpPr>
        <p:spPr>
          <a:xfrm rot="0">
            <a:off x="609600" y="4724400"/>
            <a:ext cx="1693862"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buChar char="•"/>
            </a:pPr>
            <a:r>
              <a:rPr altLang="en-US" b="1" sz="2000" i="1" lang="en-US">
                <a:solidFill>
                  <a:srgbClr val="19194D"/>
                </a:solidFill>
                <a:latin typeface="Bradley Hand ITC" pitchFamily="66" charset="0"/>
              </a:rPr>
              <a:t>SPHERICAL</a:t>
            </a:r>
          </a:p>
        </p:txBody>
      </p:sp>
      <p:grpSp>
        <p:nvGrpSpPr>
          <p:cNvPr id="236" name=""/>
          <p:cNvGrpSpPr/>
          <p:nvPr/>
        </p:nvGrpSpPr>
        <p:grpSpPr>
          <a:xfrm rot="0">
            <a:off x="3803650" y="2854325"/>
            <a:ext cx="4495800" cy="2057400"/>
            <a:chOff x="2400" y="1728"/>
            <a:chExt cx="2832" cy="1296"/>
          </a:xfrm>
        </p:grpSpPr>
        <p:sp>
          <p:nvSpPr>
            <p:cNvPr id="1048705" name=""/>
            <p:cNvSpPr/>
            <p:nvPr/>
          </p:nvSpPr>
          <p:spPr>
            <a:xfrm rot="0">
              <a:off x="2400" y="1728"/>
              <a:ext cx="2832" cy="1296"/>
            </a:xfrm>
            <a:prstGeom prst="irregularSeal1"/>
            <a:solidFill>
              <a:srgbClr val="D1D1F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06" name=""/>
            <p:cNvSpPr txBox="1"/>
            <p:nvPr/>
          </p:nvSpPr>
          <p:spPr>
            <a:xfrm rot="0">
              <a:off x="2995" y="2107"/>
              <a:ext cx="1588" cy="446"/>
            </a:xfrm>
            <a:prstGeom prst="rect"/>
            <a:solidFill>
              <a:srgbClr val="D1D1F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rgbClr val="19194D"/>
                  </a:solidFill>
                  <a:latin typeface="Bradley Hand ITC" pitchFamily="66" charset="0"/>
                </a:rPr>
                <a:t>Choice is based on symmetry of problem</a:t>
              </a:r>
            </a:p>
          </p:txBody>
        </p:sp>
      </p:grpSp>
      <p:sp>
        <p:nvSpPr>
          <p:cNvPr id="1048707" name=""/>
          <p:cNvSpPr txBox="1"/>
          <p:nvPr/>
        </p:nvSpPr>
        <p:spPr>
          <a:xfrm rot="0">
            <a:off x="4832350" y="4868862"/>
            <a:ext cx="148272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u="sng">
                <a:solidFill>
                  <a:srgbClr val="19194D"/>
                </a:solidFill>
                <a:latin typeface="Bradley Hand ITC" pitchFamily="66" charset="0"/>
              </a:rPr>
              <a:t>Examples:</a:t>
            </a:r>
          </a:p>
        </p:txBody>
      </p:sp>
      <p:sp>
        <p:nvSpPr>
          <p:cNvPr id="1048708" name=""/>
          <p:cNvSpPr txBox="1"/>
          <p:nvPr/>
        </p:nvSpPr>
        <p:spPr>
          <a:xfrm rot="0">
            <a:off x="4832350" y="5330825"/>
            <a:ext cx="3030537"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rgbClr val="19194D"/>
                </a:solidFill>
                <a:latin typeface="Bradley Hand ITC" pitchFamily="66" charset="0"/>
              </a:rPr>
              <a:t>Sheets - RECTANGULAR</a:t>
            </a:r>
          </a:p>
        </p:txBody>
      </p:sp>
      <p:sp>
        <p:nvSpPr>
          <p:cNvPr id="1048709" name=""/>
          <p:cNvSpPr txBox="1"/>
          <p:nvPr/>
        </p:nvSpPr>
        <p:spPr>
          <a:xfrm rot="0">
            <a:off x="4832350" y="5864225"/>
            <a:ext cx="3473450"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rgbClr val="19194D"/>
                </a:solidFill>
                <a:latin typeface="Bradley Hand ITC" pitchFamily="66" charset="0"/>
              </a:rPr>
              <a:t>Wires/Cables - CYLINDRICAL</a:t>
            </a:r>
          </a:p>
        </p:txBody>
      </p:sp>
      <p:sp>
        <p:nvSpPr>
          <p:cNvPr id="1048710" name=""/>
          <p:cNvSpPr txBox="1"/>
          <p:nvPr/>
        </p:nvSpPr>
        <p:spPr>
          <a:xfrm rot="0">
            <a:off x="4832350" y="6381750"/>
            <a:ext cx="2647950"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rgbClr val="19194D"/>
                </a:solidFill>
                <a:latin typeface="Bradley Hand ITC" pitchFamily="66" charset="0"/>
              </a:rPr>
              <a:t>Spheres - SPHERICAL</a:t>
            </a:r>
          </a:p>
        </p:txBody>
      </p:sp>
      <p:sp>
        <p:nvSpPr>
          <p:cNvPr id="1048711" name=""/>
          <p:cNvSpPr txBox="1"/>
          <p:nvPr/>
        </p:nvSpPr>
        <p:spPr>
          <a:xfrm rot="0">
            <a:off x="304800" y="152400"/>
            <a:ext cx="8534400" cy="1292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600" i="1" lang="en-US">
                <a:solidFill>
                  <a:srgbClr val="C00000"/>
                </a:solidFill>
                <a:latin typeface="Times New Roman" pitchFamily="18" charset="0"/>
                <a:ea typeface="Times New Roman" pitchFamily="18" charset="0"/>
              </a:rPr>
              <a:t>To understand the Electromagnetic, we must know basic vector algebra and coordinate systems. So let us start the coordinate systems.</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701"/>
                                        </p:tgtEl>
                                        <p:attrNameLst>
                                          <p:attrName>style.visibility</p:attrName>
                                        </p:attrNameLst>
                                      </p:cBhvr>
                                      <p:to>
                                        <p:strVal val="visible"/>
                                      </p:to>
                                    </p:set>
                                    <p:animEffect transition="in" filter="blinds(horizontal)">
                                      <p:cBhvr>
                                        <p:cTn dur="500" id="7"/>
                                        <p:tgtEl>
                                          <p:spTgt spid="1048701"/>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8702"/>
                                        </p:tgtEl>
                                        <p:attrNameLst>
                                          <p:attrName>style.visibility</p:attrName>
                                        </p:attrNameLst>
                                      </p:cBhvr>
                                      <p:to>
                                        <p:strVal val="visible"/>
                                      </p:to>
                                    </p:set>
                                    <p:animEffect transition="in" filter="blinds(horizontal)">
                                      <p:cBhvr>
                                        <p:cTn dur="500" id="10"/>
                                        <p:tgtEl>
                                          <p:spTgt spid="1048702"/>
                                        </p:tgtEl>
                                      </p:cBhvr>
                                    </p:animEffect>
                                  </p:childTnLst>
                                </p:cTn>
                              </p:par>
                              <p:par>
                                <p:cTn fill="hold" grpId="0" id="11" nodeType="withEffect" presetClass="entr" presetID="3" presetSubtype="10">
                                  <p:stCondLst>
                                    <p:cond delay="0"/>
                                  </p:stCondLst>
                                  <p:childTnLst>
                                    <p:set>
                                      <p:cBhvr>
                                        <p:cTn dur="1" fill="hold" id="12">
                                          <p:stCondLst>
                                            <p:cond delay="0"/>
                                          </p:stCondLst>
                                        </p:cTn>
                                        <p:tgtEl>
                                          <p:spTgt spid="1048703"/>
                                        </p:tgtEl>
                                        <p:attrNameLst>
                                          <p:attrName>style.visibility</p:attrName>
                                        </p:attrNameLst>
                                      </p:cBhvr>
                                      <p:to>
                                        <p:strVal val="visible"/>
                                      </p:to>
                                    </p:set>
                                    <p:animEffect transition="in" filter="blinds(horizontal)">
                                      <p:cBhvr>
                                        <p:cTn dur="500" id="13"/>
                                        <p:tgtEl>
                                          <p:spTgt spid="1048703"/>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8704"/>
                                        </p:tgtEl>
                                        <p:attrNameLst>
                                          <p:attrName>style.visibility</p:attrName>
                                        </p:attrNameLst>
                                      </p:cBhvr>
                                      <p:to>
                                        <p:strVal val="visible"/>
                                      </p:to>
                                    </p:set>
                                    <p:animEffect transition="in" filter="blinds(horizontal)">
                                      <p:cBhvr>
                                        <p:cTn dur="500" id="16"/>
                                        <p:tgtEl>
                                          <p:spTgt spid="1048704"/>
                                        </p:tgtEl>
                                      </p:cBhvr>
                                    </p:animEffect>
                                  </p:childTnLst>
                                </p:cTn>
                              </p:par>
                              <p:par>
                                <p:cTn fill="hold" id="17" nodeType="withEffect" presetClass="entr" presetID="3" presetSubtype="10">
                                  <p:stCondLst>
                                    <p:cond delay="0"/>
                                  </p:stCondLst>
                                  <p:childTnLst>
                                    <p:set>
                                      <p:cBhvr>
                                        <p:cTn dur="1" fill="hold" id="18">
                                          <p:stCondLst>
                                            <p:cond delay="0"/>
                                          </p:stCondLst>
                                        </p:cTn>
                                        <p:tgtEl>
                                          <p:spTgt spid="236"/>
                                        </p:tgtEl>
                                        <p:attrNameLst>
                                          <p:attrName>style.visibility</p:attrName>
                                        </p:attrNameLst>
                                      </p:cBhvr>
                                      <p:to>
                                        <p:strVal val="visible"/>
                                      </p:to>
                                    </p:set>
                                    <p:animEffect transition="in" filter="blinds(horizontal)">
                                      <p:cBhvr>
                                        <p:cTn dur="500" id="19"/>
                                        <p:tgtEl>
                                          <p:spTgt spid="236"/>
                                        </p:tgtEl>
                                      </p:cBhvr>
                                    </p:animEffect>
                                  </p:childTnLst>
                                </p:cTn>
                              </p:par>
                              <p:par>
                                <p:cTn fill="hold" grpId="0" id="20" nodeType="withEffect" presetClass="entr" presetID="3" presetSubtype="10">
                                  <p:stCondLst>
                                    <p:cond delay="0"/>
                                  </p:stCondLst>
                                  <p:childTnLst>
                                    <p:set>
                                      <p:cBhvr>
                                        <p:cTn dur="1" fill="hold" id="21">
                                          <p:stCondLst>
                                            <p:cond delay="0"/>
                                          </p:stCondLst>
                                        </p:cTn>
                                        <p:tgtEl>
                                          <p:spTgt spid="1048707"/>
                                        </p:tgtEl>
                                        <p:attrNameLst>
                                          <p:attrName>style.visibility</p:attrName>
                                        </p:attrNameLst>
                                      </p:cBhvr>
                                      <p:to>
                                        <p:strVal val="visible"/>
                                      </p:to>
                                    </p:set>
                                    <p:animEffect transition="in" filter="blinds(horizontal)">
                                      <p:cBhvr>
                                        <p:cTn dur="500" id="22"/>
                                        <p:tgtEl>
                                          <p:spTgt spid="1048707"/>
                                        </p:tgtEl>
                                      </p:cBhvr>
                                    </p:animEffect>
                                  </p:childTnLst>
                                </p:cTn>
                              </p:par>
                              <p:par>
                                <p:cTn fill="hold" grpId="0" id="23" nodeType="withEffect" presetClass="entr" presetID="3" presetSubtype="10">
                                  <p:stCondLst>
                                    <p:cond delay="0"/>
                                  </p:stCondLst>
                                  <p:childTnLst>
                                    <p:set>
                                      <p:cBhvr>
                                        <p:cTn dur="1" fill="hold" id="24">
                                          <p:stCondLst>
                                            <p:cond delay="0"/>
                                          </p:stCondLst>
                                        </p:cTn>
                                        <p:tgtEl>
                                          <p:spTgt spid="1048708"/>
                                        </p:tgtEl>
                                        <p:attrNameLst>
                                          <p:attrName>style.visibility</p:attrName>
                                        </p:attrNameLst>
                                      </p:cBhvr>
                                      <p:to>
                                        <p:strVal val="visible"/>
                                      </p:to>
                                    </p:set>
                                    <p:animEffect transition="in" filter="blinds(horizontal)">
                                      <p:cBhvr>
                                        <p:cTn dur="500" id="25"/>
                                        <p:tgtEl>
                                          <p:spTgt spid="1048708"/>
                                        </p:tgtEl>
                                      </p:cBhvr>
                                    </p:animEffect>
                                  </p:childTnLst>
                                </p:cTn>
                              </p:par>
                              <p:par>
                                <p:cTn fill="hold" grpId="0" id="26" nodeType="withEffect" presetClass="entr" presetID="3" presetSubtype="10">
                                  <p:stCondLst>
                                    <p:cond delay="0"/>
                                  </p:stCondLst>
                                  <p:childTnLst>
                                    <p:set>
                                      <p:cBhvr>
                                        <p:cTn dur="1" fill="hold" id="27">
                                          <p:stCondLst>
                                            <p:cond delay="0"/>
                                          </p:stCondLst>
                                        </p:cTn>
                                        <p:tgtEl>
                                          <p:spTgt spid="1048709"/>
                                        </p:tgtEl>
                                        <p:attrNameLst>
                                          <p:attrName>style.visibility</p:attrName>
                                        </p:attrNameLst>
                                      </p:cBhvr>
                                      <p:to>
                                        <p:strVal val="visible"/>
                                      </p:to>
                                    </p:set>
                                    <p:animEffect transition="in" filter="blinds(horizontal)">
                                      <p:cBhvr>
                                        <p:cTn dur="500" id="28"/>
                                        <p:tgtEl>
                                          <p:spTgt spid="1048709"/>
                                        </p:tgtEl>
                                      </p:cBhvr>
                                    </p:animEffect>
                                  </p:childTnLst>
                                </p:cTn>
                              </p:par>
                              <p:par>
                                <p:cTn fill="hold" grpId="0" id="29" nodeType="withEffect" presetClass="entr" presetID="3" presetSubtype="10">
                                  <p:stCondLst>
                                    <p:cond delay="0"/>
                                  </p:stCondLst>
                                  <p:childTnLst>
                                    <p:set>
                                      <p:cBhvr>
                                        <p:cTn dur="1" fill="hold" id="30">
                                          <p:stCondLst>
                                            <p:cond delay="0"/>
                                          </p:stCondLst>
                                        </p:cTn>
                                        <p:tgtEl>
                                          <p:spTgt spid="1048710"/>
                                        </p:tgtEl>
                                        <p:attrNameLst>
                                          <p:attrName>style.visibility</p:attrName>
                                        </p:attrNameLst>
                                      </p:cBhvr>
                                      <p:to>
                                        <p:strVal val="visible"/>
                                      </p:to>
                                    </p:set>
                                    <p:animEffect transition="in" filter="blinds(horizontal)">
                                      <p:cBhvr>
                                        <p:cTn dur="500" id="31"/>
                                        <p:tgtEl>
                                          <p:spTgt spid="104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uiExpand="0" build="whole" animBg="1"/>
      <p:bldP spid="1048702" grpId="0" uiExpand="0" build="whole"/>
      <p:bldP spid="1048703" grpId="0" uiExpand="0" build="whole"/>
      <p:bldP spid="1048704" grpId="0" uiExpand="0" build="whole"/>
      <p:bldP spid="1048707" grpId="0" uiExpand="0" build="whole"/>
      <p:bldP spid="1048708" grpId="0" uiExpand="0" build="whole"/>
      <p:bldP spid="1048709" grpId="0" uiExpand="0" build="whole"/>
      <p:bldP spid="1048710" grpId="0" uiExpand="0" build="whole"/>
    </p:bldLst>
  </p:timing>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421" name=""/>
        <p:cNvGrpSpPr/>
        <p:nvPr/>
      </p:nvGrpSpPr>
      <p:grpSpPr>
        <a:xfrm rot="0">
          <a:off x="0" y="0"/>
          <a:ext cx="0" cy="0"/>
          <a:chOff x="0" y="0"/>
          <a:chExt cx="0" cy="0"/>
        </a:xfrm>
      </p:grpSpPr>
      <p:sp>
        <p:nvSpPr>
          <p:cNvPr id="1049550" name=""/>
          <p:cNvSpPr txBox="1"/>
          <p:nvPr/>
        </p:nvSpPr>
        <p:spPr>
          <a:xfrm rot="0">
            <a:off x="609600" y="0"/>
            <a:ext cx="8153400" cy="523875"/>
          </a:xfrm>
          <a:prstGeom prst="rect"/>
          <a:solidFill>
            <a:schemeClr val="accent2"/>
          </a:solidFill>
          <a:ln w="9525"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2800" i="1" lang="en-US" u="sng">
                <a:solidFill>
                  <a:schemeClr val="lt1"/>
                </a:solidFill>
                <a:latin typeface="Times New Roman" pitchFamily="18" charset="0"/>
                <a:ea typeface="Times New Roman" pitchFamily="18" charset="0"/>
              </a:rPr>
              <a:t>Line integral of Electric field: Electric Potential</a:t>
            </a:r>
          </a:p>
        </p:txBody>
      </p:sp>
      <p:sp>
        <p:nvSpPr>
          <p:cNvPr id="1049551" name=""/>
          <p:cNvSpPr txBox="1"/>
          <p:nvPr/>
        </p:nvSpPr>
        <p:spPr>
          <a:xfrm rot="0">
            <a:off x="0" y="685800"/>
            <a:ext cx="66294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i="1" lang="en-US">
                <a:latin typeface="Times New Roman" pitchFamily="18" charset="0"/>
                <a:ea typeface="Times New Roman" pitchFamily="18" charset="0"/>
              </a:rPr>
              <a:t>Electric field at a field point </a:t>
            </a:r>
            <a:r>
              <a:rPr altLang="en-US" b="1" sz="2000" lang="en-US">
                <a:latin typeface="Times New Roman" pitchFamily="18" charset="0"/>
                <a:ea typeface="Times New Roman" pitchFamily="18" charset="0"/>
              </a:rPr>
              <a:t>r</a:t>
            </a:r>
            <a:r>
              <a:rPr altLang="en-US" sz="2000" i="1" lang="en-US">
                <a:latin typeface="Times New Roman" pitchFamily="18" charset="0"/>
                <a:ea typeface="Times New Roman" pitchFamily="18" charset="0"/>
              </a:rPr>
              <a:t>, due to a point charge at origin:</a:t>
            </a:r>
          </a:p>
        </p:txBody>
      </p:sp>
      <p:pic>
        <p:nvPicPr>
          <p:cNvPr id="2097423" name=""/>
          <p:cNvPicPr>
            <a:picLocks/>
          </p:cNvPicPr>
          <p:nvPr/>
        </p:nvPicPr>
        <p:blipFill>
          <a:blip xmlns:r="http://schemas.openxmlformats.org/officeDocument/2006/relationships" r:embed="rId1"/>
          <a:srcRect l="0" t="0" r="0" b="0"/>
          <a:stretch>
            <a:fillRect/>
          </a:stretch>
        </p:blipFill>
        <p:spPr>
          <a:xfrm rot="0">
            <a:off x="6721475" y="547687"/>
            <a:ext cx="1951037" cy="965200"/>
          </a:xfrm>
          <a:prstGeom prst="rect"/>
          <a:solidFill>
            <a:schemeClr val="lt1"/>
          </a:solidFill>
          <a:ln>
            <a:noFill/>
          </a:ln>
        </p:spPr>
      </p:pic>
      <p:pic>
        <p:nvPicPr>
          <p:cNvPr id="2097424" name=""/>
          <p:cNvPicPr>
            <a:picLocks/>
          </p:cNvPicPr>
          <p:nvPr/>
        </p:nvPicPr>
        <p:blipFill>
          <a:blip xmlns:r="http://schemas.openxmlformats.org/officeDocument/2006/relationships" r:embed="rId2"/>
          <a:srcRect l="0" t="0" r="0" b="0"/>
          <a:stretch>
            <a:fillRect/>
          </a:stretch>
        </p:blipFill>
        <p:spPr>
          <a:xfrm rot="0">
            <a:off x="76200" y="2819400"/>
            <a:ext cx="3586162" cy="762000"/>
          </a:xfrm>
          <a:prstGeom prst="rect"/>
          <a:solidFill>
            <a:schemeClr val="lt1"/>
          </a:solidFill>
          <a:ln>
            <a:noFill/>
          </a:ln>
        </p:spPr>
      </p:pic>
      <p:pic>
        <p:nvPicPr>
          <p:cNvPr id="2097425" name=""/>
          <p:cNvPicPr>
            <a:picLocks/>
          </p:cNvPicPr>
          <p:nvPr/>
        </p:nvPicPr>
        <p:blipFill>
          <a:blip xmlns:r="http://schemas.openxmlformats.org/officeDocument/2006/relationships" r:embed="rId3"/>
          <a:srcRect l="0" t="0" r="0" b="0"/>
          <a:stretch>
            <a:fillRect/>
          </a:stretch>
        </p:blipFill>
        <p:spPr>
          <a:xfrm rot="0">
            <a:off x="457200" y="3886200"/>
            <a:ext cx="2311400" cy="1223962"/>
          </a:xfrm>
          <a:prstGeom prst="rect"/>
          <a:solidFill>
            <a:srgbClr val="FFFF00"/>
          </a:solidFill>
          <a:ln w="9525" cap="flat" cmpd="sng">
            <a:solidFill>
              <a:schemeClr val="dk1">
                <a:alpha val="100000"/>
              </a:schemeClr>
            </a:solidFill>
            <a:prstDash val="solid"/>
            <a:round/>
          </a:ln>
        </p:spPr>
      </p:pic>
      <p:sp>
        <p:nvSpPr>
          <p:cNvPr id="1049552" name=""/>
          <p:cNvSpPr txBox="1"/>
          <p:nvPr/>
        </p:nvSpPr>
        <p:spPr>
          <a:xfrm rot="0">
            <a:off x="0" y="5715000"/>
            <a:ext cx="9067800" cy="830262"/>
          </a:xfrm>
          <a:prstGeom prst="rect"/>
          <a:solidFill>
            <a:srgbClr val="CECEE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i="1" lang="en-US">
                <a:latin typeface="Times New Roman" pitchFamily="18" charset="0"/>
                <a:ea typeface="Times New Roman" pitchFamily="18" charset="0"/>
              </a:rPr>
              <a:t>The </a:t>
            </a:r>
            <a:r>
              <a:rPr altLang="en-US" b="1" sz="2400" i="1" lang="en-US">
                <a:latin typeface="Times New Roman" pitchFamily="18" charset="0"/>
                <a:ea typeface="Times New Roman" pitchFamily="18" charset="0"/>
              </a:rPr>
              <a:t>electric potential</a:t>
            </a:r>
            <a:r>
              <a:rPr altLang="en-US" sz="2400" i="1" lang="en-US">
                <a:latin typeface="Times New Roman" pitchFamily="18" charset="0"/>
                <a:ea typeface="Times New Roman" pitchFamily="18" charset="0"/>
              </a:rPr>
              <a:t> at a distance </a:t>
            </a:r>
            <a:r>
              <a:rPr altLang="en-US" b="1" sz="2400" lang="en-US">
                <a:latin typeface="Times New Roman" pitchFamily="18" charset="0"/>
                <a:ea typeface="Times New Roman" pitchFamily="18" charset="0"/>
              </a:rPr>
              <a:t>r</a:t>
            </a:r>
            <a:r>
              <a:rPr altLang="en-US" sz="2400" i="1" lang="en-US">
                <a:latin typeface="Times New Roman" pitchFamily="18" charset="0"/>
                <a:ea typeface="Times New Roman" pitchFamily="18" charset="0"/>
              </a:rPr>
              <a:t> from the point charge is the work done per unit charge in bringing a test charge from infinity to that point. </a:t>
            </a:r>
          </a:p>
        </p:txBody>
      </p:sp>
      <p:pic>
        <p:nvPicPr>
          <p:cNvPr id="2097426" name=""/>
          <p:cNvPicPr>
            <a:picLocks/>
          </p:cNvPicPr>
          <p:nvPr/>
        </p:nvPicPr>
        <p:blipFill>
          <a:blip xmlns:r="http://schemas.openxmlformats.org/officeDocument/2006/relationships" r:embed="rId4"/>
          <a:srcRect l="0" t="0" r="0" b="0"/>
          <a:stretch>
            <a:fillRect/>
          </a:stretch>
        </p:blipFill>
        <p:spPr>
          <a:xfrm rot="0">
            <a:off x="914400" y="1447800"/>
            <a:ext cx="2447925" cy="828675"/>
          </a:xfrm>
          <a:prstGeom prst="rect"/>
          <a:noFill/>
          <a:ln>
            <a:noFill/>
          </a:ln>
        </p:spPr>
      </p:pic>
      <p:pic>
        <p:nvPicPr>
          <p:cNvPr id="2097427" name=""/>
          <p:cNvPicPr>
            <a:picLocks/>
          </p:cNvPicPr>
          <p:nvPr/>
        </p:nvPicPr>
        <p:blipFill>
          <a:blip xmlns:r="http://schemas.openxmlformats.org/officeDocument/2006/relationships" r:embed="rId5"/>
          <a:srcRect l="0" t="0" r="0" b="0"/>
          <a:stretch>
            <a:fillRect/>
          </a:stretch>
        </p:blipFill>
        <p:spPr>
          <a:xfrm rot="0">
            <a:off x="4495800" y="2819400"/>
            <a:ext cx="4572000" cy="1273175"/>
          </a:xfrm>
          <a:prstGeom prst="rect"/>
          <a:solidFill>
            <a:srgbClr val="CCFFFF"/>
          </a:solidFill>
          <a:ln>
            <a:noFill/>
          </a:ln>
        </p:spPr>
      </p:pic>
      <p:pic>
        <p:nvPicPr>
          <p:cNvPr id="2097428" name=""/>
          <p:cNvPicPr>
            <a:picLocks/>
          </p:cNvPicPr>
          <p:nvPr/>
        </p:nvPicPr>
        <p:blipFill>
          <a:blip xmlns:r="http://schemas.openxmlformats.org/officeDocument/2006/relationships" r:embed="rId6"/>
          <a:srcRect l="0" t="0" r="0" b="0"/>
          <a:stretch>
            <a:fillRect/>
          </a:stretch>
        </p:blipFill>
        <p:spPr>
          <a:xfrm rot="0">
            <a:off x="3581400" y="4495800"/>
            <a:ext cx="2243137" cy="762000"/>
          </a:xfrm>
          <a:prstGeom prst="rect"/>
          <a:solidFill>
            <a:srgbClr val="99CCFF"/>
          </a:solidFill>
          <a:ln w="38100" cap="flat" cmpd="sng">
            <a:solidFill>
              <a:schemeClr val="dk1">
                <a:alpha val="100000"/>
              </a:schemeClr>
            </a:solidFill>
            <a:prstDash val="solid"/>
            <a:round/>
          </a:ln>
        </p:spPr>
      </p:pic>
      <p:pic>
        <p:nvPicPr>
          <p:cNvPr id="2097429" name=""/>
          <p:cNvPicPr>
            <a:picLocks/>
          </p:cNvPicPr>
          <p:nvPr/>
        </p:nvPicPr>
        <p:blipFill>
          <a:blip xmlns:r="http://schemas.openxmlformats.org/officeDocument/2006/relationships" r:embed="rId7"/>
          <a:srcRect l="0" t="0" r="0" b="0"/>
          <a:stretch>
            <a:fillRect/>
          </a:stretch>
        </p:blipFill>
        <p:spPr>
          <a:xfrm rot="0">
            <a:off x="3103562" y="3108325"/>
            <a:ext cx="1157287" cy="1609725"/>
          </a:xfrm>
          <a:prstGeom prst="rect"/>
          <a:noFill/>
          <a:ln>
            <a:noFill/>
          </a:ln>
        </p:spPr>
      </p:pic>
      <p:pic>
        <p:nvPicPr>
          <p:cNvPr id="2097430" name=""/>
          <p:cNvPicPr>
            <a:picLocks/>
          </p:cNvPicPr>
          <p:nvPr/>
        </p:nvPicPr>
        <p:blipFill>
          <a:blip xmlns:r="http://schemas.openxmlformats.org/officeDocument/2006/relationships" r:embed="rId8"/>
          <a:srcRect l="0" t="0" r="0" b="0"/>
          <a:stretch>
            <a:fillRect/>
          </a:stretch>
        </p:blipFill>
        <p:spPr>
          <a:xfrm rot="0">
            <a:off x="4279900" y="3492500"/>
            <a:ext cx="1004887" cy="1304925"/>
          </a:xfrm>
          <a:prstGeom prst="rect"/>
          <a:noFill/>
          <a:ln>
            <a:noFill/>
          </a:ln>
        </p:spPr>
      </p:pic>
      <p:pic>
        <p:nvPicPr>
          <p:cNvPr id="2097431" name=""/>
          <p:cNvPicPr>
            <a:picLocks/>
          </p:cNvPicPr>
          <p:nvPr/>
        </p:nvPicPr>
        <p:blipFill>
          <a:blip xmlns:r="http://schemas.openxmlformats.org/officeDocument/2006/relationships" r:embed="rId9"/>
          <a:srcRect l="0" t="0" r="0" b="0"/>
          <a:stretch>
            <a:fillRect/>
          </a:stretch>
        </p:blipFill>
        <p:spPr>
          <a:xfrm rot="0">
            <a:off x="3484562" y="1455737"/>
            <a:ext cx="3602037" cy="8509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8" presetSubtype="6">
                                  <p:stCondLst>
                                    <p:cond delay="0"/>
                                  </p:stCondLst>
                                  <p:childTnLst>
                                    <p:set>
                                      <p:cBhvr>
                                        <p:cTn dur="1" fill="hold" id="6">
                                          <p:stCondLst>
                                            <p:cond delay="0"/>
                                          </p:stCondLst>
                                        </p:cTn>
                                        <p:tgtEl>
                                          <p:spTgt spid="1049552"/>
                                        </p:tgtEl>
                                        <p:attrNameLst>
                                          <p:attrName>style.visibility</p:attrName>
                                        </p:attrNameLst>
                                      </p:cBhvr>
                                      <p:to>
                                        <p:strVal val="visible"/>
                                      </p:to>
                                    </p:set>
                                    <p:animEffect transition="in" filter="strips(downRight)">
                                      <p:cBhvr>
                                        <p:cTn dur="500" id="7"/>
                                        <p:tgtEl>
                                          <p:spTgt spid="104955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8" presetSubtype="6">
                                  <p:stCondLst>
                                    <p:cond delay="0"/>
                                  </p:stCondLst>
                                  <p:childTnLst>
                                    <p:set>
                                      <p:cBhvr>
                                        <p:cTn dur="1" fill="hold" id="11">
                                          <p:stCondLst>
                                            <p:cond delay="0"/>
                                          </p:stCondLst>
                                        </p:cTn>
                                        <p:tgtEl>
                                          <p:spTgt spid="1049551"/>
                                        </p:tgtEl>
                                        <p:attrNameLst>
                                          <p:attrName>style.visibility</p:attrName>
                                        </p:attrNameLst>
                                      </p:cBhvr>
                                      <p:to>
                                        <p:strVal val="visible"/>
                                      </p:to>
                                    </p:set>
                                    <p:animEffect transition="in" filter="strips(downRight)">
                                      <p:cBhvr>
                                        <p:cTn dur="500" id="12"/>
                                        <p:tgtEl>
                                          <p:spTgt spid="1049551"/>
                                        </p:tgtEl>
                                      </p:cBhvr>
                                    </p:animEffect>
                                  </p:childTnLst>
                                </p:cTn>
                              </p:par>
                            </p:childTnLst>
                          </p:cTn>
                        </p:par>
                        <p:par>
                          <p:cTn fill="hold" id="13">
                            <p:stCondLst>
                              <p:cond delay="500"/>
                            </p:stCondLst>
                            <p:childTnLst>
                              <p:par>
                                <p:cTn fill="hold" id="14" nodeType="afterEffect" presetClass="entr" presetID="18" presetSubtype="6">
                                  <p:stCondLst>
                                    <p:cond delay="0"/>
                                  </p:stCondLst>
                                  <p:childTnLst>
                                    <p:set>
                                      <p:cBhvr>
                                        <p:cTn dur="1" fill="hold" id="15">
                                          <p:stCondLst>
                                            <p:cond delay="0"/>
                                          </p:stCondLst>
                                        </p:cTn>
                                        <p:tgtEl>
                                          <p:spTgt spid="2097423"/>
                                        </p:tgtEl>
                                        <p:attrNameLst>
                                          <p:attrName>style.visibility</p:attrName>
                                        </p:attrNameLst>
                                      </p:cBhvr>
                                      <p:to>
                                        <p:strVal val="visible"/>
                                      </p:to>
                                    </p:set>
                                    <p:animEffect transition="in" filter="strips(downRight)">
                                      <p:cBhvr>
                                        <p:cTn dur="500" id="16"/>
                                        <p:tgtEl>
                                          <p:spTgt spid="2097423"/>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8" presetSubtype="6">
                                  <p:stCondLst>
                                    <p:cond delay="0"/>
                                  </p:stCondLst>
                                  <p:childTnLst>
                                    <p:set>
                                      <p:cBhvr>
                                        <p:cTn dur="1" fill="hold" id="20">
                                          <p:stCondLst>
                                            <p:cond delay="0"/>
                                          </p:stCondLst>
                                        </p:cTn>
                                        <p:tgtEl>
                                          <p:spTgt spid="2097426"/>
                                        </p:tgtEl>
                                        <p:attrNameLst>
                                          <p:attrName>style.visibility</p:attrName>
                                        </p:attrNameLst>
                                      </p:cBhvr>
                                      <p:to>
                                        <p:strVal val="visible"/>
                                      </p:to>
                                    </p:set>
                                    <p:animEffect transition="in" filter="strips(downRight)">
                                      <p:cBhvr>
                                        <p:cTn dur="500" id="21"/>
                                        <p:tgtEl>
                                          <p:spTgt spid="2097426"/>
                                        </p:tgtEl>
                                      </p:cBhvr>
                                    </p:animEffect>
                                  </p:childTnLst>
                                </p:cTn>
                              </p:par>
                              <p:par>
                                <p:cTn fill="hold" id="22" nodeType="withEffect" presetClass="entr" presetID="18" presetSubtype="6">
                                  <p:stCondLst>
                                    <p:cond delay="0"/>
                                  </p:stCondLst>
                                  <p:childTnLst>
                                    <p:set>
                                      <p:cBhvr>
                                        <p:cTn dur="1" fill="hold" id="23">
                                          <p:stCondLst>
                                            <p:cond delay="0"/>
                                          </p:stCondLst>
                                        </p:cTn>
                                        <p:tgtEl>
                                          <p:spTgt spid="2097431"/>
                                        </p:tgtEl>
                                        <p:attrNameLst>
                                          <p:attrName>style.visibility</p:attrName>
                                        </p:attrNameLst>
                                      </p:cBhvr>
                                      <p:to>
                                        <p:strVal val="visible"/>
                                      </p:to>
                                    </p:set>
                                    <p:animEffect transition="in" filter="strips(downRight)">
                                      <p:cBhvr>
                                        <p:cTn dur="500" id="24"/>
                                        <p:tgtEl>
                                          <p:spTgt spid="2097431"/>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8" presetSubtype="6">
                                  <p:stCondLst>
                                    <p:cond delay="0"/>
                                  </p:stCondLst>
                                  <p:childTnLst>
                                    <p:set>
                                      <p:cBhvr>
                                        <p:cTn dur="1" fill="hold" id="28">
                                          <p:stCondLst>
                                            <p:cond delay="0"/>
                                          </p:stCondLst>
                                        </p:cTn>
                                        <p:tgtEl>
                                          <p:spTgt spid="2097424"/>
                                        </p:tgtEl>
                                        <p:attrNameLst>
                                          <p:attrName>style.visibility</p:attrName>
                                        </p:attrNameLst>
                                      </p:cBhvr>
                                      <p:to>
                                        <p:strVal val="visible"/>
                                      </p:to>
                                    </p:set>
                                    <p:animEffect transition="in" filter="strips(downRight)">
                                      <p:cBhvr>
                                        <p:cTn dur="500" id="29"/>
                                        <p:tgtEl>
                                          <p:spTgt spid="2097424"/>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8" presetSubtype="6">
                                  <p:stCondLst>
                                    <p:cond delay="0"/>
                                  </p:stCondLst>
                                  <p:childTnLst>
                                    <p:set>
                                      <p:cBhvr>
                                        <p:cTn dur="1" fill="hold" id="33">
                                          <p:stCondLst>
                                            <p:cond delay="0"/>
                                          </p:stCondLst>
                                        </p:cTn>
                                        <p:tgtEl>
                                          <p:spTgt spid="2097425"/>
                                        </p:tgtEl>
                                        <p:attrNameLst>
                                          <p:attrName>style.visibility</p:attrName>
                                        </p:attrNameLst>
                                      </p:cBhvr>
                                      <p:to>
                                        <p:strVal val="visible"/>
                                      </p:to>
                                    </p:set>
                                    <p:animEffect transition="in" filter="strips(downRight)">
                                      <p:cBhvr>
                                        <p:cTn dur="500" id="34"/>
                                        <p:tgtEl>
                                          <p:spTgt spid="2097425"/>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8" presetSubtype="6">
                                  <p:stCondLst>
                                    <p:cond delay="0"/>
                                  </p:stCondLst>
                                  <p:childTnLst>
                                    <p:set>
                                      <p:cBhvr>
                                        <p:cTn dur="1" fill="hold" id="38">
                                          <p:stCondLst>
                                            <p:cond delay="0"/>
                                          </p:stCondLst>
                                        </p:cTn>
                                        <p:tgtEl>
                                          <p:spTgt spid="2097427"/>
                                        </p:tgtEl>
                                        <p:attrNameLst>
                                          <p:attrName>style.visibility</p:attrName>
                                        </p:attrNameLst>
                                      </p:cBhvr>
                                      <p:to>
                                        <p:strVal val="visible"/>
                                      </p:to>
                                    </p:set>
                                    <p:animEffect transition="in" filter="strips(downRight)">
                                      <p:cBhvr>
                                        <p:cTn dur="500" id="39"/>
                                        <p:tgtEl>
                                          <p:spTgt spid="2097427"/>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8" presetSubtype="12">
                                  <p:stCondLst>
                                    <p:cond delay="0"/>
                                  </p:stCondLst>
                                  <p:childTnLst>
                                    <p:set>
                                      <p:cBhvr>
                                        <p:cTn dur="1" fill="hold" id="43">
                                          <p:stCondLst>
                                            <p:cond delay="0"/>
                                          </p:stCondLst>
                                        </p:cTn>
                                        <p:tgtEl>
                                          <p:spTgt spid="2097429"/>
                                        </p:tgtEl>
                                        <p:attrNameLst>
                                          <p:attrName>style.visibility</p:attrName>
                                        </p:attrNameLst>
                                      </p:cBhvr>
                                      <p:to>
                                        <p:strVal val="visible"/>
                                      </p:to>
                                    </p:set>
                                    <p:animEffect transition="in" filter="strips(downLeft)">
                                      <p:cBhvr>
                                        <p:cTn dur="500" id="44"/>
                                        <p:tgtEl>
                                          <p:spTgt spid="2097429"/>
                                        </p:tgtEl>
                                      </p:cBhvr>
                                    </p:animEffect>
                                  </p:childTnLst>
                                </p:cTn>
                              </p:par>
                              <p:par>
                                <p:cTn fill="hold" id="45" nodeType="withEffect" presetClass="entr" presetID="18" presetSubtype="12">
                                  <p:stCondLst>
                                    <p:cond delay="0"/>
                                  </p:stCondLst>
                                  <p:childTnLst>
                                    <p:set>
                                      <p:cBhvr>
                                        <p:cTn dur="1" fill="hold" id="46">
                                          <p:stCondLst>
                                            <p:cond delay="0"/>
                                          </p:stCondLst>
                                        </p:cTn>
                                        <p:tgtEl>
                                          <p:spTgt spid="2097430"/>
                                        </p:tgtEl>
                                        <p:attrNameLst>
                                          <p:attrName>style.visibility</p:attrName>
                                        </p:attrNameLst>
                                      </p:cBhvr>
                                      <p:to>
                                        <p:strVal val="visible"/>
                                      </p:to>
                                    </p:set>
                                    <p:animEffect transition="in" filter="strips(downLeft)">
                                      <p:cBhvr>
                                        <p:cTn dur="500" id="47"/>
                                        <p:tgtEl>
                                          <p:spTgt spid="2097430"/>
                                        </p:tgtEl>
                                      </p:cBhvr>
                                    </p:animEffect>
                                  </p:childTnLst>
                                </p:cTn>
                              </p:par>
                            </p:childTnLst>
                          </p:cTn>
                        </p:par>
                        <p:par>
                          <p:cTn fill="hold" id="48">
                            <p:stCondLst>
                              <p:cond delay="500"/>
                            </p:stCondLst>
                            <p:childTnLst>
                              <p:par>
                                <p:cTn fill="hold" id="49" nodeType="afterEffect" presetClass="entr" presetID="18" presetSubtype="6">
                                  <p:stCondLst>
                                    <p:cond delay="0"/>
                                  </p:stCondLst>
                                  <p:childTnLst>
                                    <p:set>
                                      <p:cBhvr>
                                        <p:cTn dur="1" fill="hold" id="50">
                                          <p:stCondLst>
                                            <p:cond delay="0"/>
                                          </p:stCondLst>
                                        </p:cTn>
                                        <p:tgtEl>
                                          <p:spTgt spid="2097428"/>
                                        </p:tgtEl>
                                        <p:attrNameLst>
                                          <p:attrName>style.visibility</p:attrName>
                                        </p:attrNameLst>
                                      </p:cBhvr>
                                      <p:to>
                                        <p:strVal val="visible"/>
                                      </p:to>
                                    </p:set>
                                    <p:animEffect transition="in" filter="strips(downRight)">
                                      <p:cBhvr>
                                        <p:cTn dur="500" id="51"/>
                                        <p:tgtEl>
                                          <p:spTgt spid="209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51" grpId="0" uiExpand="0" build="whole"/>
      <p:bldP spid="1049552" grpId="0" uiExpand="0" build="whole"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424" name=""/>
        <p:cNvGrpSpPr/>
        <p:nvPr/>
      </p:nvGrpSpPr>
      <p:grpSpPr>
        <a:xfrm rot="0">
          <a:off x="0" y="0"/>
          <a:ext cx="0" cy="0"/>
          <a:chOff x="0" y="0"/>
          <a:chExt cx="0" cy="0"/>
        </a:xfrm>
      </p:grpSpPr>
      <p:sp>
        <p:nvSpPr>
          <p:cNvPr id="1049556" name=""/>
          <p:cNvSpPr txBox="1"/>
          <p:nvPr/>
        </p:nvSpPr>
        <p:spPr>
          <a:xfrm rot="0">
            <a:off x="3352800" y="3733800"/>
            <a:ext cx="5373687" cy="461962"/>
          </a:xfrm>
          <a:prstGeom prst="rect"/>
          <a:solidFill>
            <a:srgbClr val="00CCFF"/>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latin typeface="Times New Roman" pitchFamily="18" charset="0"/>
                <a:ea typeface="Times New Roman" pitchFamily="18" charset="0"/>
              </a:rPr>
              <a:t>The integral around a closed path is zero</a:t>
            </a:r>
          </a:p>
        </p:txBody>
      </p:sp>
      <p:pic>
        <p:nvPicPr>
          <p:cNvPr id="2097432" name=""/>
          <p:cNvPicPr>
            <a:picLocks/>
          </p:cNvPicPr>
          <p:nvPr/>
        </p:nvPicPr>
        <p:blipFill>
          <a:blip xmlns:r="http://schemas.openxmlformats.org/officeDocument/2006/relationships" r:embed="rId1"/>
          <a:srcRect l="0" t="0" r="0" b="0"/>
          <a:stretch>
            <a:fillRect/>
          </a:stretch>
        </p:blipFill>
        <p:spPr>
          <a:xfrm rot="0">
            <a:off x="609600" y="3657600"/>
            <a:ext cx="2695575" cy="685800"/>
          </a:xfrm>
          <a:prstGeom prst="rect"/>
          <a:solidFill>
            <a:srgbClr val="00CCFF"/>
          </a:solidFill>
          <a:ln>
            <a:noFill/>
          </a:ln>
        </p:spPr>
      </p:pic>
      <p:sp>
        <p:nvSpPr>
          <p:cNvPr id="1049557" name=""/>
          <p:cNvSpPr/>
          <p:nvPr/>
        </p:nvSpPr>
        <p:spPr>
          <a:xfrm rot="0">
            <a:off x="152400" y="4419600"/>
            <a:ext cx="4191000" cy="457200"/>
          </a:xfrm>
          <a:prstGeom prst="rect"/>
          <a:no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t>Using Stokes’ theorem </a:t>
            </a:r>
          </a:p>
        </p:txBody>
      </p:sp>
      <p:pic>
        <p:nvPicPr>
          <p:cNvPr id="2097433" name=""/>
          <p:cNvPicPr>
            <a:picLocks/>
          </p:cNvPicPr>
          <p:nvPr/>
        </p:nvPicPr>
        <p:blipFill>
          <a:blip xmlns:r="http://schemas.openxmlformats.org/officeDocument/2006/relationships" r:embed="rId2"/>
          <a:srcRect l="0" t="0" r="0" b="0"/>
          <a:stretch>
            <a:fillRect/>
          </a:stretch>
        </p:blipFill>
        <p:spPr>
          <a:xfrm rot="0">
            <a:off x="3305175" y="4408487"/>
            <a:ext cx="3271837" cy="742950"/>
          </a:xfrm>
          <a:prstGeom prst="rect"/>
          <a:solidFill>
            <a:schemeClr val="lt1"/>
          </a:solidFill>
          <a:ln>
            <a:noFill/>
          </a:ln>
        </p:spPr>
      </p:pic>
      <p:sp>
        <p:nvSpPr>
          <p:cNvPr id="1049558" name=""/>
          <p:cNvSpPr txBox="1"/>
          <p:nvPr/>
        </p:nvSpPr>
        <p:spPr>
          <a:xfrm rot="0">
            <a:off x="457200" y="76200"/>
            <a:ext cx="8458200" cy="28924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buFont typeface="Wingdings" pitchFamily="2" charset="2"/>
              <a:buChar char="v"/>
            </a:pPr>
            <a:r>
              <a:rPr altLang="en-US" sz="2800" i="1" lang="en-US">
                <a:latin typeface="Times New Roman" pitchFamily="18" charset="0"/>
                <a:ea typeface="Times New Roman" pitchFamily="18" charset="0"/>
              </a:rPr>
              <a:t> Surface over which Potential is constant is called an </a:t>
            </a:r>
            <a:r>
              <a:rPr altLang="en-US" sz="2800" i="1" lang="en-US">
                <a:solidFill>
                  <a:srgbClr val="C00000"/>
                </a:solidFill>
                <a:latin typeface="Times New Roman" pitchFamily="18" charset="0"/>
                <a:ea typeface="Times New Roman" pitchFamily="18" charset="0"/>
              </a:rPr>
              <a:t>equi-potential surface</a:t>
            </a:r>
            <a:r>
              <a:rPr altLang="en-US" sz="2800" i="1" lang="en-US">
                <a:latin typeface="Times New Roman" pitchFamily="18" charset="0"/>
                <a:ea typeface="Times New Roman" pitchFamily="18" charset="0"/>
              </a:rPr>
              <a:t>.</a:t>
            </a:r>
          </a:p>
          <a:p>
            <a:pPr lvl="0">
              <a:spcBef>
                <a:spcPct val="50000"/>
              </a:spcBef>
              <a:buFont typeface="Wingdings" pitchFamily="2" charset="2"/>
              <a:buChar char="v"/>
            </a:pPr>
            <a:r>
              <a:rPr altLang="en-US" sz="2800" i="1" lang="en-US">
                <a:latin typeface="Times New Roman" pitchFamily="18" charset="0"/>
                <a:ea typeface="Times New Roman" pitchFamily="18" charset="0"/>
              </a:rPr>
              <a:t>Reference point  :   V(</a:t>
            </a:r>
            <a:r>
              <a:rPr altLang="en-US" sz="2800" i="1" lang="en-US">
                <a:latin typeface="Times New Roman" pitchFamily="18" charset="0"/>
                <a:ea typeface="Times New Roman" pitchFamily="18" charset="0"/>
                <a:sym typeface="Symbol" pitchFamily="18" charset="2"/>
              </a:rPr>
              <a:t>)=0    </a:t>
            </a:r>
            <a:r>
              <a:rPr altLang="en-US" sz="2800" i="1" lang="en-US">
                <a:latin typeface="Times New Roman" pitchFamily="18" charset="0"/>
                <a:ea typeface="Times New Roman" pitchFamily="18" charset="0"/>
              </a:rPr>
              <a:t>convention at infinity.</a:t>
            </a:r>
          </a:p>
          <a:p>
            <a:pPr lvl="0">
              <a:spcBef>
                <a:spcPct val="50000"/>
              </a:spcBef>
              <a:buFont typeface="Wingdings" pitchFamily="2" charset="2"/>
              <a:buChar char="v"/>
            </a:pPr>
            <a:r>
              <a:rPr altLang="en-US" sz="2800" i="1" lang="en-US">
                <a:latin typeface="Times New Roman" pitchFamily="18" charset="0"/>
                <a:ea typeface="Times New Roman" pitchFamily="18" charset="0"/>
              </a:rPr>
              <a:t>Superposition principle: V=V</a:t>
            </a:r>
            <a:r>
              <a:rPr altLang="en-US" baseline="-25000" sz="2800" i="1" lang="en-US">
                <a:latin typeface="Times New Roman" pitchFamily="18" charset="0"/>
                <a:ea typeface="Times New Roman" pitchFamily="18" charset="0"/>
              </a:rPr>
              <a:t>1</a:t>
            </a:r>
            <a:r>
              <a:rPr altLang="en-US" sz="2800" i="1" lang="en-US">
                <a:latin typeface="Times New Roman" pitchFamily="18" charset="0"/>
                <a:ea typeface="Times New Roman" pitchFamily="18" charset="0"/>
              </a:rPr>
              <a:t>+V</a:t>
            </a:r>
            <a:r>
              <a:rPr altLang="en-US" baseline="-25000" sz="2800" i="1" lang="en-US">
                <a:latin typeface="Times New Roman" pitchFamily="18" charset="0"/>
                <a:ea typeface="Times New Roman" pitchFamily="18" charset="0"/>
              </a:rPr>
              <a:t>2</a:t>
            </a:r>
            <a:r>
              <a:rPr altLang="en-US" sz="2800" i="1" lang="en-US">
                <a:latin typeface="Times New Roman" pitchFamily="18" charset="0"/>
                <a:ea typeface="Times New Roman" pitchFamily="18" charset="0"/>
              </a:rPr>
              <a:t>+…..</a:t>
            </a:r>
          </a:p>
          <a:p>
            <a:pPr lvl="0">
              <a:spcBef>
                <a:spcPct val="50000"/>
              </a:spcBef>
              <a:buFont typeface="Wingdings" pitchFamily="2" charset="2"/>
              <a:buChar char="v"/>
            </a:pPr>
            <a:r>
              <a:rPr altLang="en-US" sz="2800" i="1" lang="en-US">
                <a:latin typeface="Times New Roman" pitchFamily="18" charset="0"/>
                <a:ea typeface="Times New Roman" pitchFamily="18" charset="0"/>
              </a:rPr>
              <a:t>Unit: Nm/C or Joule/C or VOLT</a:t>
            </a:r>
          </a:p>
        </p:txBody>
      </p:sp>
      <p:cxnSp>
        <p:nvCxnSpPr>
          <p:cNvPr id="3145765" name=""/>
          <p:cNvCxnSpPr>
            <a:cxnSpLocks/>
          </p:cNvCxnSpPr>
          <p:nvPr/>
        </p:nvCxnSpPr>
        <p:spPr>
          <a:xfrm rot="0">
            <a:off x="304800" y="3048000"/>
            <a:ext cx="8610600" cy="1587"/>
          </a:xfrm>
          <a:prstGeom prst="line"/>
          <a:noFill/>
          <a:ln w="28575" cap="flat" cmpd="sng">
            <a:solidFill>
              <a:schemeClr val="dk1">
                <a:alpha val="100000"/>
              </a:schemeClr>
            </a:solidFill>
            <a:prstDash val="solid"/>
            <a:round/>
          </a:ln>
        </p:spPr>
      </p:cxnSp>
      <p:sp>
        <p:nvSpPr>
          <p:cNvPr id="1049559" name=""/>
          <p:cNvSpPr txBox="1"/>
          <p:nvPr/>
        </p:nvSpPr>
        <p:spPr>
          <a:xfrm rot="0">
            <a:off x="3505200" y="3048000"/>
            <a:ext cx="2378075" cy="646112"/>
          </a:xfrm>
          <a:prstGeom prst="rect"/>
          <a:solidFill>
            <a:srgbClr val="8AC6CD"/>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600" i="1" lang="en-US">
                <a:latin typeface="Times New Roman" pitchFamily="18" charset="0"/>
                <a:ea typeface="Times New Roman" pitchFamily="18" charset="0"/>
              </a:rPr>
              <a:t>Curl of E ?</a:t>
            </a:r>
          </a:p>
        </p:txBody>
      </p:sp>
      <p:sp>
        <p:nvSpPr>
          <p:cNvPr id="1049560" name=""/>
          <p:cNvSpPr txBox="1"/>
          <p:nvPr/>
        </p:nvSpPr>
        <p:spPr>
          <a:xfrm rot="0">
            <a:off x="3276600" y="5029200"/>
            <a:ext cx="48006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latin typeface="Times New Roman" pitchFamily="18" charset="0"/>
                <a:ea typeface="Times New Roman" pitchFamily="18" charset="0"/>
              </a:rPr>
              <a:t>In electrostatics only.</a:t>
            </a:r>
          </a:p>
          <a:p>
            <a:pPr lvl="0"/>
            <a:r>
              <a:rPr altLang="en-US" b="1" sz="2000" i="1" lang="en-US">
                <a:latin typeface="Times New Roman" pitchFamily="18" charset="0"/>
                <a:ea typeface="Times New Roman" pitchFamily="18" charset="0"/>
              </a:rPr>
              <a:t>→  no moving charge or current</a:t>
            </a:r>
          </a:p>
        </p:txBody>
      </p:sp>
      <p:pic>
        <p:nvPicPr>
          <p:cNvPr id="2097434" name=""/>
          <p:cNvPicPr>
            <a:picLocks/>
          </p:cNvPicPr>
          <p:nvPr/>
        </p:nvPicPr>
        <p:blipFill>
          <a:blip xmlns:r="http://schemas.openxmlformats.org/officeDocument/2006/relationships" r:embed="rId3"/>
          <a:srcRect l="0" t="0" r="0" b="0"/>
          <a:stretch>
            <a:fillRect/>
          </a:stretch>
        </p:blipFill>
        <p:spPr>
          <a:xfrm rot="0">
            <a:off x="685800" y="5029200"/>
            <a:ext cx="2246312" cy="762000"/>
          </a:xfrm>
          <a:prstGeom prst="rect"/>
          <a:solidFill>
            <a:srgbClr val="CC6600"/>
          </a:solidFill>
          <a:ln>
            <a:noFill/>
          </a:ln>
        </p:spPr>
      </p:pic>
      <p:pic>
        <p:nvPicPr>
          <p:cNvPr id="2097435" name=""/>
          <p:cNvPicPr>
            <a:picLocks/>
          </p:cNvPicPr>
          <p:nvPr/>
        </p:nvPicPr>
        <p:blipFill>
          <a:blip xmlns:r="http://schemas.openxmlformats.org/officeDocument/2006/relationships" r:embed="rId4">
            <a:lum bright="-8000" contrast="56000"/>
          </a:blip>
          <a:srcRect l="0" t="0" r="0" b="0"/>
          <a:stretch>
            <a:fillRect/>
          </a:stretch>
        </p:blipFill>
        <p:spPr>
          <a:xfrm rot="0">
            <a:off x="0" y="6019800"/>
            <a:ext cx="9144000" cy="8382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3145765"/>
                                        </p:tgtEl>
                                        <p:attrNameLst>
                                          <p:attrName>style.visibility</p:attrName>
                                        </p:attrNameLst>
                                      </p:cBhvr>
                                      <p:to>
                                        <p:strVal val="visible"/>
                                      </p:to>
                                    </p:set>
                                    <p:animEffect transition="in" filter="blinds(horizontal)">
                                      <p:cBhvr>
                                        <p:cTn dur="500" id="7"/>
                                        <p:tgtEl>
                                          <p:spTgt spid="3145765"/>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559"/>
                                        </p:tgtEl>
                                        <p:attrNameLst>
                                          <p:attrName>style.visibility</p:attrName>
                                        </p:attrNameLst>
                                      </p:cBhvr>
                                      <p:to>
                                        <p:strVal val="visible"/>
                                      </p:to>
                                    </p:set>
                                    <p:animEffect transition="in" filter="blinds(horizontal)">
                                      <p:cBhvr>
                                        <p:cTn dur="500" id="10"/>
                                        <p:tgtEl>
                                          <p:spTgt spid="1049559"/>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3" presetSubtype="10">
                                  <p:stCondLst>
                                    <p:cond delay="0"/>
                                  </p:stCondLst>
                                  <p:childTnLst>
                                    <p:set>
                                      <p:cBhvr>
                                        <p:cTn dur="1" fill="hold" id="14">
                                          <p:stCondLst>
                                            <p:cond delay="0"/>
                                          </p:stCondLst>
                                        </p:cTn>
                                        <p:tgtEl>
                                          <p:spTgt spid="2097432"/>
                                        </p:tgtEl>
                                        <p:attrNameLst>
                                          <p:attrName>style.visibility</p:attrName>
                                        </p:attrNameLst>
                                      </p:cBhvr>
                                      <p:to>
                                        <p:strVal val="visible"/>
                                      </p:to>
                                    </p:set>
                                    <p:animEffect transition="in" filter="blinds(horizontal)">
                                      <p:cBhvr>
                                        <p:cTn dur="500" id="15"/>
                                        <p:tgtEl>
                                          <p:spTgt spid="2097432"/>
                                        </p:tgtEl>
                                      </p:cBhvr>
                                    </p:animEffect>
                                  </p:childTnLst>
                                </p:cTn>
                              </p:par>
                              <p:par>
                                <p:cTn fill="hold" grpId="0" id="16" nodeType="withEffect" presetClass="entr" presetID="3" presetSubtype="10">
                                  <p:stCondLst>
                                    <p:cond delay="0"/>
                                  </p:stCondLst>
                                  <p:childTnLst>
                                    <p:set>
                                      <p:cBhvr>
                                        <p:cTn dur="1" fill="hold" id="17">
                                          <p:stCondLst>
                                            <p:cond delay="0"/>
                                          </p:stCondLst>
                                        </p:cTn>
                                        <p:tgtEl>
                                          <p:spTgt spid="1049556"/>
                                        </p:tgtEl>
                                        <p:attrNameLst>
                                          <p:attrName>style.visibility</p:attrName>
                                        </p:attrNameLst>
                                      </p:cBhvr>
                                      <p:to>
                                        <p:strVal val="visible"/>
                                      </p:to>
                                    </p:set>
                                    <p:animEffect transition="in" filter="blinds(horizontal)">
                                      <p:cBhvr>
                                        <p:cTn dur="500" id="18"/>
                                        <p:tgtEl>
                                          <p:spTgt spid="104955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3" presetSubtype="10">
                                  <p:stCondLst>
                                    <p:cond delay="0"/>
                                  </p:stCondLst>
                                  <p:childTnLst>
                                    <p:set>
                                      <p:cBhvr>
                                        <p:cTn dur="1" fill="hold" id="22">
                                          <p:stCondLst>
                                            <p:cond delay="0"/>
                                          </p:stCondLst>
                                        </p:cTn>
                                        <p:tgtEl>
                                          <p:spTgt spid="1049557"/>
                                        </p:tgtEl>
                                        <p:attrNameLst>
                                          <p:attrName>style.visibility</p:attrName>
                                        </p:attrNameLst>
                                      </p:cBhvr>
                                      <p:to>
                                        <p:strVal val="visible"/>
                                      </p:to>
                                    </p:set>
                                    <p:animEffect transition="in" filter="blinds(horizontal)">
                                      <p:cBhvr>
                                        <p:cTn dur="500" id="23"/>
                                        <p:tgtEl>
                                          <p:spTgt spid="1049557"/>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3" presetSubtype="10">
                                  <p:stCondLst>
                                    <p:cond delay="0"/>
                                  </p:stCondLst>
                                  <p:childTnLst>
                                    <p:set>
                                      <p:cBhvr>
                                        <p:cTn dur="1" fill="hold" id="27">
                                          <p:stCondLst>
                                            <p:cond delay="0"/>
                                          </p:stCondLst>
                                        </p:cTn>
                                        <p:tgtEl>
                                          <p:spTgt spid="2097433"/>
                                        </p:tgtEl>
                                        <p:attrNameLst>
                                          <p:attrName>style.visibility</p:attrName>
                                        </p:attrNameLst>
                                      </p:cBhvr>
                                      <p:to>
                                        <p:strVal val="visible"/>
                                      </p:to>
                                    </p:set>
                                    <p:animEffect transition="in" filter="blinds(horizontal)">
                                      <p:cBhvr>
                                        <p:cTn dur="500" id="28"/>
                                        <p:tgtEl>
                                          <p:spTgt spid="2097433"/>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 presetSubtype="0">
                                  <p:stCondLst>
                                    <p:cond delay="0"/>
                                  </p:stCondLst>
                                  <p:childTnLst>
                                    <p:set>
                                      <p:cBhvr>
                                        <p:cTn dur="1" fill="hold" id="32">
                                          <p:stCondLst>
                                            <p:cond delay="0"/>
                                          </p:stCondLst>
                                        </p:cTn>
                                        <p:tgtEl>
                                          <p:spTgt spid="2097434"/>
                                        </p:tgtEl>
                                        <p:attrNameLst>
                                          <p:attrName>style.visibility</p:attrName>
                                        </p:attrNameLst>
                                      </p:cBhvr>
                                      <p:to>
                                        <p:strVal val="visible"/>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 presetSubtype="0">
                                  <p:stCondLst>
                                    <p:cond delay="0"/>
                                  </p:stCondLst>
                                  <p:childTnLst>
                                    <p:set>
                                      <p:cBhvr>
                                        <p:cTn dur="1" fill="hold" id="36">
                                          <p:stCondLst>
                                            <p:cond delay="0"/>
                                          </p:stCondLst>
                                        </p:cTn>
                                        <p:tgtEl>
                                          <p:spTgt spid="1049560"/>
                                        </p:tgtEl>
                                        <p:attrNameLst>
                                          <p:attrName>style.visibility</p:attrName>
                                        </p:attrNameLst>
                                      </p:cBhvr>
                                      <p:to>
                                        <p:strVal val="visible"/>
                                      </p:to>
                                    </p:se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 presetSubtype="0">
                                  <p:stCondLst>
                                    <p:cond delay="0"/>
                                  </p:stCondLst>
                                  <p:childTnLst>
                                    <p:set>
                                      <p:cBhvr>
                                        <p:cTn dur="1" fill="hold" id="40">
                                          <p:stCondLst>
                                            <p:cond delay="0"/>
                                          </p:stCondLst>
                                        </p:cTn>
                                        <p:tgtEl>
                                          <p:spTgt spid="2097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56" grpId="0" uiExpand="0" build="whole" animBg="1"/>
      <p:bldP spid="1049557" grpId="0" uiExpand="0" build="whole"/>
      <p:bldP spid="1049559" grpId="0" uiExpand="0" build="whole" animBg="1"/>
      <p:bldP spid="1049560" grpId="0" uiExpand="0" build="whole"/>
    </p:bldLst>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425" name=""/>
        <p:cNvGrpSpPr/>
        <p:nvPr/>
      </p:nvGrpSpPr>
      <p:grpSpPr>
        <a:xfrm rot="0">
          <a:off x="0" y="0"/>
          <a:ext cx="0" cy="0"/>
          <a:chOff x="0" y="0"/>
          <a:chExt cx="0" cy="0"/>
        </a:xfrm>
      </p:grpSpPr>
      <p:sp>
        <p:nvSpPr>
          <p:cNvPr id="1049561" name=""/>
          <p:cNvSpPr/>
          <p:nvPr/>
        </p:nvSpPr>
        <p:spPr>
          <a:xfrm rot="0">
            <a:off x="762000" y="0"/>
            <a:ext cx="7772400" cy="944562"/>
          </a:xfrm>
          <a:prstGeom prst="rect"/>
          <a:solidFill>
            <a:srgbClr val="CCCCF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600" i="1" lang="en-US">
                <a:solidFill>
                  <a:schemeClr val="hlink"/>
                </a:solidFill>
                <a:latin typeface="Perpetua" pitchFamily="18" charset="0"/>
              </a:rPr>
              <a:t>Poisson's and Laplace's Equation</a:t>
            </a:r>
          </a:p>
        </p:txBody>
      </p:sp>
      <p:sp>
        <p:nvSpPr>
          <p:cNvPr id="1049562" name=""/>
          <p:cNvSpPr/>
          <p:nvPr/>
        </p:nvSpPr>
        <p:spPr>
          <a:xfrm rot="0">
            <a:off x="152400" y="914400"/>
            <a:ext cx="8991600" cy="5257800"/>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indent="-342900" lvl="0" marL="342900">
              <a:spcBef>
                <a:spcPct val="20000"/>
              </a:spcBef>
              <a:buFontTx/>
              <a:buChar char="•"/>
            </a:pPr>
            <a:r>
              <a:rPr altLang="en-US" b="1" sz="2800" i="1" lang="en-US">
                <a:latin typeface="Times New Roman" pitchFamily="18" charset="0"/>
                <a:ea typeface="Times New Roman" pitchFamily="18" charset="0"/>
              </a:rPr>
              <a:t>The </a:t>
            </a:r>
            <a:r>
              <a:rPr altLang="en-US" b="1" sz="2800" i="1" lang="en-US">
                <a:solidFill>
                  <a:srgbClr val="0070C0"/>
                </a:solidFill>
                <a:latin typeface="Times New Roman" pitchFamily="18" charset="0"/>
                <a:ea typeface="Times New Roman" pitchFamily="18" charset="0"/>
              </a:rPr>
              <a:t>electric field </a:t>
            </a:r>
            <a:r>
              <a:rPr altLang="en-US" b="1" sz="2800" i="1" lang="en-US">
                <a:solidFill>
                  <a:srgbClr val="993300"/>
                </a:solidFill>
                <a:latin typeface="Times New Roman" pitchFamily="18" charset="0"/>
                <a:ea typeface="Times New Roman" pitchFamily="18" charset="0"/>
              </a:rPr>
              <a:t>is related to the </a:t>
            </a:r>
            <a:r>
              <a:rPr altLang="en-US" b="1" sz="2800" i="1" lang="en-US">
                <a:solidFill>
                  <a:srgbClr val="0070C0"/>
                </a:solidFill>
                <a:latin typeface="Times New Roman" pitchFamily="18" charset="0"/>
                <a:ea typeface="Times New Roman" pitchFamily="18" charset="0"/>
              </a:rPr>
              <a:t>charge density</a:t>
            </a:r>
          </a:p>
          <a:p>
            <a:pPr algn="just" indent="-342900" lvl="0" marL="342900">
              <a:spcBef>
                <a:spcPct val="20000"/>
              </a:spcBef>
              <a:buFontTx/>
              <a:buChar char="•"/>
            </a:pPr>
            <a:endParaRPr altLang="en-US" b="1" sz="2800" i="1" lang="en-US">
              <a:latin typeface="Times New Roman" pitchFamily="18" charset="0"/>
              <a:ea typeface="Times New Roman" pitchFamily="18" charset="0"/>
            </a:endParaRPr>
          </a:p>
          <a:p>
            <a:pPr algn="just" indent="-342900" lvl="0" marL="342900">
              <a:spcBef>
                <a:spcPct val="20000"/>
              </a:spcBef>
              <a:buFontTx/>
              <a:buChar char="•"/>
            </a:pPr>
            <a:endParaRPr altLang="en-US" b="1" sz="2800" i="1" lang="en-US">
              <a:latin typeface="Times New Roman" pitchFamily="18" charset="0"/>
              <a:ea typeface="Times New Roman" pitchFamily="18" charset="0"/>
            </a:endParaRPr>
          </a:p>
          <a:p>
            <a:pPr algn="just" indent="-342900" lvl="0" marL="342900">
              <a:spcBef>
                <a:spcPct val="20000"/>
              </a:spcBef>
              <a:buFontTx/>
              <a:buChar char="•"/>
            </a:pPr>
            <a:r>
              <a:rPr altLang="en-US" b="1" sz="2800" i="1" lang="en-US">
                <a:latin typeface="Times New Roman" pitchFamily="18" charset="0"/>
                <a:ea typeface="Times New Roman" pitchFamily="18" charset="0"/>
              </a:rPr>
              <a:t>The </a:t>
            </a:r>
            <a:r>
              <a:rPr altLang="en-US" b="1" sz="2800" i="1" lang="en-US">
                <a:solidFill>
                  <a:srgbClr val="0070C0"/>
                </a:solidFill>
                <a:latin typeface="Times New Roman" pitchFamily="18" charset="0"/>
                <a:ea typeface="Times New Roman" pitchFamily="18" charset="0"/>
              </a:rPr>
              <a:t>electric field </a:t>
            </a:r>
            <a:r>
              <a:rPr altLang="en-US" b="1" sz="2800" i="1" lang="en-US">
                <a:solidFill>
                  <a:srgbClr val="993300"/>
                </a:solidFill>
                <a:latin typeface="Times New Roman" pitchFamily="18" charset="0"/>
                <a:ea typeface="Times New Roman" pitchFamily="18" charset="0"/>
              </a:rPr>
              <a:t>is related to the </a:t>
            </a:r>
            <a:r>
              <a:rPr altLang="en-US" b="1" sz="2800" i="1" lang="en-US">
                <a:solidFill>
                  <a:srgbClr val="0070C0"/>
                </a:solidFill>
                <a:latin typeface="Times New Roman" pitchFamily="18" charset="0"/>
                <a:ea typeface="Times New Roman" pitchFamily="18" charset="0"/>
              </a:rPr>
              <a:t>electric potential</a:t>
            </a:r>
          </a:p>
          <a:p>
            <a:pPr algn="just" indent="-342900" lvl="0" marL="342900">
              <a:spcBef>
                <a:spcPct val="20000"/>
              </a:spcBef>
              <a:buFontTx/>
              <a:buChar char="•"/>
            </a:pPr>
            <a:endParaRPr altLang="en-US" b="1" sz="2800" i="1" lang="en-US">
              <a:latin typeface="Times New Roman" pitchFamily="18" charset="0"/>
              <a:ea typeface="Times New Roman" pitchFamily="18" charset="0"/>
            </a:endParaRPr>
          </a:p>
          <a:p>
            <a:pPr algn="just" indent="-342900" lvl="0" marL="342900">
              <a:spcBef>
                <a:spcPct val="20000"/>
              </a:spcBef>
              <a:buFontTx/>
              <a:buChar char="•"/>
            </a:pPr>
            <a:r>
              <a:rPr altLang="en-US" b="1" sz="2800" i="1" lang="en-US">
                <a:latin typeface="Times New Roman" pitchFamily="18" charset="0"/>
                <a:ea typeface="Times New Roman" pitchFamily="18" charset="0"/>
              </a:rPr>
              <a:t>Therefore </a:t>
            </a:r>
            <a:r>
              <a:rPr altLang="en-US" b="1" sz="2800" i="1" lang="en-US">
                <a:solidFill>
                  <a:srgbClr val="0070C0"/>
                </a:solidFill>
                <a:latin typeface="Times New Roman" pitchFamily="18" charset="0"/>
                <a:ea typeface="Times New Roman" pitchFamily="18" charset="0"/>
              </a:rPr>
              <a:t>the potential </a:t>
            </a:r>
            <a:r>
              <a:rPr altLang="en-US" b="1" sz="2800" i="1" lang="en-US">
                <a:latin typeface="Times New Roman" pitchFamily="18" charset="0"/>
                <a:ea typeface="Times New Roman" pitchFamily="18" charset="0"/>
              </a:rPr>
              <a:t>is related to the </a:t>
            </a:r>
            <a:r>
              <a:rPr altLang="en-US" b="1" sz="2800" i="1" lang="en-US">
                <a:solidFill>
                  <a:srgbClr val="0070C0"/>
                </a:solidFill>
                <a:latin typeface="Times New Roman" pitchFamily="18" charset="0"/>
                <a:ea typeface="Times New Roman" pitchFamily="18" charset="0"/>
              </a:rPr>
              <a:t>charge density </a:t>
            </a:r>
            <a:r>
              <a:rPr altLang="en-US" b="1" sz="2800" i="1" lang="en-US">
                <a:latin typeface="Times New Roman" pitchFamily="18" charset="0"/>
                <a:ea typeface="Times New Roman" pitchFamily="18" charset="0"/>
              </a:rPr>
              <a:t>by</a:t>
            </a:r>
          </a:p>
          <a:p>
            <a:pPr algn="just" indent="-342900" lvl="0" marL="342900">
              <a:spcBef>
                <a:spcPct val="20000"/>
              </a:spcBef>
            </a:pPr>
            <a:r>
              <a:rPr altLang="en-US" sz="2800" lang="en-US">
                <a:latin typeface="Times New Roman" pitchFamily="18" charset="0"/>
                <a:ea typeface="Times New Roman" pitchFamily="18" charset="0"/>
              </a:rPr>
              <a:t>			  </a:t>
            </a:r>
          </a:p>
          <a:p>
            <a:pPr algn="just" indent="-342900" lvl="0" marL="342900">
              <a:spcBef>
                <a:spcPct val="20000"/>
              </a:spcBef>
            </a:pPr>
            <a:endParaRPr altLang="en-US" sz="2800" lang="en-US">
              <a:latin typeface="Times New Roman" pitchFamily="18" charset="0"/>
              <a:ea typeface="Times New Roman" pitchFamily="18" charset="0"/>
            </a:endParaRPr>
          </a:p>
          <a:p>
            <a:pPr algn="just" indent="-342900" lvl="0" marL="342900">
              <a:spcBef>
                <a:spcPct val="20000"/>
              </a:spcBef>
            </a:pPr>
            <a:r>
              <a:rPr altLang="en-US" sz="2800" lang="en-US">
                <a:latin typeface="Times New Roman" pitchFamily="18" charset="0"/>
                <a:ea typeface="Times New Roman" pitchFamily="18" charset="0"/>
              </a:rPr>
              <a:t>	 </a:t>
            </a:r>
            <a:r>
              <a:rPr altLang="en-US" b="1" sz="2800" lang="en-US">
                <a:solidFill>
                  <a:srgbClr val="FF0000"/>
                </a:solidFill>
                <a:latin typeface="Times New Roman" pitchFamily="18" charset="0"/>
                <a:ea typeface="Times New Roman" pitchFamily="18" charset="0"/>
                <a:sym typeface="Symbol" pitchFamily="18" charset="2"/>
              </a:rPr>
              <a:t></a:t>
            </a:r>
            <a:r>
              <a:rPr altLang="en-US" baseline="30000" b="1" sz="2800" lang="en-US">
                <a:solidFill>
                  <a:srgbClr val="FF0000"/>
                </a:solidFill>
                <a:latin typeface="Times New Roman" pitchFamily="18" charset="0"/>
                <a:ea typeface="Times New Roman" pitchFamily="18" charset="0"/>
                <a:sym typeface="Symbol" pitchFamily="18" charset="2"/>
              </a:rPr>
              <a:t>2  </a:t>
            </a:r>
            <a:r>
              <a:rPr altLang="en-US" b="1" sz="2800" lang="en-US">
                <a:solidFill>
                  <a:srgbClr val="FF0000"/>
                </a:solidFill>
                <a:latin typeface="Times New Roman" pitchFamily="18" charset="0"/>
                <a:ea typeface="Times New Roman" pitchFamily="18" charset="0"/>
                <a:sym typeface="Symbol" pitchFamily="18" charset="2"/>
              </a:rPr>
              <a:t>:  </a:t>
            </a:r>
            <a:r>
              <a:rPr altLang="en-US" b="1" sz="2800" i="1" lang="en-US">
                <a:solidFill>
                  <a:srgbClr val="FF0000"/>
                </a:solidFill>
                <a:latin typeface="Times New Roman" pitchFamily="18" charset="0"/>
                <a:ea typeface="Times New Roman" pitchFamily="18" charset="0"/>
              </a:rPr>
              <a:t>Laplacian operator.</a:t>
            </a:r>
          </a:p>
          <a:p>
            <a:pPr algn="just" indent="-342900" lvl="0" marL="342900">
              <a:spcBef>
                <a:spcPct val="20000"/>
              </a:spcBef>
            </a:pPr>
            <a:r>
              <a:rPr altLang="en-US" b="1" sz="2800" i="1" lang="en-US">
                <a:solidFill>
                  <a:srgbClr val="993300"/>
                </a:solidFill>
                <a:latin typeface="Times New Roman" pitchFamily="18" charset="0"/>
                <a:ea typeface="Times New Roman" pitchFamily="18" charset="0"/>
              </a:rPr>
              <a:t>						</a:t>
            </a:r>
          </a:p>
        </p:txBody>
      </p:sp>
      <p:pic>
        <p:nvPicPr>
          <p:cNvPr id="2097436" name=""/>
          <p:cNvPicPr>
            <a:picLocks/>
          </p:cNvPicPr>
          <p:nvPr/>
        </p:nvPicPr>
        <p:blipFill>
          <a:blip xmlns:r="http://schemas.openxmlformats.org/officeDocument/2006/relationships" r:embed="rId1"/>
          <a:srcRect l="0" t="0" r="0" b="0"/>
          <a:stretch>
            <a:fillRect/>
          </a:stretch>
        </p:blipFill>
        <p:spPr>
          <a:xfrm rot="0">
            <a:off x="6096000" y="1470025"/>
            <a:ext cx="1565275" cy="1044575"/>
          </a:xfrm>
          <a:prstGeom prst="rect"/>
          <a:noFill/>
          <a:ln>
            <a:noFill/>
          </a:ln>
        </p:spPr>
      </p:pic>
      <p:pic>
        <p:nvPicPr>
          <p:cNvPr id="2097437" name=""/>
          <p:cNvPicPr>
            <a:picLocks/>
          </p:cNvPicPr>
          <p:nvPr/>
        </p:nvPicPr>
        <p:blipFill>
          <a:blip xmlns:r="http://schemas.openxmlformats.org/officeDocument/2006/relationships" r:embed="rId2"/>
          <a:srcRect l="0" t="0" r="0" b="0"/>
          <a:stretch>
            <a:fillRect/>
          </a:stretch>
        </p:blipFill>
        <p:spPr>
          <a:xfrm rot="0">
            <a:off x="6477000" y="3124200"/>
            <a:ext cx="1508125" cy="430212"/>
          </a:xfrm>
          <a:prstGeom prst="rect"/>
          <a:noFill/>
          <a:ln>
            <a:noFill/>
          </a:ln>
        </p:spPr>
      </p:pic>
      <p:pic>
        <p:nvPicPr>
          <p:cNvPr id="2097438" name=""/>
          <p:cNvPicPr>
            <a:picLocks/>
          </p:cNvPicPr>
          <p:nvPr/>
        </p:nvPicPr>
        <p:blipFill>
          <a:blip xmlns:r="http://schemas.openxmlformats.org/officeDocument/2006/relationships" r:embed="rId3"/>
          <a:srcRect l="0" t="0" r="0" b="0"/>
          <a:stretch>
            <a:fillRect/>
          </a:stretch>
        </p:blipFill>
        <p:spPr>
          <a:xfrm rot="0">
            <a:off x="2209800" y="4038600"/>
            <a:ext cx="5334000" cy="1098550"/>
          </a:xfrm>
          <a:prstGeom prst="rect"/>
          <a:solidFill>
            <a:srgbClr val="CCFFCC"/>
          </a:solidFill>
          <a:ln>
            <a:noFill/>
          </a:ln>
        </p:spPr>
      </p:pic>
      <p:pic>
        <p:nvPicPr>
          <p:cNvPr id="2097439" name=""/>
          <p:cNvPicPr>
            <a:picLocks/>
          </p:cNvPicPr>
          <p:nvPr/>
        </p:nvPicPr>
        <p:blipFill>
          <a:blip xmlns:r="http://schemas.openxmlformats.org/officeDocument/2006/relationships" r:embed="rId4"/>
          <a:srcRect l="0" t="0" r="0" b="0"/>
          <a:stretch>
            <a:fillRect/>
          </a:stretch>
        </p:blipFill>
        <p:spPr>
          <a:xfrm rot="0">
            <a:off x="838200" y="5562600"/>
            <a:ext cx="7010400" cy="1266825"/>
          </a:xfrm>
          <a:prstGeom prst="rect"/>
          <a:solidFill>
            <a:srgbClr val="FFFF00"/>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9562">
                                            <p:txEl>
                                              <p:charRg st="0" end="52"/>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436"/>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1049562">
                                            <p:txEl>
                                              <p:charRg st="54" end="110"/>
                                            </p:txEl>
                                          </p:spTgt>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2097437"/>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1049562">
                                            <p:txEl>
                                              <p:charRg st="111" end="171"/>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 presetSubtype="0">
                                  <p:stCondLst>
                                    <p:cond delay="0"/>
                                  </p:stCondLst>
                                  <p:childTnLst>
                                    <p:set>
                                      <p:cBhvr>
                                        <p:cTn dur="1" fill="hold" id="22">
                                          <p:stCondLst>
                                            <p:cond delay="0"/>
                                          </p:stCondLst>
                                        </p:cTn>
                                        <p:tgtEl>
                                          <p:spTgt spid="2097438"/>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1049562">
                                            <p:txEl>
                                              <p:charRg st="171" end="177"/>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1049562">
                                            <p:txEl>
                                              <p:charRg st="178" end="207"/>
                                            </p:tx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1" presetSubtype="0">
                                  <p:stCondLst>
                                    <p:cond delay="0"/>
                                  </p:stCondLst>
                                  <p:childTnLst>
                                    <p:set>
                                      <p:cBhvr>
                                        <p:cTn dur="1" fill="hold" id="34">
                                          <p:stCondLst>
                                            <p:cond delay="0"/>
                                          </p:stCondLst>
                                        </p:cTn>
                                        <p:tgtEl>
                                          <p:spTgt spid="2097439"/>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 presetSubtype="0">
                                  <p:stCondLst>
                                    <p:cond delay="0"/>
                                  </p:stCondLst>
                                  <p:childTnLst>
                                    <p:set>
                                      <p:cBhvr>
                                        <p:cTn dur="1" fill="hold" id="38">
                                          <p:stCondLst>
                                            <p:cond delay="0"/>
                                          </p:stCondLst>
                                        </p:cTn>
                                        <p:tgtEl>
                                          <p:spTgt spid="1049562">
                                            <p:txEl>
                                              <p:charRg st="207" end="2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428" name=""/>
        <p:cNvGrpSpPr/>
        <p:nvPr/>
      </p:nvGrpSpPr>
      <p:grpSpPr>
        <a:xfrm rot="0">
          <a:off x="0" y="0"/>
          <a:ext cx="0" cy="0"/>
          <a:chOff x="0" y="0"/>
          <a:chExt cx="0" cy="0"/>
        </a:xfrm>
      </p:grpSpPr>
      <p:sp>
        <p:nvSpPr>
          <p:cNvPr id="1049566" name=""/>
          <p:cNvSpPr/>
          <p:nvPr/>
        </p:nvSpPr>
        <p:spPr>
          <a:xfrm rot="0">
            <a:off x="4114800" y="1600200"/>
            <a:ext cx="914400" cy="9144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l-GR">
                <a:latin typeface="Calibri" pitchFamily="34" charset="0"/>
              </a:rPr>
              <a:t>ρ</a:t>
            </a:r>
          </a:p>
        </p:txBody>
      </p:sp>
      <p:sp>
        <p:nvSpPr>
          <p:cNvPr id="1049567" name=""/>
          <p:cNvSpPr/>
          <p:nvPr/>
        </p:nvSpPr>
        <p:spPr>
          <a:xfrm rot="0">
            <a:off x="2133600" y="4876800"/>
            <a:ext cx="914400" cy="9144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Calibri" pitchFamily="34" charset="0"/>
              </a:rPr>
              <a:t>E</a:t>
            </a:r>
          </a:p>
        </p:txBody>
      </p:sp>
      <p:sp>
        <p:nvSpPr>
          <p:cNvPr id="1049568" name=""/>
          <p:cNvSpPr/>
          <p:nvPr/>
        </p:nvSpPr>
        <p:spPr>
          <a:xfrm rot="0">
            <a:off x="6096000" y="4876800"/>
            <a:ext cx="914400" cy="914400"/>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Calibri" pitchFamily="34" charset="0"/>
              </a:rPr>
              <a:t>V</a:t>
            </a:r>
          </a:p>
        </p:txBody>
      </p:sp>
      <p:sp>
        <p:nvSpPr>
          <p:cNvPr id="1049569" name=""/>
          <p:cNvSpPr/>
          <p:nvPr/>
        </p:nvSpPr>
        <p:spPr>
          <a:xfrm rot="0" flipV="1">
            <a:off x="2895600" y="2590800"/>
            <a:ext cx="1143000" cy="2286000"/>
          </a:xfrm>
          <a:prstGeom prst="line"/>
          <a:noFill/>
          <a:ln w="38100" cap="flat" cmpd="sng">
            <a:solidFill>
              <a:srgbClr val="CC3300">
                <a:alpha val="100000"/>
              </a:srgbClr>
            </a:solidFill>
            <a:prstDash val="solid"/>
            <a:round/>
            <a:tailEnd type="triangle" w="med" len="med"/>
          </a:ln>
        </p:spPr>
      </p:sp>
      <p:sp>
        <p:nvSpPr>
          <p:cNvPr id="1049570" name=""/>
          <p:cNvSpPr/>
          <p:nvPr/>
        </p:nvSpPr>
        <p:spPr>
          <a:xfrm rot="0" flipH="1">
            <a:off x="2743200" y="2438400"/>
            <a:ext cx="1143000" cy="2209800"/>
          </a:xfrm>
          <a:prstGeom prst="line"/>
          <a:noFill/>
          <a:ln w="38100" cap="flat" cmpd="sng">
            <a:solidFill>
              <a:schemeClr val="dk1">
                <a:alpha val="100000"/>
              </a:schemeClr>
            </a:solidFill>
            <a:prstDash val="solid"/>
            <a:round/>
            <a:tailEnd type="triangle" w="med" len="med"/>
          </a:ln>
        </p:spPr>
      </p:sp>
      <p:sp>
        <p:nvSpPr>
          <p:cNvPr id="1049571" name=""/>
          <p:cNvSpPr/>
          <p:nvPr/>
        </p:nvSpPr>
        <p:spPr>
          <a:xfrm rot="0" flipH="1" flipV="1">
            <a:off x="4953000" y="2514600"/>
            <a:ext cx="1371600" cy="2286000"/>
          </a:xfrm>
          <a:prstGeom prst="line"/>
          <a:noFill/>
          <a:ln w="38100" cap="flat" cmpd="sng">
            <a:solidFill>
              <a:srgbClr val="3333FF">
                <a:alpha val="100000"/>
              </a:srgbClr>
            </a:solidFill>
            <a:prstDash val="solid"/>
            <a:round/>
            <a:tailEnd type="triangle" w="med" len="med"/>
          </a:ln>
        </p:spPr>
      </p:sp>
      <p:sp>
        <p:nvSpPr>
          <p:cNvPr id="1049572" name=""/>
          <p:cNvSpPr/>
          <p:nvPr/>
        </p:nvSpPr>
        <p:spPr>
          <a:xfrm rot="0">
            <a:off x="5105400" y="2362200"/>
            <a:ext cx="1524000" cy="2438400"/>
          </a:xfrm>
          <a:prstGeom prst="line"/>
          <a:noFill/>
          <a:ln w="38100" cap="flat" cmpd="sng">
            <a:solidFill>
              <a:schemeClr val="dk1">
                <a:alpha val="100000"/>
              </a:schemeClr>
            </a:solidFill>
            <a:prstDash val="solid"/>
            <a:round/>
            <a:tailEnd type="triangle" w="med" len="med"/>
          </a:ln>
        </p:spPr>
      </p:sp>
      <p:sp>
        <p:nvSpPr>
          <p:cNvPr id="1049573" name=""/>
          <p:cNvSpPr/>
          <p:nvPr/>
        </p:nvSpPr>
        <p:spPr>
          <a:xfrm rot="0">
            <a:off x="3352800" y="5638800"/>
            <a:ext cx="2362200" cy="0"/>
          </a:xfrm>
          <a:prstGeom prst="line"/>
          <a:noFill/>
          <a:ln w="38100" cap="flat" cmpd="sng">
            <a:solidFill>
              <a:schemeClr val="dk1">
                <a:alpha val="100000"/>
              </a:schemeClr>
            </a:solidFill>
            <a:prstDash val="solid"/>
            <a:round/>
            <a:tailEnd type="triangle" w="med" len="med"/>
          </a:ln>
        </p:spPr>
      </p:sp>
      <p:sp>
        <p:nvSpPr>
          <p:cNvPr id="1049574" name=""/>
          <p:cNvSpPr/>
          <p:nvPr/>
        </p:nvSpPr>
        <p:spPr>
          <a:xfrm rot="0" flipH="1">
            <a:off x="3352800" y="5410200"/>
            <a:ext cx="2362200" cy="0"/>
          </a:xfrm>
          <a:prstGeom prst="line"/>
          <a:noFill/>
          <a:ln w="38100" cap="flat" cmpd="sng">
            <a:solidFill>
              <a:schemeClr val="hlink">
                <a:alpha val="100000"/>
              </a:schemeClr>
            </a:solidFill>
            <a:prstDash val="solid"/>
            <a:round/>
            <a:tailEnd type="triangle" w="med" len="med"/>
          </a:ln>
        </p:spPr>
      </p:sp>
      <p:pic>
        <p:nvPicPr>
          <p:cNvPr id="2097440" name=""/>
          <p:cNvPicPr>
            <a:picLocks/>
          </p:cNvPicPr>
          <p:nvPr/>
        </p:nvPicPr>
        <p:blipFill>
          <a:blip xmlns:r="http://schemas.openxmlformats.org/officeDocument/2006/relationships" r:embed="rId1"/>
          <a:srcRect l="0" t="0" r="0" b="0"/>
          <a:stretch>
            <a:fillRect/>
          </a:stretch>
        </p:blipFill>
        <p:spPr>
          <a:xfrm rot="0">
            <a:off x="3898900" y="3048000"/>
            <a:ext cx="977900" cy="674687"/>
          </a:xfrm>
          <a:prstGeom prst="rect"/>
          <a:noFill/>
          <a:ln w="9525" cap="flat" cmpd="sng">
            <a:solidFill>
              <a:srgbClr val="CC3300">
                <a:alpha val="100000"/>
              </a:srgbClr>
            </a:solidFill>
            <a:prstDash val="solid"/>
            <a:round/>
          </a:ln>
        </p:spPr>
      </p:pic>
      <p:pic>
        <p:nvPicPr>
          <p:cNvPr id="2097441" name=""/>
          <p:cNvPicPr>
            <a:picLocks/>
          </p:cNvPicPr>
          <p:nvPr/>
        </p:nvPicPr>
        <p:blipFill>
          <a:blip xmlns:r="http://schemas.openxmlformats.org/officeDocument/2006/relationships" r:embed="rId2"/>
          <a:srcRect l="0" t="0" r="0" b="0"/>
          <a:stretch>
            <a:fillRect/>
          </a:stretch>
        </p:blipFill>
        <p:spPr>
          <a:xfrm rot="0">
            <a:off x="4495800" y="4070350"/>
            <a:ext cx="1295400" cy="755650"/>
          </a:xfrm>
          <a:prstGeom prst="rect"/>
          <a:solidFill>
            <a:srgbClr val="FFFF00"/>
          </a:solidFill>
          <a:ln w="9525" cap="flat" cmpd="sng">
            <a:solidFill>
              <a:srgbClr val="3333FF">
                <a:alpha val="100000"/>
              </a:srgbClr>
            </a:solidFill>
            <a:prstDash val="solid"/>
            <a:round/>
          </a:ln>
        </p:spPr>
      </p:pic>
      <p:pic>
        <p:nvPicPr>
          <p:cNvPr id="2097442" name=""/>
          <p:cNvPicPr>
            <a:picLocks/>
          </p:cNvPicPr>
          <p:nvPr/>
        </p:nvPicPr>
        <p:blipFill>
          <a:blip xmlns:r="http://schemas.openxmlformats.org/officeDocument/2006/relationships" r:embed="rId3"/>
          <a:srcRect l="0" t="0" r="0" b="0"/>
          <a:stretch>
            <a:fillRect/>
          </a:stretch>
        </p:blipFill>
        <p:spPr>
          <a:xfrm rot="0">
            <a:off x="3581400" y="5046662"/>
            <a:ext cx="1179512" cy="287337"/>
          </a:xfrm>
          <a:prstGeom prst="rect"/>
          <a:noFill/>
          <a:ln w="9525" cap="flat" cmpd="sng">
            <a:solidFill>
              <a:schemeClr val="hlink">
                <a:alpha val="100000"/>
              </a:schemeClr>
            </a:solidFill>
            <a:prstDash val="solid"/>
            <a:round/>
          </a:ln>
        </p:spPr>
      </p:pic>
      <p:pic>
        <p:nvPicPr>
          <p:cNvPr id="2097443" name=""/>
          <p:cNvPicPr>
            <a:picLocks/>
          </p:cNvPicPr>
          <p:nvPr/>
        </p:nvPicPr>
        <p:blipFill>
          <a:blip xmlns:r="http://schemas.openxmlformats.org/officeDocument/2006/relationships" r:embed="rId4"/>
          <a:srcRect l="0" t="0" r="0" b="0"/>
          <a:stretch>
            <a:fillRect/>
          </a:stretch>
        </p:blipFill>
        <p:spPr>
          <a:xfrm rot="0">
            <a:off x="3810000" y="5702300"/>
            <a:ext cx="1600200" cy="774700"/>
          </a:xfrm>
          <a:prstGeom prst="rect"/>
          <a:noFill/>
          <a:ln>
            <a:noFill/>
          </a:ln>
        </p:spPr>
      </p:pic>
      <p:pic>
        <p:nvPicPr>
          <p:cNvPr id="2097444" name=""/>
          <p:cNvPicPr>
            <a:picLocks/>
          </p:cNvPicPr>
          <p:nvPr/>
        </p:nvPicPr>
        <p:blipFill>
          <a:blip xmlns:r="http://schemas.openxmlformats.org/officeDocument/2006/relationships" r:embed="rId5"/>
          <a:srcRect l="0" t="0" r="0" b="0"/>
          <a:stretch>
            <a:fillRect/>
          </a:stretch>
        </p:blipFill>
        <p:spPr>
          <a:xfrm rot="0">
            <a:off x="762000" y="3505200"/>
            <a:ext cx="2133600" cy="785812"/>
          </a:xfrm>
          <a:prstGeom prst="rect"/>
          <a:noFill/>
          <a:ln>
            <a:noFill/>
          </a:ln>
        </p:spPr>
      </p:pic>
      <p:pic>
        <p:nvPicPr>
          <p:cNvPr id="2097445" name=""/>
          <p:cNvPicPr>
            <a:picLocks/>
          </p:cNvPicPr>
          <p:nvPr/>
        </p:nvPicPr>
        <p:blipFill>
          <a:blip xmlns:r="http://schemas.openxmlformats.org/officeDocument/2006/relationships" r:embed="rId6"/>
          <a:srcRect l="0" t="0" r="0" b="0"/>
          <a:stretch>
            <a:fillRect/>
          </a:stretch>
        </p:blipFill>
        <p:spPr>
          <a:xfrm rot="0">
            <a:off x="6708775" y="3487737"/>
            <a:ext cx="1673225" cy="806450"/>
          </a:xfrm>
          <a:prstGeom prst="rect"/>
          <a:noFill/>
          <a:ln>
            <a:noFill/>
          </a:ln>
        </p:spPr>
      </p:pic>
      <p:grpSp>
        <p:nvGrpSpPr>
          <p:cNvPr id="429" name=""/>
          <p:cNvGrpSpPr/>
          <p:nvPr/>
        </p:nvGrpSpPr>
        <p:grpSpPr>
          <a:xfrm rot="0">
            <a:off x="1200150" y="354012"/>
            <a:ext cx="7010400" cy="804862"/>
            <a:chOff x="756" y="223"/>
            <a:chExt cx="4416" cy="507"/>
          </a:xfrm>
        </p:grpSpPr>
        <p:pic>
          <p:nvPicPr>
            <p:cNvPr id="2097446" name=""/>
            <p:cNvPicPr>
              <a:picLocks/>
            </p:cNvPicPr>
            <p:nvPr/>
          </p:nvPicPr>
          <p:blipFill>
            <a:blip xmlns:r="http://schemas.openxmlformats.org/officeDocument/2006/relationships" r:embed="rId7"/>
            <a:srcRect l="0" t="0" r="0" b="0"/>
            <a:stretch>
              <a:fillRect/>
            </a:stretch>
          </p:blipFill>
          <p:spPr>
            <a:xfrm rot="0">
              <a:off x="756" y="223"/>
              <a:ext cx="4416" cy="507"/>
            </a:xfrm>
            <a:prstGeom prst="rect"/>
            <a:noFill/>
            <a:ln>
              <a:noFill/>
            </a:ln>
          </p:spPr>
        </p:pic>
        <p:sp>
          <p:nvSpPr>
            <p:cNvPr id="1049575" name=""/>
            <p:cNvSpPr txBox="1"/>
            <p:nvPr/>
          </p:nvSpPr>
          <p:spPr>
            <a:xfrm rot="0">
              <a:off x="768" y="235"/>
              <a:ext cx="4398" cy="485"/>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4400" i="1" lang="en-US">
                  <a:solidFill>
                    <a:schemeClr val="lt1"/>
                  </a:solidFill>
                  <a:latin typeface="Perpetua" pitchFamily="18" charset="0"/>
                </a:rPr>
                <a:t>Conversion from one to another</a:t>
              </a:r>
            </a:p>
          </p:txBody>
        </p:sp>
      </p:grpSp>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showMasterSp="1">
  <p:cSld>
    <p:spTree>
      <p:nvGrpSpPr>
        <p:cNvPr id="432" name=""/>
        <p:cNvGrpSpPr/>
        <p:nvPr/>
      </p:nvGrpSpPr>
      <p:grpSpPr>
        <a:xfrm rot="0">
          <a:off x="0" y="0"/>
          <a:ext cx="0" cy="0"/>
          <a:chOff x="0" y="0"/>
          <a:chExt cx="0" cy="0"/>
        </a:xfrm>
      </p:grpSpPr>
      <p:pic>
        <p:nvPicPr>
          <p:cNvPr id="2097447" name=""/>
          <p:cNvPicPr>
            <a:picLocks/>
          </p:cNvPicPr>
          <p:nvPr/>
        </p:nvPicPr>
        <p:blipFill>
          <a:blip xmlns:r="http://schemas.openxmlformats.org/officeDocument/2006/relationships" r:embed="rId1"/>
          <a:srcRect l="0" t="0" r="0" b="0"/>
          <a:stretch>
            <a:fillRect/>
          </a:stretch>
        </p:blipFill>
        <p:spPr>
          <a:xfrm rot="0">
            <a:off x="76200" y="1066800"/>
            <a:ext cx="9045575" cy="4953000"/>
          </a:xfrm>
          <a:prstGeom prst="rect"/>
          <a:solidFill>
            <a:srgbClr val="CCFFFF"/>
          </a:solidFill>
          <a:ln>
            <a:noFill/>
          </a:ln>
        </p:spPr>
      </p:pic>
      <p:sp>
        <p:nvSpPr>
          <p:cNvPr id="1049579" name=""/>
          <p:cNvSpPr txBox="1"/>
          <p:nvPr/>
        </p:nvSpPr>
        <p:spPr>
          <a:xfrm rot="0">
            <a:off x="2057400" y="381000"/>
            <a:ext cx="4997450" cy="6461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600" i="1" lang="en-US" u="sng">
                <a:latin typeface="Times New Roman" pitchFamily="18" charset="0"/>
                <a:ea typeface="Times New Roman" pitchFamily="18" charset="0"/>
              </a:rPr>
              <a:t>Note: Laplace’s Operator</a:t>
            </a:r>
          </a:p>
        </p:txBody>
      </p:sp>
    </p:spTree>
  </p:cSld>
  <p:clrMapOvr>
    <a:masterClrMapping/>
  </p:clrMapOvr>
  <p:timing/>
</p:sld>
</file>

<file path=ppt/slides/slide65.xml><?xml version="1.0" encoding="utf-8"?>
<p:sld xmlns:a="http://schemas.openxmlformats.org/drawingml/2006/main" xmlns:r="http://schemas.openxmlformats.org/officeDocument/2006/relationships" xmlns:p="http://schemas.openxmlformats.org/presentationml/2006/main" showMasterSp="1">
  <p:cSld>
    <p:spTree>
      <p:nvGrpSpPr>
        <p:cNvPr id="433" name=""/>
        <p:cNvGrpSpPr/>
        <p:nvPr/>
      </p:nvGrpSpPr>
      <p:grpSpPr>
        <a:xfrm rot="0">
          <a:off x="0" y="0"/>
          <a:ext cx="0" cy="0"/>
          <a:chOff x="0" y="0"/>
          <a:chExt cx="0" cy="0"/>
        </a:xfrm>
      </p:grpSpPr>
      <p:pic>
        <p:nvPicPr>
          <p:cNvPr id="2097448" name=""/>
          <p:cNvPicPr>
            <a:picLocks/>
          </p:cNvPicPr>
          <p:nvPr/>
        </p:nvPicPr>
        <p:blipFill>
          <a:blip xmlns:r="http://schemas.openxmlformats.org/officeDocument/2006/relationships" r:embed="rId1"/>
          <a:srcRect l="0" t="0" r="0" b="0"/>
          <a:stretch>
            <a:fillRect/>
          </a:stretch>
        </p:blipFill>
        <p:spPr>
          <a:xfrm rot="0">
            <a:off x="381000" y="1600200"/>
            <a:ext cx="7015162" cy="3048000"/>
          </a:xfrm>
          <a:prstGeom prst="rect"/>
          <a:noFill/>
          <a:ln>
            <a:noFill/>
          </a:ln>
        </p:spPr>
      </p:pic>
      <p:sp>
        <p:nvSpPr>
          <p:cNvPr id="1049580" name=""/>
          <p:cNvSpPr/>
          <p:nvPr/>
        </p:nvSpPr>
        <p:spPr>
          <a:xfrm rot="0">
            <a:off x="152400" y="46037"/>
            <a:ext cx="8229600" cy="868362"/>
          </a:xfrm>
          <a:prstGeom prst="rect"/>
          <a:noFill/>
          <a:ln>
            <a:noFill/>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en-US">
                <a:solidFill>
                  <a:srgbClr val="FF0000"/>
                </a:solidFill>
                <a:latin typeface="Perpetua" pitchFamily="18" charset="0"/>
              </a:rPr>
              <a:t>Show that potential function V(x,y,z) or V(r) satisfies the Laplace’s equation. </a:t>
            </a:r>
          </a:p>
        </p:txBody>
      </p:sp>
      <p:pic>
        <p:nvPicPr>
          <p:cNvPr id="2097449" name=""/>
          <p:cNvPicPr>
            <a:picLocks/>
          </p:cNvPicPr>
          <p:nvPr/>
        </p:nvPicPr>
        <p:blipFill>
          <a:blip xmlns:r="http://schemas.openxmlformats.org/officeDocument/2006/relationships" r:embed="rId2"/>
          <a:srcRect l="0" t="0" r="0" b="0"/>
          <a:stretch>
            <a:fillRect/>
          </a:stretch>
        </p:blipFill>
        <p:spPr>
          <a:xfrm rot="0">
            <a:off x="3124200" y="609600"/>
            <a:ext cx="4324350" cy="865187"/>
          </a:xfrm>
          <a:prstGeom prst="rect"/>
          <a:noFill/>
          <a:ln>
            <a:noFill/>
          </a:ln>
        </p:spPr>
      </p:pic>
      <p:pic>
        <p:nvPicPr>
          <p:cNvPr id="2097450" name=""/>
          <p:cNvPicPr>
            <a:picLocks/>
          </p:cNvPicPr>
          <p:nvPr/>
        </p:nvPicPr>
        <p:blipFill>
          <a:blip xmlns:r="http://schemas.openxmlformats.org/officeDocument/2006/relationships" r:embed="rId3"/>
          <a:srcRect l="0" t="0" r="0" b="0"/>
          <a:stretch>
            <a:fillRect/>
          </a:stretch>
        </p:blipFill>
        <p:spPr>
          <a:xfrm rot="0">
            <a:off x="457200" y="4876800"/>
            <a:ext cx="5110162" cy="19050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8" presetSubtype="12">
                                  <p:stCondLst>
                                    <p:cond delay="0"/>
                                  </p:stCondLst>
                                  <p:childTnLst>
                                    <p:set>
                                      <p:cBhvr>
                                        <p:cTn dur="1" fill="hold" id="6">
                                          <p:stCondLst>
                                            <p:cond delay="0"/>
                                          </p:stCondLst>
                                        </p:cTn>
                                        <p:tgtEl>
                                          <p:spTgt spid="2097450"/>
                                        </p:tgtEl>
                                        <p:attrNameLst>
                                          <p:attrName>style.visibility</p:attrName>
                                        </p:attrNameLst>
                                      </p:cBhvr>
                                      <p:to>
                                        <p:strVal val="visible"/>
                                      </p:to>
                                    </p:set>
                                    <p:animEffect transition="in" filter="strips(downLeft)">
                                      <p:cBhvr>
                                        <p:cTn dur="500" id="7"/>
                                        <p:tgtEl>
                                          <p:spTgt spid="2097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1">
  <p:cSld>
    <p:spTree>
      <p:nvGrpSpPr>
        <p:cNvPr id="436" name=""/>
        <p:cNvGrpSpPr/>
        <p:nvPr/>
      </p:nvGrpSpPr>
      <p:grpSpPr>
        <a:xfrm rot="0">
          <a:off x="0" y="0"/>
          <a:ext cx="0" cy="0"/>
          <a:chOff x="0" y="0"/>
          <a:chExt cx="0" cy="0"/>
        </a:xfrm>
      </p:grpSpPr>
      <p:pic>
        <p:nvPicPr>
          <p:cNvPr id="2097451" name=""/>
          <p:cNvPicPr>
            <a:picLocks/>
          </p:cNvPicPr>
          <p:nvPr/>
        </p:nvPicPr>
        <p:blipFill>
          <a:blip xmlns:r="http://schemas.openxmlformats.org/officeDocument/2006/relationships" r:embed="rId1"/>
          <a:srcRect l="0" t="0" r="0" b="0"/>
          <a:stretch>
            <a:fillRect/>
          </a:stretch>
        </p:blipFill>
        <p:spPr>
          <a:xfrm rot="0">
            <a:off x="366712" y="2460625"/>
            <a:ext cx="6184900" cy="3259137"/>
          </a:xfrm>
          <a:prstGeom prst="rect"/>
          <a:noFill/>
          <a:ln>
            <a:noFill/>
          </a:ln>
        </p:spPr>
      </p:pic>
      <p:pic>
        <p:nvPicPr>
          <p:cNvPr id="2097452" name=""/>
          <p:cNvPicPr>
            <a:picLocks/>
          </p:cNvPicPr>
          <p:nvPr/>
        </p:nvPicPr>
        <p:blipFill>
          <a:blip xmlns:r="http://schemas.openxmlformats.org/officeDocument/2006/relationships" r:embed="rId2"/>
          <a:srcRect l="0" t="0" r="0" b="0"/>
          <a:stretch>
            <a:fillRect/>
          </a:stretch>
        </p:blipFill>
        <p:spPr>
          <a:xfrm rot="0">
            <a:off x="5791200" y="304800"/>
            <a:ext cx="2971800" cy="3248025"/>
          </a:xfrm>
          <a:prstGeom prst="rect"/>
          <a:noFill/>
          <a:ln>
            <a:noFill/>
          </a:ln>
        </p:spPr>
      </p:pic>
      <p:sp>
        <p:nvSpPr>
          <p:cNvPr id="1049584" name=""/>
          <p:cNvSpPr txBox="1"/>
          <p:nvPr/>
        </p:nvSpPr>
        <p:spPr>
          <a:xfrm rot="0">
            <a:off x="381000" y="304800"/>
            <a:ext cx="8458200" cy="63706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FF0000"/>
                </a:solidFill>
                <a:latin typeface="Perpetua" pitchFamily="18" charset="0"/>
              </a:rPr>
              <a:t>Find the potential inside and outside a spherical shell of radius R, which carries a uniform surface charge. Set the reference point at infinity.</a:t>
            </a: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endParaRPr altLang="en-US" b="1" sz="2400" i="1" lang="en-US">
              <a:solidFill>
                <a:srgbClr val="FF0000"/>
              </a:solidFill>
              <a:latin typeface="Perpetua" pitchFamily="18" charset="0"/>
            </a:endParaRPr>
          </a:p>
          <a:p>
            <a:pPr lvl="0"/>
            <a:r>
              <a:rPr altLang="en-US" b="1" sz="2400" i="1" lang="en-US">
                <a:solidFill>
                  <a:srgbClr val="FF0000"/>
                </a:solidFill>
                <a:latin typeface="Perpetua" pitchFamily="18" charset="0"/>
              </a:rPr>
              <a:t>Notice that the potential is not zero inside the shell , even though the field is. V is constant in this region, so that </a:t>
            </a:r>
            <a:r>
              <a:rPr altLang="en-US" b="1" sz="2400" i="1" lang="en-US">
                <a:solidFill>
                  <a:srgbClr val="FF0000"/>
                </a:solidFill>
                <a:latin typeface="Perpetua" pitchFamily="18" charset="0"/>
                <a:sym typeface="Symbol" pitchFamily="18" charset="2"/>
              </a:rPr>
              <a:t>V=0</a:t>
            </a:r>
          </a:p>
        </p:txBody>
      </p:sp>
      <p:pic>
        <p:nvPicPr>
          <p:cNvPr id="2097453" name=""/>
          <p:cNvPicPr>
            <a:picLocks/>
          </p:cNvPicPr>
          <p:nvPr/>
        </p:nvPicPr>
        <p:blipFill>
          <a:blip xmlns:r="http://schemas.openxmlformats.org/officeDocument/2006/relationships" r:embed="rId3"/>
          <a:srcRect l="0" t="0" r="0" b="0"/>
          <a:stretch>
            <a:fillRect/>
          </a:stretch>
        </p:blipFill>
        <p:spPr>
          <a:xfrm rot="0">
            <a:off x="457200" y="1676400"/>
            <a:ext cx="1595437" cy="75247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45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51"/>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1049584">
                                            <p:txEl>
                                              <p:charRg st="158" end="28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1">
  <p:cSld>
    <p:spTree>
      <p:nvGrpSpPr>
        <p:cNvPr id="439" name=""/>
        <p:cNvGrpSpPr/>
        <p:nvPr/>
      </p:nvGrpSpPr>
      <p:grpSpPr>
        <a:xfrm rot="0">
          <a:off x="0" y="0"/>
          <a:ext cx="0" cy="0"/>
          <a:chOff x="0" y="0"/>
          <a:chExt cx="0" cy="0"/>
        </a:xfrm>
      </p:grpSpPr>
      <p:sp>
        <p:nvSpPr>
          <p:cNvPr id="1049588" name=""/>
          <p:cNvSpPr/>
          <p:nvPr/>
        </p:nvSpPr>
        <p:spPr>
          <a:xfrm rot="0">
            <a:off x="381000" y="0"/>
            <a:ext cx="8458200" cy="10779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i="1" lang="en-US">
                <a:solidFill>
                  <a:srgbClr val="3333FF"/>
                </a:solidFill>
                <a:latin typeface="Perpetua" pitchFamily="18" charset="0"/>
              </a:rPr>
              <a:t>Calculate the numerical value for V and </a:t>
            </a:r>
            <a:r>
              <a:rPr altLang="en-US" b="1" sz="3200" i="1" lang="el-GR">
                <a:solidFill>
                  <a:srgbClr val="3333FF"/>
                </a:solidFill>
                <a:latin typeface="Calibri" pitchFamily="34" charset="0"/>
              </a:rPr>
              <a:t>ρ</a:t>
            </a:r>
            <a:r>
              <a:rPr altLang="en-US" baseline="-25000" b="1" sz="3200" i="1" lang="en-US">
                <a:solidFill>
                  <a:srgbClr val="3333FF"/>
                </a:solidFill>
                <a:latin typeface="Perpetua" pitchFamily="18" charset="0"/>
              </a:rPr>
              <a:t>v</a:t>
            </a:r>
            <a:r>
              <a:rPr altLang="en-US" b="1" sz="3200" i="1" lang="en-US">
                <a:solidFill>
                  <a:srgbClr val="3333FF"/>
                </a:solidFill>
                <a:latin typeface="Perpetua" pitchFamily="18" charset="0"/>
              </a:rPr>
              <a:t> at point P in free space  if</a:t>
            </a:r>
            <a:r>
              <a:rPr altLang="en-US" b="1" sz="3200" i="1" lang="en-US">
                <a:latin typeface="Perpetua" pitchFamily="18" charset="0"/>
              </a:rPr>
              <a:t>  (D 7.1 (page 175, 7</a:t>
            </a:r>
            <a:r>
              <a:rPr altLang="en-US" baseline="30000" b="1" sz="3200" i="1" lang="en-US">
                <a:latin typeface="Perpetua" pitchFamily="18" charset="0"/>
              </a:rPr>
              <a:t>th</a:t>
            </a:r>
            <a:r>
              <a:rPr altLang="en-US" b="1" sz="3200" i="1" lang="en-US">
                <a:latin typeface="Perpetua" pitchFamily="18" charset="0"/>
              </a:rPr>
              <a:t> Ed. Hayt)</a:t>
            </a:r>
          </a:p>
        </p:txBody>
      </p:sp>
      <p:pic>
        <p:nvPicPr>
          <p:cNvPr id="2097454" name=""/>
          <p:cNvPicPr>
            <a:picLocks/>
          </p:cNvPicPr>
          <p:nvPr/>
        </p:nvPicPr>
        <p:blipFill>
          <a:blip xmlns:r="http://schemas.openxmlformats.org/officeDocument/2006/relationships" r:embed="rId1"/>
          <a:srcRect l="0" t="0" r="0" b="0"/>
          <a:stretch>
            <a:fillRect/>
          </a:stretch>
        </p:blipFill>
        <p:spPr>
          <a:xfrm rot="0">
            <a:off x="0" y="1447800"/>
            <a:ext cx="9142412" cy="3962400"/>
          </a:xfrm>
          <a:prstGeom prst="rect"/>
          <a:noFill/>
          <a:ln>
            <a:noFill/>
          </a:ln>
        </p:spPr>
      </p:pic>
      <p:sp>
        <p:nvSpPr>
          <p:cNvPr id="1049589" name=""/>
          <p:cNvSpPr txBox="1"/>
          <p:nvPr/>
        </p:nvSpPr>
        <p:spPr>
          <a:xfrm rot="0">
            <a:off x="304800" y="5657850"/>
            <a:ext cx="84582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a:solidFill>
                  <a:srgbClr val="002060"/>
                </a:solidFill>
                <a:latin typeface="Calibri" pitchFamily="34" charset="0"/>
              </a:rPr>
              <a:t>Ans: (a)  12V, - 106.2 pC/m</a:t>
            </a:r>
            <a:r>
              <a:rPr altLang="en-US" baseline="30000" b="1" sz="2400" lang="en-US">
                <a:solidFill>
                  <a:srgbClr val="002060"/>
                </a:solidFill>
                <a:latin typeface="Calibri" pitchFamily="34" charset="0"/>
              </a:rPr>
              <a:t>3   </a:t>
            </a:r>
          </a:p>
          <a:p>
            <a:pPr lvl="0"/>
            <a:r>
              <a:rPr altLang="en-US" b="1" sz="2400" lang="en-US">
                <a:solidFill>
                  <a:srgbClr val="002060"/>
                </a:solidFill>
                <a:latin typeface="Calibri" pitchFamily="34" charset="0"/>
              </a:rPr>
              <a:t>         (b) -22.5V,  0</a:t>
            </a:r>
          </a:p>
          <a:p>
            <a:pPr lvl="0"/>
            <a:r>
              <a:rPr altLang="en-US" b="1" sz="2400" lang="en-US">
                <a:solidFill>
                  <a:srgbClr val="002060"/>
                </a:solidFill>
                <a:latin typeface="Calibri" pitchFamily="34" charset="0"/>
              </a:rPr>
              <a:t>         (c)  4V, 0</a:t>
            </a:r>
          </a:p>
        </p:txBody>
      </p:sp>
      <p:pic>
        <p:nvPicPr>
          <p:cNvPr id="2097455" name=""/>
          <p:cNvPicPr>
            <a:picLocks/>
          </p:cNvPicPr>
          <p:nvPr/>
        </p:nvPicPr>
        <p:blipFill>
          <a:blip xmlns:r="http://schemas.openxmlformats.org/officeDocument/2006/relationships" r:embed="rId2"/>
          <a:srcRect l="0" t="0" r="0" b="0"/>
          <a:stretch>
            <a:fillRect/>
          </a:stretch>
        </p:blipFill>
        <p:spPr>
          <a:xfrm rot="0">
            <a:off x="6096000" y="1676400"/>
            <a:ext cx="2305050" cy="798512"/>
          </a:xfrm>
          <a:prstGeom prst="rect"/>
          <a:solidFill>
            <a:srgbClr val="FFFF00"/>
          </a:solidFill>
          <a:ln w="9525" cap="flat" cmpd="sng">
            <a:solidFill>
              <a:srgbClr val="3333FF">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455"/>
                                        </p:tgtEl>
                                        <p:attrNameLst>
                                          <p:attrName>style.visibility</p:attrName>
                                        </p:attrNameLst>
                                      </p:cBhvr>
                                      <p:to>
                                        <p:strVal val="visible"/>
                                      </p:to>
                                    </p:set>
                                    <p:animEffect transition="in" filter="blinds(horizontal)">
                                      <p:cBhvr>
                                        <p:cTn dur="500" id="7"/>
                                        <p:tgtEl>
                                          <p:spTgt spid="209745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9" presetSubtype="0">
                                  <p:stCondLst>
                                    <p:cond delay="0"/>
                                  </p:stCondLst>
                                  <p:childTnLst>
                                    <p:set>
                                      <p:cBhvr>
                                        <p:cTn dur="1" fill="hold" id="11">
                                          <p:stCondLst>
                                            <p:cond delay="0"/>
                                          </p:stCondLst>
                                        </p:cTn>
                                        <p:tgtEl>
                                          <p:spTgt spid="1049589"/>
                                        </p:tgtEl>
                                        <p:attrNameLst>
                                          <p:attrName>style.visibility</p:attrName>
                                        </p:attrNameLst>
                                      </p:cBhvr>
                                      <p:to>
                                        <p:strVal val="visible"/>
                                      </p:to>
                                    </p:set>
                                    <p:animEffect transition="in" filter="dissolve">
                                      <p:cBhvr>
                                        <p:cTn dur="500" id="12"/>
                                        <p:tgtEl>
                                          <p:spTgt spid="1049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9" grpId="0" uiExpand="0" build="whole"/>
    </p:bldLst>
  </p:timing>
</p:sld>
</file>

<file path=ppt/slides/slide68.xml><?xml version="1.0" encoding="utf-8"?>
<p:sld xmlns:a="http://schemas.openxmlformats.org/drawingml/2006/main" xmlns:r="http://schemas.openxmlformats.org/officeDocument/2006/relationships" xmlns:p="http://schemas.openxmlformats.org/presentationml/2006/main" showMasterSp="1">
  <p:cSld>
    <p:spTree>
      <p:nvGrpSpPr>
        <p:cNvPr id="442" name=""/>
        <p:cNvGrpSpPr/>
        <p:nvPr/>
      </p:nvGrpSpPr>
      <p:grpSpPr>
        <a:xfrm rot="0">
          <a:off x="0" y="0"/>
          <a:ext cx="0" cy="0"/>
          <a:chOff x="0" y="0"/>
          <a:chExt cx="0" cy="0"/>
        </a:xfrm>
      </p:grpSpPr>
      <p:sp>
        <p:nvSpPr>
          <p:cNvPr id="1049593" name=""/>
          <p:cNvSpPr/>
          <p:nvPr>
            <p:ph type="title" sz="full" idx="0"/>
          </p:nvPr>
        </p:nvSpPr>
        <p:spPr>
          <a:xfrm rot="0">
            <a:off x="457200" y="274637"/>
            <a:ext cx="8229600" cy="1020762"/>
          </a:xfrm>
          <a:prstGeom prst="rect"/>
          <a:solidFill>
            <a:srgbClr val="9ED3D7">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i="1" lang="en-US">
                <a:solidFill>
                  <a:schemeClr val="lt1"/>
                </a:solidFill>
                <a:effectLst>
                  <a:outerShdw algn="tl" blurRad="38100" dir="2700000" dist="38100">
                    <a:srgbClr val="C0C0C0"/>
                  </a:outerShdw>
                </a:effectLst>
                <a:latin typeface="Times New Roman" pitchFamily="18" charset="0"/>
                <a:ea typeface="Times New Roman" pitchFamily="18" charset="0"/>
              </a:rPr>
              <a:t>Numerical</a:t>
            </a:r>
          </a:p>
        </p:txBody>
      </p:sp>
      <p:sp>
        <p:nvSpPr>
          <p:cNvPr id="1049594" name=""/>
          <p:cNvSpPr/>
          <p:nvPr>
            <p:ph type="body" sz="full" idx="1"/>
          </p:nvPr>
        </p:nvSpPr>
        <p:spPr>
          <a:xfrm rot="0">
            <a:off x="457200" y="1295400"/>
            <a:ext cx="8229600" cy="4525962"/>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eaLnBrk="1" hangingPunct="1" latinLnBrk="1" lvl="0"/>
            <a:r>
              <a:rPr altLang="en-US" i="1" lang="en-US">
                <a:latin typeface="Times New Roman" pitchFamily="18" charset="0"/>
                <a:ea typeface="Times New Roman" pitchFamily="18" charset="0"/>
              </a:rPr>
              <a:t>Does potential function 2(x</a:t>
            </a:r>
            <a:r>
              <a:rPr altLang="en-US" baseline="30000" i="1" lang="en-US">
                <a:latin typeface="Times New Roman" pitchFamily="18" charset="0"/>
                <a:ea typeface="Times New Roman" pitchFamily="18" charset="0"/>
              </a:rPr>
              <a:t>2</a:t>
            </a:r>
            <a:r>
              <a:rPr altLang="en-US" i="1" lang="en-US">
                <a:latin typeface="Times New Roman" pitchFamily="18" charset="0"/>
                <a:ea typeface="Times New Roman" pitchFamily="18" charset="0"/>
              </a:rPr>
              <a:t>-y</a:t>
            </a:r>
            <a:r>
              <a:rPr altLang="en-US" baseline="30000" i="1" lang="en-US">
                <a:latin typeface="Times New Roman" pitchFamily="18" charset="0"/>
                <a:ea typeface="Times New Roman" pitchFamily="18" charset="0"/>
              </a:rPr>
              <a:t>2</a:t>
            </a:r>
            <a:r>
              <a:rPr altLang="en-US" i="1" lang="en-US">
                <a:latin typeface="Times New Roman" pitchFamily="18" charset="0"/>
                <a:ea typeface="Times New Roman" pitchFamily="18" charset="0"/>
              </a:rPr>
              <a:t>+z) satisfies Laplace’s equation?</a:t>
            </a:r>
          </a:p>
          <a:p>
            <a:pPr algn="just" eaLnBrk="1" hangingPunct="1" latinLnBrk="1" lvl="0"/>
            <a:endParaRPr altLang="en-US" i="1" lang="en-US">
              <a:latin typeface="Times New Roman" pitchFamily="18" charset="0"/>
              <a:ea typeface="Times New Roman" pitchFamily="18" charset="0"/>
            </a:endParaRPr>
          </a:p>
          <a:p>
            <a:pPr algn="just" eaLnBrk="1" hangingPunct="1" latinLnBrk="1" lvl="0"/>
            <a:r>
              <a:rPr altLang="en-US" i="1" lang="en-US">
                <a:latin typeface="Times New Roman" pitchFamily="18" charset="0"/>
                <a:ea typeface="Times New Roman" pitchFamily="18" charset="0"/>
              </a:rPr>
              <a:t>Determine potential outside a charged conducting sphere of radius R, </a:t>
            </a:r>
            <a:r>
              <a:rPr altLang="en-US" b="1" i="1" lang="en-US">
                <a:solidFill>
                  <a:srgbClr val="FF0000"/>
                </a:solidFill>
                <a:latin typeface="Times New Roman" pitchFamily="18" charset="0"/>
                <a:ea typeface="Times New Roman" pitchFamily="18" charset="0"/>
              </a:rPr>
              <a:t>using Laplace’s equation.</a:t>
            </a:r>
          </a:p>
          <a:p>
            <a:pPr algn="just" eaLnBrk="1" hangingPunct="1" latinLnBrk="1" lvl="0">
              <a:buFontTx/>
              <a:buNone/>
            </a:pPr>
            <a:r>
              <a:rPr altLang="en-US" i="1" lang="en-US">
                <a:latin typeface="Times New Roman" pitchFamily="18" charset="0"/>
                <a:ea typeface="Times New Roman" pitchFamily="18" charset="0"/>
              </a:rPr>
              <a:t>Given    V=V</a:t>
            </a:r>
            <a:r>
              <a:rPr altLang="en-US" baseline="-25000" i="1" lang="en-US">
                <a:latin typeface="Times New Roman" pitchFamily="18" charset="0"/>
                <a:ea typeface="Times New Roman" pitchFamily="18" charset="0"/>
              </a:rPr>
              <a:t>0</a:t>
            </a:r>
            <a:r>
              <a:rPr altLang="en-US" i="1" lang="en-US">
                <a:latin typeface="Times New Roman" pitchFamily="18" charset="0"/>
                <a:ea typeface="Times New Roman" pitchFamily="18" charset="0"/>
              </a:rPr>
              <a:t>    at r=R</a:t>
            </a:r>
          </a:p>
          <a:p>
            <a:pPr algn="just" eaLnBrk="1" hangingPunct="1" latinLnBrk="1" lvl="0">
              <a:buFontTx/>
              <a:buNone/>
            </a:pPr>
            <a:r>
              <a:rPr altLang="en-US" i="1" lang="en-US">
                <a:latin typeface="Times New Roman" pitchFamily="18" charset="0"/>
                <a:ea typeface="Times New Roman" pitchFamily="18" charset="0"/>
              </a:rPr>
              <a:t>                = 0     at r=infinite.</a:t>
            </a:r>
          </a:p>
        </p:txBody>
      </p:sp>
      <p:sp>
        <p:nvSpPr>
          <p:cNvPr id="1049595" name=""/>
          <p:cNvSpPr txBox="1"/>
          <p:nvPr/>
        </p:nvSpPr>
        <p:spPr>
          <a:xfrm rot="0">
            <a:off x="4724400" y="2133600"/>
            <a:ext cx="11461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Ans: Yes </a:t>
            </a:r>
          </a:p>
        </p:txBody>
      </p:sp>
      <p:pic>
        <p:nvPicPr>
          <p:cNvPr id="2097456" name=""/>
          <p:cNvPicPr>
            <a:picLocks/>
          </p:cNvPicPr>
          <p:nvPr/>
        </p:nvPicPr>
        <p:blipFill>
          <a:blip xmlns:r="http://schemas.openxmlformats.org/officeDocument/2006/relationships" r:embed="rId1"/>
          <a:srcRect l="0" t="0" r="0" b="0"/>
          <a:stretch>
            <a:fillRect/>
          </a:stretch>
        </p:blipFill>
        <p:spPr>
          <a:xfrm rot="0">
            <a:off x="6172200" y="2057400"/>
            <a:ext cx="2178050" cy="609600"/>
          </a:xfrm>
          <a:prstGeom prst="rect"/>
          <a:solidFill>
            <a:srgbClr val="FFFF00"/>
          </a:solidFill>
          <a:ln w="9525" cap="flat" cmpd="sng">
            <a:solidFill>
              <a:srgbClr val="3333FF">
                <a:alpha val="100000"/>
              </a:srgbClr>
            </a:solidFill>
            <a:prstDash val="solid"/>
            <a:round/>
          </a:ln>
        </p:spPr>
      </p:pic>
      <p:pic>
        <p:nvPicPr>
          <p:cNvPr id="2097457" name=""/>
          <p:cNvPicPr>
            <a:picLocks/>
          </p:cNvPicPr>
          <p:nvPr/>
        </p:nvPicPr>
        <p:blipFill>
          <a:blip xmlns:r="http://schemas.openxmlformats.org/officeDocument/2006/relationships" r:embed="rId2"/>
          <a:srcRect l="0" t="0" r="0" b="0"/>
          <a:stretch>
            <a:fillRect/>
          </a:stretch>
        </p:blipFill>
        <p:spPr>
          <a:xfrm rot="0">
            <a:off x="914400" y="5715000"/>
            <a:ext cx="7466012" cy="990600"/>
          </a:xfrm>
          <a:prstGeom prst="rect"/>
          <a:noFill/>
          <a:ln w="9525" cap="flat" cmpd="sng">
            <a:solidFill>
              <a:srgbClr val="0000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456"/>
                                        </p:tgtEl>
                                        <p:attrNameLst>
                                          <p:attrName>style.visibility</p:attrName>
                                        </p:attrNameLst>
                                      </p:cBhvr>
                                      <p:to>
                                        <p:strVal val="visible"/>
                                      </p:to>
                                    </p:set>
                                    <p:animEffect transition="in" filter="blinds(horizontal)">
                                      <p:cBhvr>
                                        <p:cTn dur="500" id="7"/>
                                        <p:tgtEl>
                                          <p:spTgt spid="209745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595"/>
                                        </p:tgtEl>
                                        <p:attrNameLst>
                                          <p:attrName>style.visibility</p:attrName>
                                        </p:attrNameLst>
                                      </p:cBhvr>
                                      <p:to>
                                        <p:strVal val="visible"/>
                                      </p:to>
                                    </p:set>
                                    <p:animEffect transition="in" filter="blinds(horizontal)">
                                      <p:cBhvr>
                                        <p:cTn dur="500" id="12"/>
                                        <p:tgtEl>
                                          <p:spTgt spid="104959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8" presetSubtype="12">
                                  <p:stCondLst>
                                    <p:cond delay="0"/>
                                  </p:stCondLst>
                                  <p:childTnLst>
                                    <p:set>
                                      <p:cBhvr>
                                        <p:cTn dur="1" fill="hold" id="16">
                                          <p:stCondLst>
                                            <p:cond delay="0"/>
                                          </p:stCondLst>
                                        </p:cTn>
                                        <p:tgtEl>
                                          <p:spTgt spid="2097457"/>
                                        </p:tgtEl>
                                        <p:attrNameLst>
                                          <p:attrName>style.visibility</p:attrName>
                                        </p:attrNameLst>
                                      </p:cBhvr>
                                      <p:to>
                                        <p:strVal val="visible"/>
                                      </p:to>
                                    </p:set>
                                    <p:animEffect transition="in" filter="strips(downLeft)">
                                      <p:cBhvr>
                                        <p:cTn dur="500" id="17"/>
                                        <p:tgtEl>
                                          <p:spTgt spid="2097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95" grpId="0" uiExpand="0" build="whole"/>
    </p:bldLst>
  </p:timing>
</p:sld>
</file>

<file path=ppt/slides/slide69.xml><?xml version="1.0" encoding="utf-8"?>
<p:sld xmlns:a="http://schemas.openxmlformats.org/drawingml/2006/main" xmlns:r="http://schemas.openxmlformats.org/officeDocument/2006/relationships" xmlns:p="http://schemas.openxmlformats.org/presentationml/2006/main" showMasterSp="1">
  <p:cSld>
    <p:spTree>
      <p:nvGrpSpPr>
        <p:cNvPr id="443" name=""/>
        <p:cNvGrpSpPr/>
        <p:nvPr/>
      </p:nvGrpSpPr>
      <p:grpSpPr>
        <a:xfrm rot="0">
          <a:off x="0" y="0"/>
          <a:ext cx="0" cy="0"/>
          <a:chOff x="0" y="0"/>
          <a:chExt cx="0" cy="0"/>
        </a:xfrm>
      </p:grpSpPr>
      <p:sp>
        <p:nvSpPr>
          <p:cNvPr id="1049596" name=""/>
          <p:cNvSpPr txBox="1"/>
          <p:nvPr/>
        </p:nvSpPr>
        <p:spPr>
          <a:xfrm rot="0">
            <a:off x="304800" y="304800"/>
            <a:ext cx="11842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Solution:</a:t>
            </a:r>
          </a:p>
        </p:txBody>
      </p:sp>
      <p:pic>
        <p:nvPicPr>
          <p:cNvPr id="2097458" name=""/>
          <p:cNvPicPr>
            <a:picLocks/>
          </p:cNvPicPr>
          <p:nvPr/>
        </p:nvPicPr>
        <p:blipFill>
          <a:blip xmlns:r="http://schemas.openxmlformats.org/officeDocument/2006/relationships" r:embed="rId1"/>
          <a:srcRect l="0" t="0" r="0" b="0"/>
          <a:stretch>
            <a:fillRect/>
          </a:stretch>
        </p:blipFill>
        <p:spPr>
          <a:xfrm rot="0">
            <a:off x="1608137" y="304800"/>
            <a:ext cx="4886325" cy="3048000"/>
          </a:xfrm>
          <a:prstGeom prst="rect"/>
          <a:noFill/>
          <a:ln>
            <a:noFill/>
          </a:ln>
        </p:spPr>
      </p:pic>
      <p:pic>
        <p:nvPicPr>
          <p:cNvPr id="2097459" name=""/>
          <p:cNvPicPr>
            <a:picLocks/>
          </p:cNvPicPr>
          <p:nvPr/>
        </p:nvPicPr>
        <p:blipFill>
          <a:blip xmlns:r="http://schemas.openxmlformats.org/officeDocument/2006/relationships" r:embed="rId2"/>
          <a:srcRect l="0" t="0" r="0" b="0"/>
          <a:stretch>
            <a:fillRect/>
          </a:stretch>
        </p:blipFill>
        <p:spPr>
          <a:xfrm rot="0">
            <a:off x="1600200" y="3402012"/>
            <a:ext cx="6365875" cy="33035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458"/>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240" name=""/>
        <p:cNvGrpSpPr/>
        <p:nvPr/>
      </p:nvGrpSpPr>
      <p:grpSpPr>
        <a:xfrm rot="0">
          <a:off x="0" y="0"/>
          <a:ext cx="0" cy="0"/>
          <a:chOff x="0" y="0"/>
          <a:chExt cx="0" cy="0"/>
        </a:xfrm>
      </p:grpSpPr>
      <p:sp>
        <p:nvSpPr>
          <p:cNvPr id="1048717" name=""/>
          <p:cNvSpPr txBox="1"/>
          <p:nvPr/>
        </p:nvSpPr>
        <p:spPr>
          <a:xfrm rot="0">
            <a:off x="2362200" y="381000"/>
            <a:ext cx="4271962" cy="400050"/>
          </a:xfrm>
          <a:prstGeom prst="rect"/>
          <a:solidFill>
            <a:schemeClr val="accent1"/>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chemeClr val="lt2"/>
                </a:solidFill>
              </a:rPr>
              <a:t>Orthogonal Coordinate Systems: </a:t>
            </a:r>
          </a:p>
        </p:txBody>
      </p:sp>
      <p:sp>
        <p:nvSpPr>
          <p:cNvPr id="1048718" name=""/>
          <p:cNvSpPr txBox="1"/>
          <p:nvPr/>
        </p:nvSpPr>
        <p:spPr>
          <a:xfrm rot="0">
            <a:off x="533400" y="4876800"/>
            <a:ext cx="28638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rgbClr val="FF0000"/>
                </a:solidFill>
              </a:rPr>
              <a:t>3. </a:t>
            </a:r>
            <a:r>
              <a:rPr altLang="en-US" b="1" lang="en-US" u="sng">
                <a:solidFill>
                  <a:srgbClr val="FF0000"/>
                </a:solidFill>
              </a:rPr>
              <a:t>Spherical Coordinates</a:t>
            </a:r>
          </a:p>
        </p:txBody>
      </p:sp>
      <p:sp>
        <p:nvSpPr>
          <p:cNvPr id="1048719" name=""/>
          <p:cNvSpPr txBox="1"/>
          <p:nvPr/>
        </p:nvSpPr>
        <p:spPr>
          <a:xfrm rot="0">
            <a:off x="549275" y="3240087"/>
            <a:ext cx="3003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rgbClr val="FF0000"/>
                </a:solidFill>
              </a:rPr>
              <a:t>2. </a:t>
            </a:r>
            <a:r>
              <a:rPr altLang="en-US" b="1" lang="en-US" u="sng">
                <a:solidFill>
                  <a:srgbClr val="FF0000"/>
                </a:solidFill>
              </a:rPr>
              <a:t>Cylindrical Coordinates</a:t>
            </a:r>
          </a:p>
        </p:txBody>
      </p:sp>
      <p:sp>
        <p:nvSpPr>
          <p:cNvPr id="1048720" name=""/>
          <p:cNvSpPr txBox="1"/>
          <p:nvPr/>
        </p:nvSpPr>
        <p:spPr>
          <a:xfrm rot="0">
            <a:off x="533400" y="838200"/>
            <a:ext cx="28765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rgbClr val="FF0000"/>
                </a:solidFill>
              </a:rPr>
              <a:t>1. </a:t>
            </a:r>
            <a:r>
              <a:rPr altLang="en-US" b="1" lang="en-US" u="sng">
                <a:solidFill>
                  <a:srgbClr val="FF0000"/>
                </a:solidFill>
              </a:rPr>
              <a:t>Cartesian Coordinates</a:t>
            </a:r>
          </a:p>
        </p:txBody>
      </p:sp>
      <p:sp>
        <p:nvSpPr>
          <p:cNvPr id="1048721" name=""/>
          <p:cNvSpPr txBox="1"/>
          <p:nvPr/>
        </p:nvSpPr>
        <p:spPr>
          <a:xfrm rot="0">
            <a:off x="1416050" y="1995487"/>
            <a:ext cx="11747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rPr>
              <a:t>P (x, y, z)</a:t>
            </a:r>
          </a:p>
        </p:txBody>
      </p:sp>
      <p:sp>
        <p:nvSpPr>
          <p:cNvPr id="1048722" name=""/>
          <p:cNvSpPr txBox="1"/>
          <p:nvPr/>
        </p:nvSpPr>
        <p:spPr>
          <a:xfrm rot="0">
            <a:off x="762000" y="5257800"/>
            <a:ext cx="1150937"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rPr>
              <a:t>P (r, </a:t>
            </a:r>
            <a:r>
              <a:rPr altLang="en-US" b="1" lang="el-GR">
                <a:solidFill>
                  <a:schemeClr val="accent2"/>
                </a:solidFill>
                <a:ea typeface="Arial" pitchFamily="34" charset="0"/>
              </a:rPr>
              <a:t>θ</a:t>
            </a:r>
            <a:r>
              <a:rPr altLang="en-US" b="1" lang="zh-CN">
                <a:solidFill>
                  <a:schemeClr val="accent2"/>
                </a:solidFill>
                <a:ea typeface="Arial" pitchFamily="34" charset="0"/>
              </a:rPr>
              <a:t>, </a:t>
            </a:r>
            <a:r>
              <a:rPr altLang="en-US" b="1" lang="el-GR">
                <a:solidFill>
                  <a:schemeClr val="accent2"/>
                </a:solidFill>
                <a:ea typeface="Arial" pitchFamily="34" charset="0"/>
                <a:sym typeface="Symbol" pitchFamily="18" charset="2"/>
              </a:rPr>
              <a:t></a:t>
            </a:r>
            <a:r>
              <a:rPr altLang="en-US" b="1" lang="zh-CN">
                <a:solidFill>
                  <a:schemeClr val="accent2"/>
                </a:solidFill>
                <a:ea typeface="Arial" pitchFamily="34" charset="0"/>
              </a:rPr>
              <a:t>)</a:t>
            </a:r>
          </a:p>
        </p:txBody>
      </p:sp>
      <p:sp>
        <p:nvSpPr>
          <p:cNvPr id="1048723" name=""/>
          <p:cNvSpPr txBox="1"/>
          <p:nvPr/>
        </p:nvSpPr>
        <p:spPr>
          <a:xfrm rot="0">
            <a:off x="685800" y="3657600"/>
            <a:ext cx="1174750"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chemeClr val="accent2"/>
                </a:solidFill>
              </a:rPr>
              <a:t>P (r, </a:t>
            </a:r>
            <a:r>
              <a:rPr altLang="en-US" b="1" lang="el-GR">
                <a:solidFill>
                  <a:schemeClr val="accent2"/>
                </a:solidFill>
                <a:ea typeface="Arial" pitchFamily="34" charset="0"/>
                <a:sym typeface="Symbol" pitchFamily="18" charset="2"/>
              </a:rPr>
              <a:t></a:t>
            </a:r>
            <a:r>
              <a:rPr altLang="en-US" b="1" lang="zh-CN">
                <a:solidFill>
                  <a:schemeClr val="accent2"/>
                </a:solidFill>
                <a:ea typeface="Arial" pitchFamily="34" charset="0"/>
              </a:rPr>
              <a:t>, z)</a:t>
            </a:r>
          </a:p>
        </p:txBody>
      </p:sp>
      <p:grpSp>
        <p:nvGrpSpPr>
          <p:cNvPr id="241" name=""/>
          <p:cNvGrpSpPr/>
          <p:nvPr/>
        </p:nvGrpSpPr>
        <p:grpSpPr>
          <a:xfrm rot="0">
            <a:off x="3968750" y="995362"/>
            <a:ext cx="1447800" cy="1371600"/>
            <a:chOff x="1248" y="768"/>
            <a:chExt cx="2329" cy="2021"/>
          </a:xfrm>
        </p:grpSpPr>
        <p:grpSp>
          <p:nvGrpSpPr>
            <p:cNvPr id="242" name=""/>
            <p:cNvGrpSpPr/>
            <p:nvPr/>
          </p:nvGrpSpPr>
          <p:grpSpPr>
            <a:xfrm rot="0">
              <a:off x="1248" y="768"/>
              <a:ext cx="2329" cy="2021"/>
              <a:chOff x="1417" y="759"/>
              <a:chExt cx="2160" cy="2030"/>
            </a:xfrm>
          </p:grpSpPr>
          <p:sp>
            <p:nvSpPr>
              <p:cNvPr id="1048724" name=""/>
              <p:cNvSpPr/>
              <p:nvPr/>
            </p:nvSpPr>
            <p:spPr>
              <a:xfrm rot="0" flipV="1">
                <a:off x="2208" y="759"/>
                <a:ext cx="5" cy="1449"/>
              </a:xfrm>
              <a:prstGeom prst="line"/>
              <a:noFill/>
              <a:ln w="9525" cap="flat" cmpd="sng">
                <a:solidFill>
                  <a:schemeClr val="dk1">
                    <a:alpha val="100000"/>
                  </a:schemeClr>
                </a:solidFill>
                <a:prstDash val="solid"/>
                <a:round/>
                <a:tailEnd type="triangle" w="med" len="med"/>
              </a:ln>
            </p:spPr>
          </p:sp>
          <p:sp>
            <p:nvSpPr>
              <p:cNvPr id="1048725" name=""/>
              <p:cNvSpPr/>
              <p:nvPr/>
            </p:nvSpPr>
            <p:spPr>
              <a:xfrm rot="0">
                <a:off x="2208" y="2208"/>
                <a:ext cx="1369" cy="0"/>
              </a:xfrm>
              <a:prstGeom prst="line"/>
              <a:noFill/>
              <a:ln w="9525" cap="flat" cmpd="sng">
                <a:solidFill>
                  <a:schemeClr val="dk1">
                    <a:alpha val="100000"/>
                  </a:schemeClr>
                </a:solidFill>
                <a:prstDash val="solid"/>
                <a:round/>
                <a:tailEnd type="triangle" w="med" len="med"/>
              </a:ln>
            </p:spPr>
          </p:sp>
          <p:sp>
            <p:nvSpPr>
              <p:cNvPr id="1048726" name=""/>
              <p:cNvSpPr/>
              <p:nvPr/>
            </p:nvSpPr>
            <p:spPr>
              <a:xfrm rot="0" flipH="1">
                <a:off x="1417" y="2208"/>
                <a:ext cx="791" cy="581"/>
              </a:xfrm>
              <a:prstGeom prst="line"/>
              <a:noFill/>
              <a:ln w="9525" cap="flat" cmpd="sng">
                <a:solidFill>
                  <a:schemeClr val="dk1">
                    <a:alpha val="100000"/>
                  </a:schemeClr>
                </a:solidFill>
                <a:prstDash val="solid"/>
                <a:round/>
                <a:tailEnd type="triangle" w="med" len="med"/>
              </a:ln>
            </p:spPr>
          </p:sp>
          <p:sp>
            <p:nvSpPr>
              <p:cNvPr id="1048727" name=""/>
              <p:cNvSpPr/>
              <p:nvPr/>
            </p:nvSpPr>
            <p:spPr>
              <a:xfrm rot="0">
                <a:off x="2784" y="1392"/>
                <a:ext cx="48" cy="48"/>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28" name=""/>
              <p:cNvSpPr/>
              <p:nvPr/>
            </p:nvSpPr>
            <p:spPr>
              <a:xfrm rot="0" flipH="1">
                <a:off x="2798" y="1449"/>
                <a:ext cx="5" cy="1148"/>
              </a:xfrm>
              <a:prstGeom prst="line"/>
              <a:noFill/>
              <a:ln w="9525" cap="rnd" cmpd="sng">
                <a:solidFill>
                  <a:schemeClr val="dk1">
                    <a:alpha val="100000"/>
                  </a:schemeClr>
                </a:solidFill>
                <a:prstDash val="sysDot"/>
                <a:round/>
              </a:ln>
            </p:spPr>
          </p:sp>
          <p:sp>
            <p:nvSpPr>
              <p:cNvPr id="1048729" name=""/>
              <p:cNvSpPr/>
              <p:nvPr/>
            </p:nvSpPr>
            <p:spPr>
              <a:xfrm rot="0" flipH="1">
                <a:off x="1680" y="2592"/>
                <a:ext cx="1104" cy="0"/>
              </a:xfrm>
              <a:prstGeom prst="line"/>
              <a:noFill/>
              <a:ln w="9525" cap="rnd" cmpd="sng">
                <a:solidFill>
                  <a:schemeClr val="dk1">
                    <a:alpha val="100000"/>
                  </a:schemeClr>
                </a:solidFill>
                <a:prstDash val="sysDot"/>
                <a:round/>
              </a:ln>
            </p:spPr>
          </p:sp>
          <p:sp>
            <p:nvSpPr>
              <p:cNvPr id="1048730" name=""/>
              <p:cNvSpPr/>
              <p:nvPr/>
            </p:nvSpPr>
            <p:spPr>
              <a:xfrm rot="0" flipH="1">
                <a:off x="2784" y="2208"/>
                <a:ext cx="528" cy="384"/>
              </a:xfrm>
              <a:prstGeom prst="line"/>
              <a:noFill/>
              <a:ln w="9525" cap="rnd" cmpd="sng">
                <a:solidFill>
                  <a:schemeClr val="dk1">
                    <a:alpha val="100000"/>
                  </a:schemeClr>
                </a:solidFill>
                <a:prstDash val="sysDot"/>
                <a:round/>
              </a:ln>
            </p:spPr>
          </p:sp>
          <p:sp>
            <p:nvSpPr>
              <p:cNvPr id="1048731" name=""/>
              <p:cNvSpPr/>
              <p:nvPr/>
            </p:nvSpPr>
            <p:spPr>
              <a:xfrm rot="0" flipH="1">
                <a:off x="1675" y="1408"/>
                <a:ext cx="1104" cy="0"/>
              </a:xfrm>
              <a:prstGeom prst="line"/>
              <a:noFill/>
              <a:ln w="9525" cap="rnd" cmpd="sng">
                <a:solidFill>
                  <a:schemeClr val="dk1">
                    <a:alpha val="100000"/>
                  </a:schemeClr>
                </a:solidFill>
                <a:prstDash val="sysDot"/>
                <a:round/>
              </a:ln>
            </p:spPr>
          </p:sp>
          <p:sp>
            <p:nvSpPr>
              <p:cNvPr id="1048732" name=""/>
              <p:cNvSpPr/>
              <p:nvPr/>
            </p:nvSpPr>
            <p:spPr>
              <a:xfrm rot="0" flipH="1">
                <a:off x="2798" y="1033"/>
                <a:ext cx="528" cy="384"/>
              </a:xfrm>
              <a:prstGeom prst="line"/>
              <a:noFill/>
              <a:ln w="9525" cap="rnd" cmpd="sng">
                <a:solidFill>
                  <a:schemeClr val="dk1">
                    <a:alpha val="100000"/>
                  </a:schemeClr>
                </a:solidFill>
                <a:prstDash val="sysDot"/>
                <a:round/>
              </a:ln>
            </p:spPr>
          </p:sp>
          <p:sp>
            <p:nvSpPr>
              <p:cNvPr id="1048733" name=""/>
              <p:cNvSpPr/>
              <p:nvPr/>
            </p:nvSpPr>
            <p:spPr>
              <a:xfrm rot="0" flipH="1">
                <a:off x="1680" y="1440"/>
                <a:ext cx="5" cy="1148"/>
              </a:xfrm>
              <a:prstGeom prst="line"/>
              <a:noFill/>
              <a:ln w="9525" cap="rnd" cmpd="sng">
                <a:solidFill>
                  <a:schemeClr val="dk1">
                    <a:alpha val="100000"/>
                  </a:schemeClr>
                </a:solidFill>
                <a:prstDash val="sysDot"/>
                <a:round/>
              </a:ln>
            </p:spPr>
          </p:sp>
          <p:sp>
            <p:nvSpPr>
              <p:cNvPr id="1048734" name=""/>
              <p:cNvSpPr/>
              <p:nvPr/>
            </p:nvSpPr>
            <p:spPr>
              <a:xfrm rot="0" flipH="1">
                <a:off x="3310" y="1065"/>
                <a:ext cx="5" cy="1148"/>
              </a:xfrm>
              <a:prstGeom prst="line"/>
              <a:noFill/>
              <a:ln w="9525" cap="rnd" cmpd="sng">
                <a:solidFill>
                  <a:schemeClr val="dk1">
                    <a:alpha val="100000"/>
                  </a:schemeClr>
                </a:solidFill>
                <a:prstDash val="sysDot"/>
                <a:round/>
              </a:ln>
            </p:spPr>
          </p:sp>
          <p:sp>
            <p:nvSpPr>
              <p:cNvPr id="1048735" name=""/>
              <p:cNvSpPr/>
              <p:nvPr/>
            </p:nvSpPr>
            <p:spPr>
              <a:xfrm rot="0" flipH="1">
                <a:off x="1691" y="1024"/>
                <a:ext cx="528" cy="384"/>
              </a:xfrm>
              <a:prstGeom prst="line"/>
              <a:noFill/>
              <a:ln w="9525" cap="rnd" cmpd="sng">
                <a:solidFill>
                  <a:schemeClr val="dk1">
                    <a:alpha val="100000"/>
                  </a:schemeClr>
                </a:solidFill>
                <a:prstDash val="sysDot"/>
                <a:round/>
              </a:ln>
            </p:spPr>
          </p:sp>
          <p:sp>
            <p:nvSpPr>
              <p:cNvPr id="1048736" name=""/>
              <p:cNvSpPr/>
              <p:nvPr/>
            </p:nvSpPr>
            <p:spPr>
              <a:xfrm rot="0" flipH="1">
                <a:off x="2197" y="1024"/>
                <a:ext cx="1104" cy="0"/>
              </a:xfrm>
              <a:prstGeom prst="line"/>
              <a:noFill/>
              <a:ln w="9525" cap="rnd" cmpd="sng">
                <a:solidFill>
                  <a:schemeClr val="dk1">
                    <a:alpha val="100000"/>
                  </a:schemeClr>
                </a:solidFill>
                <a:prstDash val="sysDot"/>
                <a:round/>
              </a:ln>
            </p:spPr>
          </p:sp>
          <p:sp>
            <p:nvSpPr>
              <p:cNvPr id="1048737" name=""/>
              <p:cNvSpPr/>
              <p:nvPr/>
            </p:nvSpPr>
            <p:spPr>
              <a:xfrm rot="0">
                <a:off x="1671" y="2562"/>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38" name=""/>
              <p:cNvSpPr/>
              <p:nvPr/>
            </p:nvSpPr>
            <p:spPr>
              <a:xfrm rot="0">
                <a:off x="3292" y="2178"/>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39" name=""/>
              <p:cNvSpPr/>
              <p:nvPr/>
            </p:nvSpPr>
            <p:spPr>
              <a:xfrm rot="0">
                <a:off x="2189" y="999"/>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grpSp>
        <p:sp>
          <p:nvSpPr>
            <p:cNvPr id="1048740" name=""/>
            <p:cNvSpPr/>
            <p:nvPr/>
          </p:nvSpPr>
          <p:spPr>
            <a:xfrm rot="0">
              <a:off x="2073" y="2178"/>
              <a:ext cx="48" cy="48"/>
            </a:xfrm>
            <a:prstGeom prst="ellipse"/>
            <a:solidFill>
              <a:schemeClr val="dk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grpSp>
      <p:sp>
        <p:nvSpPr>
          <p:cNvPr id="1048741" name=""/>
          <p:cNvSpPr txBox="1"/>
          <p:nvPr/>
        </p:nvSpPr>
        <p:spPr>
          <a:xfrm rot="0">
            <a:off x="3733800" y="1955800"/>
            <a:ext cx="3111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x</a:t>
            </a:r>
          </a:p>
        </p:txBody>
      </p:sp>
      <p:sp>
        <p:nvSpPr>
          <p:cNvPr id="1048742" name=""/>
          <p:cNvSpPr txBox="1"/>
          <p:nvPr/>
        </p:nvSpPr>
        <p:spPr>
          <a:xfrm rot="0">
            <a:off x="5334000" y="1498600"/>
            <a:ext cx="3111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y</a:t>
            </a:r>
          </a:p>
        </p:txBody>
      </p:sp>
      <p:sp>
        <p:nvSpPr>
          <p:cNvPr id="1048743" name=""/>
          <p:cNvSpPr txBox="1"/>
          <p:nvPr/>
        </p:nvSpPr>
        <p:spPr>
          <a:xfrm rot="0">
            <a:off x="4198937" y="914400"/>
            <a:ext cx="2984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t>z</a:t>
            </a:r>
          </a:p>
        </p:txBody>
      </p:sp>
      <p:sp>
        <p:nvSpPr>
          <p:cNvPr id="1048744" name=""/>
          <p:cNvSpPr/>
          <p:nvPr/>
        </p:nvSpPr>
        <p:spPr>
          <a:xfrm rot="0">
            <a:off x="4816475" y="1208087"/>
            <a:ext cx="804862"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chemeClr val="accent2"/>
                </a:solidFill>
              </a:rPr>
              <a:t>P(x,y,z)</a:t>
            </a:r>
          </a:p>
        </p:txBody>
      </p:sp>
      <p:grpSp>
        <p:nvGrpSpPr>
          <p:cNvPr id="243" name=""/>
          <p:cNvGrpSpPr/>
          <p:nvPr/>
        </p:nvGrpSpPr>
        <p:grpSpPr>
          <a:xfrm rot="0">
            <a:off x="3708400" y="2517775"/>
            <a:ext cx="2152650" cy="1676400"/>
            <a:chOff x="3708400" y="2517775"/>
            <a:chExt cx="2151964" cy="1676400"/>
          </a:xfrm>
        </p:grpSpPr>
        <p:grpSp>
          <p:nvGrpSpPr>
            <p:cNvPr id="244" name=""/>
            <p:cNvGrpSpPr/>
            <p:nvPr/>
          </p:nvGrpSpPr>
          <p:grpSpPr>
            <a:xfrm rot="0">
              <a:off x="3860800" y="2670175"/>
              <a:ext cx="1716088" cy="1524000"/>
              <a:chOff x="1248" y="768"/>
              <a:chExt cx="2329" cy="2021"/>
            </a:xfrm>
          </p:grpSpPr>
          <p:grpSp>
            <p:nvGrpSpPr>
              <p:cNvPr id="245" name=""/>
              <p:cNvGrpSpPr/>
              <p:nvPr/>
            </p:nvGrpSpPr>
            <p:grpSpPr>
              <a:xfrm rot="0">
                <a:off x="1248" y="768"/>
                <a:ext cx="2329" cy="2021"/>
                <a:chOff x="1417" y="759"/>
                <a:chExt cx="2160" cy="2030"/>
              </a:xfrm>
            </p:grpSpPr>
            <p:sp>
              <p:nvSpPr>
                <p:cNvPr id="1048745" name=""/>
                <p:cNvSpPr/>
                <p:nvPr/>
              </p:nvSpPr>
              <p:spPr>
                <a:xfrm rot="0" flipV="1">
                  <a:off x="2208" y="759"/>
                  <a:ext cx="5" cy="1449"/>
                </a:xfrm>
                <a:prstGeom prst="line"/>
                <a:noFill/>
                <a:ln w="9525" cap="flat" cmpd="sng">
                  <a:solidFill>
                    <a:schemeClr val="dk1">
                      <a:alpha val="100000"/>
                    </a:schemeClr>
                  </a:solidFill>
                  <a:prstDash val="solid"/>
                  <a:round/>
                  <a:tailEnd type="triangle" w="med" len="med"/>
                </a:ln>
              </p:spPr>
            </p:sp>
            <p:sp>
              <p:nvSpPr>
                <p:cNvPr id="1048746" name=""/>
                <p:cNvSpPr/>
                <p:nvPr/>
              </p:nvSpPr>
              <p:spPr>
                <a:xfrm rot="0">
                  <a:off x="2208" y="2208"/>
                  <a:ext cx="1369" cy="0"/>
                </a:xfrm>
                <a:prstGeom prst="line"/>
                <a:noFill/>
                <a:ln w="9525" cap="flat" cmpd="sng">
                  <a:solidFill>
                    <a:schemeClr val="dk1">
                      <a:alpha val="100000"/>
                    </a:schemeClr>
                  </a:solidFill>
                  <a:prstDash val="solid"/>
                  <a:round/>
                  <a:tailEnd type="triangle" w="med" len="med"/>
                </a:ln>
              </p:spPr>
            </p:sp>
            <p:sp>
              <p:nvSpPr>
                <p:cNvPr id="1048747" name=""/>
                <p:cNvSpPr/>
                <p:nvPr/>
              </p:nvSpPr>
              <p:spPr>
                <a:xfrm rot="0" flipH="1">
                  <a:off x="1417" y="2208"/>
                  <a:ext cx="791" cy="581"/>
                </a:xfrm>
                <a:prstGeom prst="line"/>
                <a:noFill/>
                <a:ln w="9525" cap="flat" cmpd="sng">
                  <a:solidFill>
                    <a:schemeClr val="dk1">
                      <a:alpha val="100000"/>
                    </a:schemeClr>
                  </a:solidFill>
                  <a:prstDash val="solid"/>
                  <a:round/>
                  <a:tailEnd type="triangle" w="med" len="med"/>
                </a:ln>
              </p:spPr>
            </p:sp>
            <p:sp>
              <p:nvSpPr>
                <p:cNvPr id="1048748" name=""/>
                <p:cNvSpPr/>
                <p:nvPr/>
              </p:nvSpPr>
              <p:spPr>
                <a:xfrm rot="0">
                  <a:off x="2784" y="1392"/>
                  <a:ext cx="48" cy="48"/>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49" name=""/>
                <p:cNvSpPr/>
                <p:nvPr/>
              </p:nvSpPr>
              <p:spPr>
                <a:xfrm rot="0" flipH="1">
                  <a:off x="2798" y="1449"/>
                  <a:ext cx="5" cy="1148"/>
                </a:xfrm>
                <a:prstGeom prst="line"/>
                <a:noFill/>
                <a:ln w="9525" cap="rnd" cmpd="sng">
                  <a:solidFill>
                    <a:schemeClr val="dk1">
                      <a:alpha val="100000"/>
                    </a:schemeClr>
                  </a:solidFill>
                  <a:prstDash val="sysDot"/>
                  <a:round/>
                </a:ln>
              </p:spPr>
            </p:sp>
            <p:sp>
              <p:nvSpPr>
                <p:cNvPr id="1048750" name=""/>
                <p:cNvSpPr/>
                <p:nvPr/>
              </p:nvSpPr>
              <p:spPr>
                <a:xfrm rot="0" flipH="1">
                  <a:off x="1680" y="2592"/>
                  <a:ext cx="1104" cy="0"/>
                </a:xfrm>
                <a:prstGeom prst="line"/>
                <a:noFill/>
                <a:ln w="9525" cap="rnd" cmpd="sng">
                  <a:solidFill>
                    <a:schemeClr val="dk1">
                      <a:alpha val="100000"/>
                    </a:schemeClr>
                  </a:solidFill>
                  <a:prstDash val="sysDot"/>
                  <a:round/>
                </a:ln>
              </p:spPr>
            </p:sp>
            <p:sp>
              <p:nvSpPr>
                <p:cNvPr id="1048751" name=""/>
                <p:cNvSpPr/>
                <p:nvPr/>
              </p:nvSpPr>
              <p:spPr>
                <a:xfrm rot="0" flipH="1">
                  <a:off x="2784" y="2208"/>
                  <a:ext cx="528" cy="384"/>
                </a:xfrm>
                <a:prstGeom prst="line"/>
                <a:noFill/>
                <a:ln w="9525" cap="rnd" cmpd="sng">
                  <a:solidFill>
                    <a:schemeClr val="dk1">
                      <a:alpha val="100000"/>
                    </a:schemeClr>
                  </a:solidFill>
                  <a:prstDash val="sysDot"/>
                  <a:round/>
                </a:ln>
              </p:spPr>
            </p:sp>
            <p:sp>
              <p:nvSpPr>
                <p:cNvPr id="1048752" name=""/>
                <p:cNvSpPr/>
                <p:nvPr/>
              </p:nvSpPr>
              <p:spPr>
                <a:xfrm rot="0" flipH="1">
                  <a:off x="1675" y="1408"/>
                  <a:ext cx="1104" cy="0"/>
                </a:xfrm>
                <a:prstGeom prst="line"/>
                <a:noFill/>
                <a:ln w="9525" cap="rnd" cmpd="sng">
                  <a:solidFill>
                    <a:schemeClr val="dk1">
                      <a:alpha val="100000"/>
                    </a:schemeClr>
                  </a:solidFill>
                  <a:prstDash val="sysDot"/>
                  <a:round/>
                </a:ln>
              </p:spPr>
            </p:sp>
            <p:sp>
              <p:nvSpPr>
                <p:cNvPr id="1048753" name=""/>
                <p:cNvSpPr/>
                <p:nvPr/>
              </p:nvSpPr>
              <p:spPr>
                <a:xfrm rot="0" flipH="1">
                  <a:off x="2798" y="1033"/>
                  <a:ext cx="528" cy="384"/>
                </a:xfrm>
                <a:prstGeom prst="line"/>
                <a:noFill/>
                <a:ln w="9525" cap="rnd" cmpd="sng">
                  <a:solidFill>
                    <a:schemeClr val="dk1">
                      <a:alpha val="100000"/>
                    </a:schemeClr>
                  </a:solidFill>
                  <a:prstDash val="sysDot"/>
                  <a:round/>
                </a:ln>
              </p:spPr>
            </p:sp>
            <p:sp>
              <p:nvSpPr>
                <p:cNvPr id="1048754" name=""/>
                <p:cNvSpPr/>
                <p:nvPr/>
              </p:nvSpPr>
              <p:spPr>
                <a:xfrm rot="0" flipH="1">
                  <a:off x="1680" y="1440"/>
                  <a:ext cx="5" cy="1148"/>
                </a:xfrm>
                <a:prstGeom prst="line"/>
                <a:noFill/>
                <a:ln w="9525" cap="rnd" cmpd="sng">
                  <a:solidFill>
                    <a:schemeClr val="dk1">
                      <a:alpha val="100000"/>
                    </a:schemeClr>
                  </a:solidFill>
                  <a:prstDash val="sysDot"/>
                  <a:round/>
                </a:ln>
              </p:spPr>
            </p:sp>
            <p:sp>
              <p:nvSpPr>
                <p:cNvPr id="1048755" name=""/>
                <p:cNvSpPr/>
                <p:nvPr/>
              </p:nvSpPr>
              <p:spPr>
                <a:xfrm rot="0" flipH="1">
                  <a:off x="3310" y="1065"/>
                  <a:ext cx="5" cy="1148"/>
                </a:xfrm>
                <a:prstGeom prst="line"/>
                <a:noFill/>
                <a:ln w="9525" cap="rnd" cmpd="sng">
                  <a:solidFill>
                    <a:schemeClr val="dk1">
                      <a:alpha val="100000"/>
                    </a:schemeClr>
                  </a:solidFill>
                  <a:prstDash val="sysDot"/>
                  <a:round/>
                </a:ln>
              </p:spPr>
            </p:sp>
            <p:sp>
              <p:nvSpPr>
                <p:cNvPr id="1048756" name=""/>
                <p:cNvSpPr/>
                <p:nvPr/>
              </p:nvSpPr>
              <p:spPr>
                <a:xfrm rot="0" flipH="1">
                  <a:off x="1691" y="1024"/>
                  <a:ext cx="528" cy="384"/>
                </a:xfrm>
                <a:prstGeom prst="line"/>
                <a:noFill/>
                <a:ln w="9525" cap="rnd" cmpd="sng">
                  <a:solidFill>
                    <a:schemeClr val="dk1">
                      <a:alpha val="100000"/>
                    </a:schemeClr>
                  </a:solidFill>
                  <a:prstDash val="sysDot"/>
                  <a:round/>
                </a:ln>
              </p:spPr>
            </p:sp>
            <p:sp>
              <p:nvSpPr>
                <p:cNvPr id="1048757" name=""/>
                <p:cNvSpPr/>
                <p:nvPr/>
              </p:nvSpPr>
              <p:spPr>
                <a:xfrm rot="0" flipH="1">
                  <a:off x="2197" y="1024"/>
                  <a:ext cx="1104" cy="0"/>
                </a:xfrm>
                <a:prstGeom prst="line"/>
                <a:noFill/>
                <a:ln w="9525" cap="rnd" cmpd="sng">
                  <a:solidFill>
                    <a:schemeClr val="dk1">
                      <a:alpha val="100000"/>
                    </a:schemeClr>
                  </a:solidFill>
                  <a:prstDash val="sysDot"/>
                  <a:round/>
                </a:ln>
              </p:spPr>
            </p:sp>
            <p:sp>
              <p:nvSpPr>
                <p:cNvPr id="1048758" name=""/>
                <p:cNvSpPr/>
                <p:nvPr/>
              </p:nvSpPr>
              <p:spPr>
                <a:xfrm rot="0">
                  <a:off x="1671" y="2562"/>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59" name=""/>
                <p:cNvSpPr/>
                <p:nvPr/>
              </p:nvSpPr>
              <p:spPr>
                <a:xfrm rot="0">
                  <a:off x="3292" y="2178"/>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60" name=""/>
                <p:cNvSpPr/>
                <p:nvPr/>
              </p:nvSpPr>
              <p:spPr>
                <a:xfrm rot="0">
                  <a:off x="2189" y="999"/>
                  <a:ext cx="48" cy="48"/>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grpSp>
          <p:sp>
            <p:nvSpPr>
              <p:cNvPr id="1048761" name=""/>
              <p:cNvSpPr/>
              <p:nvPr/>
            </p:nvSpPr>
            <p:spPr>
              <a:xfrm rot="0">
                <a:off x="2073" y="2178"/>
                <a:ext cx="48" cy="48"/>
              </a:xfrm>
              <a:prstGeom prst="ellipse"/>
              <a:solidFill>
                <a:schemeClr val="dk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grpSp>
        <p:sp>
          <p:nvSpPr>
            <p:cNvPr id="1048762" name=""/>
            <p:cNvSpPr/>
            <p:nvPr/>
          </p:nvSpPr>
          <p:spPr>
            <a:xfrm rot="0">
              <a:off x="4470400" y="3736975"/>
              <a:ext cx="457200" cy="304800"/>
            </a:xfrm>
            <a:prstGeom prst="line"/>
            <a:noFill/>
            <a:ln w="12700" cap="flat" cmpd="sng">
              <a:solidFill>
                <a:srgbClr val="FF0000">
                  <a:alpha val="100000"/>
                </a:srgbClr>
              </a:solidFill>
              <a:prstDash val="solid"/>
              <a:round/>
              <a:tailEnd type="arrow" w="med" len="med"/>
            </a:ln>
          </p:spPr>
        </p:sp>
        <p:sp>
          <p:nvSpPr>
            <p:cNvPr id="1048763" name=""/>
            <p:cNvSpPr/>
            <p:nvPr/>
          </p:nvSpPr>
          <p:spPr>
            <a:xfrm rot="0">
              <a:off x="4502150" y="2874963"/>
              <a:ext cx="501650" cy="328612"/>
            </a:xfrm>
            <a:prstGeom prst="line"/>
            <a:noFill/>
            <a:ln w="12700" cap="rnd" cmpd="sng">
              <a:solidFill>
                <a:srgbClr val="FF0000">
                  <a:alpha val="100000"/>
                </a:srgbClr>
              </a:solidFill>
              <a:prstDash val="sysDot"/>
              <a:round/>
            </a:ln>
          </p:spPr>
        </p:sp>
        <p:sp>
          <p:nvSpPr>
            <p:cNvPr id="1048764" name=""/>
            <p:cNvSpPr/>
            <p:nvPr/>
          </p:nvSpPr>
          <p:spPr>
            <a:xfrm rot="0">
              <a:off x="4348163" y="3844925"/>
              <a:ext cx="296862" cy="61913"/>
            </a:xfrm>
            <a:custGeom>
              <a:avLst/>
              <a:gdLst>
                <a:gd name="l" fmla="*/ 0 w 336"/>
                <a:gd name="t" fmla="*/ 0 h 48"/>
                <a:gd name="r" fmla="*/ 336 w 336"/>
                <a:gd name="b" fmla="*/ 48 h 48"/>
              </a:gdLst>
              <a:ahLst/>
              <a:rect l="l" t="t" r="r" b="b"/>
              <a:pathLst>
                <a:path w="336" h="48">
                  <a:moveTo>
                    <a:pt x="0" y="0"/>
                  </a:moveTo>
                  <a:cubicBezTo>
                    <a:pt x="68" y="24"/>
                    <a:pt x="136" y="48"/>
                    <a:pt x="192" y="48"/>
                  </a:cubicBezTo>
                  <a:cubicBezTo>
                    <a:pt x="248" y="48"/>
                    <a:pt x="292" y="24"/>
                    <a:pt x="336" y="0"/>
                  </a:cubicBezTo>
                </a:path>
              </a:pathLst>
            </a:custGeom>
            <a:noFill/>
            <a:ln w="9525" cap="flat" cmpd="sng">
              <a:solidFill>
                <a:srgbClr val="FF0000">
                  <a:alpha val="100000"/>
                </a:srgbClr>
              </a:solidFill>
              <a:prstDash val="solid"/>
              <a:round/>
              <a:headEnd type="triangle" w="med" len="me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65" name=""/>
            <p:cNvSpPr txBox="1"/>
            <p:nvPr/>
          </p:nvSpPr>
          <p:spPr>
            <a:xfrm rot="0">
              <a:off x="4391025" y="3848100"/>
              <a:ext cx="330200"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l-GR">
                  <a:solidFill>
                    <a:srgbClr val="FF0000"/>
                  </a:solidFill>
                  <a:ea typeface="Arial" pitchFamily="34" charset="0"/>
                </a:rPr>
                <a:t>Φ</a:t>
              </a:r>
            </a:p>
          </p:txBody>
        </p:sp>
        <p:sp>
          <p:nvSpPr>
            <p:cNvPr id="1048766" name=""/>
            <p:cNvSpPr/>
            <p:nvPr/>
          </p:nvSpPr>
          <p:spPr>
            <a:xfrm rot="0" flipH="1" flipV="1">
              <a:off x="4470400" y="2855913"/>
              <a:ext cx="0" cy="881062"/>
            </a:xfrm>
            <a:prstGeom prst="line"/>
            <a:noFill/>
            <a:ln w="9525" cap="flat" cmpd="sng">
              <a:solidFill>
                <a:srgbClr val="FF0000">
                  <a:alpha val="100000"/>
                </a:srgbClr>
              </a:solidFill>
              <a:prstDash val="solid"/>
              <a:round/>
              <a:tailEnd type="triangle" w="med" len="med"/>
            </a:ln>
          </p:spPr>
        </p:sp>
        <p:sp>
          <p:nvSpPr>
            <p:cNvPr id="1048767" name=""/>
            <p:cNvSpPr txBox="1"/>
            <p:nvPr/>
          </p:nvSpPr>
          <p:spPr>
            <a:xfrm rot="0">
              <a:off x="4237038" y="2701925"/>
              <a:ext cx="273050"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rgbClr val="FF0000"/>
                  </a:solidFill>
                </a:rPr>
                <a:t>z</a:t>
              </a:r>
            </a:p>
          </p:txBody>
        </p:sp>
        <p:sp>
          <p:nvSpPr>
            <p:cNvPr id="1048768" name=""/>
            <p:cNvSpPr txBox="1"/>
            <p:nvPr/>
          </p:nvSpPr>
          <p:spPr>
            <a:xfrm rot="0">
              <a:off x="4775200" y="3736975"/>
              <a:ext cx="254000"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rgbClr val="FF0000"/>
                  </a:solidFill>
                </a:rPr>
                <a:t>r</a:t>
              </a:r>
            </a:p>
          </p:txBody>
        </p:sp>
        <p:sp>
          <p:nvSpPr>
            <p:cNvPr id="1048769" name=""/>
            <p:cNvSpPr txBox="1"/>
            <p:nvPr/>
          </p:nvSpPr>
          <p:spPr>
            <a:xfrm rot="0">
              <a:off x="3708400" y="3813175"/>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x</a:t>
              </a:r>
            </a:p>
          </p:txBody>
        </p:sp>
        <p:sp>
          <p:nvSpPr>
            <p:cNvPr id="1048770" name=""/>
            <p:cNvSpPr txBox="1"/>
            <p:nvPr/>
          </p:nvSpPr>
          <p:spPr>
            <a:xfrm rot="0">
              <a:off x="5445125" y="3689350"/>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y</a:t>
              </a:r>
            </a:p>
          </p:txBody>
        </p:sp>
        <p:sp>
          <p:nvSpPr>
            <p:cNvPr id="1048771" name=""/>
            <p:cNvSpPr txBox="1"/>
            <p:nvPr/>
          </p:nvSpPr>
          <p:spPr>
            <a:xfrm rot="0">
              <a:off x="4470400" y="2517775"/>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z</a:t>
              </a:r>
            </a:p>
          </p:txBody>
        </p:sp>
        <p:sp>
          <p:nvSpPr>
            <p:cNvPr id="1048772" name=""/>
            <p:cNvSpPr/>
            <p:nvPr/>
          </p:nvSpPr>
          <p:spPr>
            <a:xfrm rot="0">
              <a:off x="4953000" y="2946400"/>
              <a:ext cx="907364" cy="30777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chemeClr val="accent2"/>
                  </a:solidFill>
                </a:rPr>
                <a:t>P(r, </a:t>
              </a:r>
              <a:r>
                <a:rPr altLang="en-US" b="1" sz="1400" lang="el-GR">
                  <a:solidFill>
                    <a:schemeClr val="accent2"/>
                  </a:solidFill>
                  <a:ea typeface="Arial" pitchFamily="34" charset="0"/>
                  <a:sym typeface="Symbol" pitchFamily="18" charset="2"/>
                </a:rPr>
                <a:t></a:t>
              </a:r>
              <a:r>
                <a:rPr altLang="en-US" b="1" sz="1400" lang="en-US">
                  <a:solidFill>
                    <a:schemeClr val="accent2"/>
                  </a:solidFill>
                </a:rPr>
                <a:t>, z)</a:t>
              </a:r>
            </a:p>
          </p:txBody>
        </p:sp>
      </p:grpSp>
      <p:grpSp>
        <p:nvGrpSpPr>
          <p:cNvPr id="246" name=""/>
          <p:cNvGrpSpPr/>
          <p:nvPr/>
        </p:nvGrpSpPr>
        <p:grpSpPr>
          <a:xfrm rot="0">
            <a:off x="3657600" y="4546600"/>
            <a:ext cx="2203450" cy="1684337"/>
            <a:chOff x="3657600" y="4546600"/>
            <a:chExt cx="2203450" cy="1684338"/>
          </a:xfrm>
        </p:grpSpPr>
        <p:grpSp>
          <p:nvGrpSpPr>
            <p:cNvPr id="247" name=""/>
            <p:cNvGrpSpPr/>
            <p:nvPr/>
          </p:nvGrpSpPr>
          <p:grpSpPr>
            <a:xfrm rot="0">
              <a:off x="3810000" y="4622800"/>
              <a:ext cx="1828800" cy="1608138"/>
              <a:chOff x="2160" y="1584"/>
              <a:chExt cx="1417" cy="1253"/>
            </a:xfrm>
          </p:grpSpPr>
          <p:sp>
            <p:nvSpPr>
              <p:cNvPr id="1048773" name=""/>
              <p:cNvSpPr/>
              <p:nvPr/>
            </p:nvSpPr>
            <p:spPr>
              <a:xfrm rot="0" flipV="1">
                <a:off x="2679" y="1584"/>
                <a:ext cx="3" cy="894"/>
              </a:xfrm>
              <a:prstGeom prst="line"/>
              <a:noFill/>
              <a:ln w="9525" cap="flat" cmpd="sng">
                <a:solidFill>
                  <a:schemeClr val="dk1">
                    <a:alpha val="100000"/>
                  </a:schemeClr>
                </a:solidFill>
                <a:prstDash val="solid"/>
                <a:round/>
                <a:tailEnd type="triangle" w="med" len="med"/>
              </a:ln>
            </p:spPr>
          </p:sp>
          <p:sp>
            <p:nvSpPr>
              <p:cNvPr id="1048774" name=""/>
              <p:cNvSpPr/>
              <p:nvPr/>
            </p:nvSpPr>
            <p:spPr>
              <a:xfrm rot="0">
                <a:off x="2679" y="2478"/>
                <a:ext cx="898" cy="0"/>
              </a:xfrm>
              <a:prstGeom prst="line"/>
              <a:noFill/>
              <a:ln w="9525" cap="flat" cmpd="sng">
                <a:solidFill>
                  <a:schemeClr val="dk1">
                    <a:alpha val="100000"/>
                  </a:schemeClr>
                </a:solidFill>
                <a:prstDash val="solid"/>
                <a:round/>
                <a:tailEnd type="triangle" w="med" len="med"/>
              </a:ln>
            </p:spPr>
          </p:sp>
          <p:sp>
            <p:nvSpPr>
              <p:cNvPr id="1048775" name=""/>
              <p:cNvSpPr/>
              <p:nvPr/>
            </p:nvSpPr>
            <p:spPr>
              <a:xfrm rot="0" flipH="1">
                <a:off x="2160" y="2478"/>
                <a:ext cx="519" cy="359"/>
              </a:xfrm>
              <a:prstGeom prst="line"/>
              <a:noFill/>
              <a:ln w="9525" cap="flat" cmpd="sng">
                <a:solidFill>
                  <a:schemeClr val="dk1">
                    <a:alpha val="100000"/>
                  </a:schemeClr>
                </a:solidFill>
                <a:prstDash val="solid"/>
                <a:round/>
                <a:tailEnd type="triangle" w="med" len="med"/>
              </a:ln>
            </p:spPr>
          </p:sp>
          <p:sp>
            <p:nvSpPr>
              <p:cNvPr id="1048776" name=""/>
              <p:cNvSpPr/>
              <p:nvPr/>
            </p:nvSpPr>
            <p:spPr>
              <a:xfrm rot="0">
                <a:off x="3057" y="1975"/>
                <a:ext cx="31" cy="29"/>
              </a:xfrm>
              <a:prstGeom prst="ellipse"/>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77" name=""/>
              <p:cNvSpPr/>
              <p:nvPr/>
            </p:nvSpPr>
            <p:spPr>
              <a:xfrm rot="0" flipH="1">
                <a:off x="3066" y="2010"/>
                <a:ext cx="3" cy="708"/>
              </a:xfrm>
              <a:prstGeom prst="line"/>
              <a:noFill/>
              <a:ln w="9525" cap="rnd" cmpd="sng">
                <a:solidFill>
                  <a:schemeClr val="dk1">
                    <a:alpha val="100000"/>
                  </a:schemeClr>
                </a:solidFill>
                <a:prstDash val="sysDot"/>
                <a:round/>
              </a:ln>
            </p:spPr>
          </p:sp>
          <p:sp>
            <p:nvSpPr>
              <p:cNvPr id="1048778" name=""/>
              <p:cNvSpPr/>
              <p:nvPr/>
            </p:nvSpPr>
            <p:spPr>
              <a:xfrm rot="0" flipH="1">
                <a:off x="2333" y="2715"/>
                <a:ext cx="724" cy="0"/>
              </a:xfrm>
              <a:prstGeom prst="line"/>
              <a:noFill/>
              <a:ln w="9525" cap="rnd" cmpd="sng">
                <a:solidFill>
                  <a:schemeClr val="dk1">
                    <a:alpha val="100000"/>
                  </a:schemeClr>
                </a:solidFill>
                <a:prstDash val="sysDot"/>
                <a:round/>
              </a:ln>
            </p:spPr>
          </p:sp>
          <p:sp>
            <p:nvSpPr>
              <p:cNvPr id="1048779" name=""/>
              <p:cNvSpPr/>
              <p:nvPr/>
            </p:nvSpPr>
            <p:spPr>
              <a:xfrm rot="0" flipH="1">
                <a:off x="3057" y="2478"/>
                <a:ext cx="346" cy="237"/>
              </a:xfrm>
              <a:prstGeom prst="line"/>
              <a:noFill/>
              <a:ln w="9525" cap="rnd" cmpd="sng">
                <a:solidFill>
                  <a:schemeClr val="dk1">
                    <a:alpha val="100000"/>
                  </a:schemeClr>
                </a:solidFill>
                <a:prstDash val="sysDot"/>
                <a:round/>
              </a:ln>
            </p:spPr>
          </p:sp>
          <p:sp>
            <p:nvSpPr>
              <p:cNvPr id="1048780" name=""/>
              <p:cNvSpPr/>
              <p:nvPr/>
            </p:nvSpPr>
            <p:spPr>
              <a:xfrm rot="0" flipH="1">
                <a:off x="2329" y="1985"/>
                <a:ext cx="724" cy="0"/>
              </a:xfrm>
              <a:prstGeom prst="line"/>
              <a:noFill/>
              <a:ln w="9525" cap="rnd" cmpd="sng">
                <a:solidFill>
                  <a:schemeClr val="dk1">
                    <a:alpha val="100000"/>
                  </a:schemeClr>
                </a:solidFill>
                <a:prstDash val="sysDot"/>
                <a:round/>
              </a:ln>
            </p:spPr>
          </p:sp>
          <p:sp>
            <p:nvSpPr>
              <p:cNvPr id="1048781" name=""/>
              <p:cNvSpPr/>
              <p:nvPr/>
            </p:nvSpPr>
            <p:spPr>
              <a:xfrm rot="0" flipH="1">
                <a:off x="3066" y="1753"/>
                <a:ext cx="346" cy="237"/>
              </a:xfrm>
              <a:prstGeom prst="line"/>
              <a:noFill/>
              <a:ln w="9525" cap="rnd" cmpd="sng">
                <a:solidFill>
                  <a:schemeClr val="dk1">
                    <a:alpha val="100000"/>
                  </a:schemeClr>
                </a:solidFill>
                <a:prstDash val="sysDot"/>
                <a:round/>
              </a:ln>
            </p:spPr>
          </p:sp>
          <p:sp>
            <p:nvSpPr>
              <p:cNvPr id="1048782" name=""/>
              <p:cNvSpPr/>
              <p:nvPr/>
            </p:nvSpPr>
            <p:spPr>
              <a:xfrm rot="0" flipH="1">
                <a:off x="2333" y="2004"/>
                <a:ext cx="3" cy="709"/>
              </a:xfrm>
              <a:prstGeom prst="line"/>
              <a:noFill/>
              <a:ln w="9525" cap="rnd" cmpd="sng">
                <a:solidFill>
                  <a:schemeClr val="dk1">
                    <a:alpha val="100000"/>
                  </a:schemeClr>
                </a:solidFill>
                <a:prstDash val="sysDot"/>
                <a:round/>
              </a:ln>
            </p:spPr>
          </p:sp>
          <p:sp>
            <p:nvSpPr>
              <p:cNvPr id="1048783" name=""/>
              <p:cNvSpPr/>
              <p:nvPr/>
            </p:nvSpPr>
            <p:spPr>
              <a:xfrm rot="0" flipH="1">
                <a:off x="3402" y="1773"/>
                <a:ext cx="3" cy="708"/>
              </a:xfrm>
              <a:prstGeom prst="line"/>
              <a:noFill/>
              <a:ln w="9525" cap="rnd" cmpd="sng">
                <a:solidFill>
                  <a:schemeClr val="dk1">
                    <a:alpha val="100000"/>
                  </a:schemeClr>
                </a:solidFill>
                <a:prstDash val="sysDot"/>
                <a:round/>
              </a:ln>
            </p:spPr>
          </p:sp>
          <p:sp>
            <p:nvSpPr>
              <p:cNvPr id="1048784" name=""/>
              <p:cNvSpPr/>
              <p:nvPr/>
            </p:nvSpPr>
            <p:spPr>
              <a:xfrm rot="0" flipH="1">
                <a:off x="2340" y="1748"/>
                <a:ext cx="346" cy="237"/>
              </a:xfrm>
              <a:prstGeom prst="line"/>
              <a:noFill/>
              <a:ln w="9525" cap="rnd" cmpd="sng">
                <a:solidFill>
                  <a:schemeClr val="dk1">
                    <a:alpha val="100000"/>
                  </a:schemeClr>
                </a:solidFill>
                <a:prstDash val="sysDot"/>
                <a:round/>
              </a:ln>
            </p:spPr>
          </p:sp>
          <p:sp>
            <p:nvSpPr>
              <p:cNvPr id="1048785" name=""/>
              <p:cNvSpPr/>
              <p:nvPr/>
            </p:nvSpPr>
            <p:spPr>
              <a:xfrm rot="0" flipH="1">
                <a:off x="2672" y="1748"/>
                <a:ext cx="724" cy="0"/>
              </a:xfrm>
              <a:prstGeom prst="line"/>
              <a:noFill/>
              <a:ln w="9525" cap="rnd" cmpd="sng">
                <a:solidFill>
                  <a:schemeClr val="dk1">
                    <a:alpha val="100000"/>
                  </a:schemeClr>
                </a:solidFill>
                <a:prstDash val="sysDot"/>
                <a:round/>
              </a:ln>
            </p:spPr>
          </p:sp>
          <p:sp>
            <p:nvSpPr>
              <p:cNvPr id="1048786" name=""/>
              <p:cNvSpPr/>
              <p:nvPr/>
            </p:nvSpPr>
            <p:spPr>
              <a:xfrm rot="0">
                <a:off x="2327" y="2697"/>
                <a:ext cx="31" cy="30"/>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87" name=""/>
              <p:cNvSpPr/>
              <p:nvPr/>
            </p:nvSpPr>
            <p:spPr>
              <a:xfrm rot="0">
                <a:off x="3390" y="2460"/>
                <a:ext cx="32" cy="29"/>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88" name=""/>
              <p:cNvSpPr/>
              <p:nvPr/>
            </p:nvSpPr>
            <p:spPr>
              <a:xfrm rot="0">
                <a:off x="2666" y="1732"/>
                <a:ext cx="32" cy="30"/>
              </a:xfrm>
              <a:prstGeom prst="ellipse"/>
              <a:solidFill>
                <a:srgbClr val="FF00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89" name=""/>
              <p:cNvSpPr/>
              <p:nvPr/>
            </p:nvSpPr>
            <p:spPr>
              <a:xfrm rot="0">
                <a:off x="2662" y="2458"/>
                <a:ext cx="29" cy="30"/>
              </a:xfrm>
              <a:prstGeom prst="ellipse"/>
              <a:solidFill>
                <a:schemeClr val="dk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90" name=""/>
              <p:cNvSpPr/>
              <p:nvPr/>
            </p:nvSpPr>
            <p:spPr>
              <a:xfrm rot="0">
                <a:off x="2686" y="2477"/>
                <a:ext cx="379" cy="238"/>
              </a:xfrm>
              <a:prstGeom prst="line"/>
              <a:noFill/>
              <a:ln w="12700" cap="flat" cmpd="sng">
                <a:solidFill>
                  <a:srgbClr val="FF0000">
                    <a:alpha val="100000"/>
                  </a:srgbClr>
                </a:solidFill>
                <a:prstDash val="solid"/>
                <a:round/>
                <a:tailEnd type="arrow" w="med" len="med"/>
              </a:ln>
            </p:spPr>
          </p:sp>
          <p:sp>
            <p:nvSpPr>
              <p:cNvPr id="1048791" name=""/>
              <p:cNvSpPr/>
              <p:nvPr/>
            </p:nvSpPr>
            <p:spPr>
              <a:xfrm rot="0">
                <a:off x="2700" y="1760"/>
                <a:ext cx="379" cy="238"/>
              </a:xfrm>
              <a:prstGeom prst="line"/>
              <a:noFill/>
              <a:ln w="12700" cap="rnd" cmpd="sng">
                <a:solidFill>
                  <a:srgbClr val="FF0000">
                    <a:alpha val="100000"/>
                  </a:srgbClr>
                </a:solidFill>
                <a:prstDash val="sysDot"/>
                <a:round/>
              </a:ln>
            </p:spPr>
          </p:sp>
          <p:sp>
            <p:nvSpPr>
              <p:cNvPr id="1048792" name=""/>
              <p:cNvSpPr/>
              <p:nvPr/>
            </p:nvSpPr>
            <p:spPr>
              <a:xfrm rot="0">
                <a:off x="2597" y="2543"/>
                <a:ext cx="187" cy="39"/>
              </a:xfrm>
              <a:custGeom>
                <a:avLst/>
                <a:gdLst>
                  <a:gd name="l" fmla="*/ 0 w 336"/>
                  <a:gd name="t" fmla="*/ 0 h 48"/>
                  <a:gd name="r" fmla="*/ 336 w 336"/>
                  <a:gd name="b" fmla="*/ 48 h 48"/>
                </a:gdLst>
                <a:ahLst/>
                <a:rect l="l" t="t" r="r" b="b"/>
                <a:pathLst>
                  <a:path w="336" h="48">
                    <a:moveTo>
                      <a:pt x="0" y="0"/>
                    </a:moveTo>
                    <a:cubicBezTo>
                      <a:pt x="68" y="24"/>
                      <a:pt x="136" y="48"/>
                      <a:pt x="192" y="48"/>
                    </a:cubicBezTo>
                    <a:cubicBezTo>
                      <a:pt x="248" y="48"/>
                      <a:pt x="292" y="24"/>
                      <a:pt x="336" y="0"/>
                    </a:cubicBezTo>
                  </a:path>
                </a:pathLst>
              </a:custGeom>
              <a:noFill/>
              <a:ln w="9525" cap="flat" cmpd="sng">
                <a:solidFill>
                  <a:srgbClr val="FF0000">
                    <a:alpha val="100000"/>
                  </a:srgbClr>
                </a:solidFill>
                <a:prstDash val="solid"/>
                <a:round/>
                <a:headEnd type="triangle" w="med" len="me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93" name=""/>
              <p:cNvSpPr/>
              <p:nvPr/>
            </p:nvSpPr>
            <p:spPr>
              <a:xfrm rot="0" flipV="1">
                <a:off x="2670" y="1984"/>
                <a:ext cx="384" cy="494"/>
              </a:xfrm>
              <a:prstGeom prst="line"/>
              <a:noFill/>
              <a:ln w="9525" cap="flat" cmpd="sng">
                <a:solidFill>
                  <a:srgbClr val="FF0000">
                    <a:alpha val="100000"/>
                  </a:srgbClr>
                </a:solidFill>
                <a:prstDash val="solid"/>
                <a:round/>
                <a:tailEnd type="triangle" w="med" len="med"/>
              </a:ln>
            </p:spPr>
          </p:sp>
          <p:sp>
            <p:nvSpPr>
              <p:cNvPr id="1048794" name=""/>
              <p:cNvSpPr/>
              <p:nvPr/>
            </p:nvSpPr>
            <p:spPr>
              <a:xfrm rot="0">
                <a:off x="2688" y="2112"/>
                <a:ext cx="144" cy="144"/>
              </a:xfrm>
              <a:custGeom>
                <a:avLst/>
                <a:gdLst>
                  <a:gd name="l" fmla="*/ 0 w 112"/>
                  <a:gd name="t" fmla="*/ 0 h 144"/>
                  <a:gd name="r" fmla="*/ 112 w 112"/>
                  <a:gd name="b" fmla="*/ 144 h 144"/>
                </a:gdLst>
                <a:ahLst/>
                <a:rect l="l" t="t" r="r" b="b"/>
                <a:pathLst>
                  <a:path w="112" h="144">
                    <a:moveTo>
                      <a:pt x="96" y="144"/>
                    </a:moveTo>
                    <a:cubicBezTo>
                      <a:pt x="104" y="108"/>
                      <a:pt x="112" y="72"/>
                      <a:pt x="96" y="48"/>
                    </a:cubicBezTo>
                    <a:cubicBezTo>
                      <a:pt x="80" y="24"/>
                      <a:pt x="40" y="12"/>
                      <a:pt x="0" y="0"/>
                    </a:cubicBezTo>
                  </a:path>
                </a:pathLst>
              </a:custGeom>
              <a:noFill/>
              <a:ln w="9525" cap="flat" cmpd="sng">
                <a:solidFill>
                  <a:srgbClr val="FF0000">
                    <a:alpha val="100000"/>
                  </a:srgbClr>
                </a:solidFill>
                <a:prstDash val="solid"/>
                <a:round/>
                <a:headEnd type="triangle" w="med" len="med"/>
                <a:tailEnd type="triangle" w="med" len="me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795" name=""/>
              <p:cNvSpPr/>
              <p:nvPr/>
            </p:nvSpPr>
            <p:spPr>
              <a:xfrm rot="0" flipV="1">
                <a:off x="2651" y="2019"/>
                <a:ext cx="384" cy="494"/>
              </a:xfrm>
              <a:prstGeom prst="line"/>
              <a:noFill/>
              <a:ln w="9525" cap="flat" cmpd="sng">
                <a:solidFill>
                  <a:srgbClr val="FF0000">
                    <a:alpha val="100000"/>
                  </a:srgbClr>
                </a:solidFill>
                <a:prstDash val="solid"/>
                <a:round/>
                <a:tailEnd type="triangle" w="med" len="med"/>
              </a:ln>
            </p:spPr>
          </p:sp>
        </p:grpSp>
        <p:sp>
          <p:nvSpPr>
            <p:cNvPr id="1048796" name=""/>
            <p:cNvSpPr txBox="1"/>
            <p:nvPr/>
          </p:nvSpPr>
          <p:spPr>
            <a:xfrm rot="0">
              <a:off x="4575175" y="5127625"/>
              <a:ext cx="280988"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l-GR">
                  <a:solidFill>
                    <a:srgbClr val="FF0000"/>
                  </a:solidFill>
                  <a:ea typeface="Arial" pitchFamily="34" charset="0"/>
                </a:rPr>
                <a:t>θ</a:t>
              </a:r>
            </a:p>
          </p:txBody>
        </p:sp>
        <p:sp>
          <p:nvSpPr>
            <p:cNvPr id="1048797" name=""/>
            <p:cNvSpPr txBox="1"/>
            <p:nvPr/>
          </p:nvSpPr>
          <p:spPr>
            <a:xfrm rot="0">
              <a:off x="4343400" y="5842000"/>
              <a:ext cx="330200"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l-GR">
                  <a:solidFill>
                    <a:srgbClr val="FF0000"/>
                  </a:solidFill>
                  <a:ea typeface="Arial" pitchFamily="34" charset="0"/>
                </a:rPr>
                <a:t>Φ</a:t>
              </a:r>
            </a:p>
          </p:txBody>
        </p:sp>
        <p:sp>
          <p:nvSpPr>
            <p:cNvPr id="1048798" name=""/>
            <p:cNvSpPr txBox="1"/>
            <p:nvPr/>
          </p:nvSpPr>
          <p:spPr>
            <a:xfrm rot="0">
              <a:off x="4800600" y="5156200"/>
              <a:ext cx="254000" cy="3048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rgbClr val="FF0000"/>
                  </a:solidFill>
                </a:rPr>
                <a:t>r</a:t>
              </a:r>
            </a:p>
          </p:txBody>
        </p:sp>
        <p:sp>
          <p:nvSpPr>
            <p:cNvPr id="1048799" name=""/>
            <p:cNvSpPr txBox="1"/>
            <p:nvPr/>
          </p:nvSpPr>
          <p:spPr>
            <a:xfrm rot="0">
              <a:off x="4495800" y="4546600"/>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z</a:t>
              </a:r>
            </a:p>
          </p:txBody>
        </p:sp>
        <p:sp>
          <p:nvSpPr>
            <p:cNvPr id="1048800" name=""/>
            <p:cNvSpPr txBox="1"/>
            <p:nvPr/>
          </p:nvSpPr>
          <p:spPr>
            <a:xfrm rot="0">
              <a:off x="5562600" y="5689600"/>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y</a:t>
              </a:r>
            </a:p>
          </p:txBody>
        </p:sp>
        <p:sp>
          <p:nvSpPr>
            <p:cNvPr id="1048801" name=""/>
            <p:cNvSpPr txBox="1"/>
            <p:nvPr/>
          </p:nvSpPr>
          <p:spPr>
            <a:xfrm rot="0">
              <a:off x="3657600" y="5842000"/>
              <a:ext cx="298450" cy="366713"/>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x</a:t>
              </a:r>
            </a:p>
          </p:txBody>
        </p:sp>
        <p:sp>
          <p:nvSpPr>
            <p:cNvPr id="1048802" name=""/>
            <p:cNvSpPr/>
            <p:nvPr/>
          </p:nvSpPr>
          <p:spPr>
            <a:xfrm rot="0">
              <a:off x="4953000" y="5003800"/>
              <a:ext cx="865686" cy="30777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solidFill>
                    <a:schemeClr val="accent2"/>
                  </a:solidFill>
                </a:rPr>
                <a:t>P(r, </a:t>
              </a:r>
              <a:r>
                <a:rPr altLang="en-US" b="1" sz="1400" lang="el-GR">
                  <a:solidFill>
                    <a:schemeClr val="accent2"/>
                  </a:solidFill>
                </a:rPr>
                <a:t>θ</a:t>
              </a:r>
              <a:r>
                <a:rPr altLang="en-US" b="1" sz="1400" lang="en-US">
                  <a:solidFill>
                    <a:schemeClr val="accent2"/>
                  </a:solidFill>
                </a:rPr>
                <a:t>,</a:t>
              </a:r>
              <a:r>
                <a:rPr altLang="en-US" b="1" sz="1400" lang="en-US">
                  <a:solidFill>
                    <a:schemeClr val="accent2"/>
                  </a:solidFill>
                  <a:sym typeface="Symbol" pitchFamily="18" charset="2"/>
                </a:rPr>
                <a:t></a:t>
              </a:r>
              <a:r>
                <a:rPr altLang="en-US" b="1" sz="1400" lang="en-US">
                  <a:solidFill>
                    <a:schemeClr val="accent2"/>
                  </a:solidFill>
                </a:rPr>
                <a:t>)</a:t>
              </a:r>
            </a:p>
          </p:txBody>
        </p:sp>
      </p:grpSp>
      <p:sp>
        <p:nvSpPr>
          <p:cNvPr id="1048803" name=""/>
          <p:cNvSpPr txBox="1"/>
          <p:nvPr/>
        </p:nvSpPr>
        <p:spPr>
          <a:xfrm rot="0">
            <a:off x="603250" y="1654175"/>
            <a:ext cx="29019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u="sng">
                <a:solidFill>
                  <a:srgbClr val="FF0000"/>
                </a:solidFill>
              </a:rPr>
              <a:t>Rectangular Coordinates</a:t>
            </a:r>
          </a:p>
        </p:txBody>
      </p:sp>
      <p:sp>
        <p:nvSpPr>
          <p:cNvPr id="1048804" name=""/>
          <p:cNvSpPr txBox="1"/>
          <p:nvPr/>
        </p:nvSpPr>
        <p:spPr>
          <a:xfrm rot="0">
            <a:off x="1371600" y="1295400"/>
            <a:ext cx="4508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solidFill>
                  <a:srgbClr val="FF0000"/>
                </a:solidFill>
              </a:rPr>
              <a:t>Or</a:t>
            </a:r>
          </a:p>
        </p:txBody>
      </p:sp>
      <p:pic>
        <p:nvPicPr>
          <p:cNvPr id="2097195" name="" descr="http://upload.wikimedia.org/wikipedia/commons/9/94/Cartesian_coordinate_surfaces.png"/>
          <p:cNvPicPr>
            <a:picLocks/>
          </p:cNvPicPr>
          <p:nvPr/>
        </p:nvPicPr>
        <p:blipFill>
          <a:blip xmlns:r="http://schemas.openxmlformats.org/officeDocument/2006/relationships" r:embed="rId1"/>
          <a:srcRect l="0" t="0" r="0" b="0"/>
          <a:stretch>
            <a:fillRect/>
          </a:stretch>
        </p:blipFill>
        <p:spPr>
          <a:xfrm rot="0">
            <a:off x="6629400" y="609600"/>
            <a:ext cx="1974850" cy="1905000"/>
          </a:xfrm>
          <a:prstGeom prst="rect"/>
          <a:noFill/>
          <a:ln>
            <a:noFill/>
          </a:ln>
        </p:spPr>
      </p:pic>
      <p:pic>
        <p:nvPicPr>
          <p:cNvPr id="2097196" name="" descr="File:Cylindrical coordinate surfaces.png"/>
          <p:cNvPicPr>
            <a:picLocks/>
          </p:cNvPicPr>
          <p:nvPr/>
        </p:nvPicPr>
        <p:blipFill>
          <a:blip xmlns:r="http://schemas.openxmlformats.org/officeDocument/2006/relationships" r:embed="rId2"/>
          <a:srcRect l="0" t="0" r="0" b="0"/>
          <a:stretch>
            <a:fillRect/>
          </a:stretch>
        </p:blipFill>
        <p:spPr>
          <a:xfrm rot="0">
            <a:off x="6629400" y="2590800"/>
            <a:ext cx="1943100" cy="1905000"/>
          </a:xfrm>
          <a:prstGeom prst="rect"/>
          <a:noFill/>
          <a:ln>
            <a:noFill/>
          </a:ln>
        </p:spPr>
      </p:pic>
      <p:pic>
        <p:nvPicPr>
          <p:cNvPr id="2097197" name="" descr="File:Spherical coordinate surfaces.png"/>
          <p:cNvPicPr>
            <a:picLocks/>
          </p:cNvPicPr>
          <p:nvPr/>
        </p:nvPicPr>
        <p:blipFill>
          <a:blip xmlns:r="http://schemas.openxmlformats.org/officeDocument/2006/relationships" r:embed="rId3"/>
          <a:srcRect l="0" t="0" r="0" b="0"/>
          <a:stretch>
            <a:fillRect/>
          </a:stretch>
        </p:blipFill>
        <p:spPr>
          <a:xfrm rot="0">
            <a:off x="6553200" y="4572000"/>
            <a:ext cx="1916112" cy="2209800"/>
          </a:xfrm>
          <a:prstGeom prst="rect"/>
          <a:noFill/>
          <a:ln>
            <a:noFill/>
          </a:ln>
        </p:spPr>
      </p:pic>
      <p:pic>
        <p:nvPicPr>
          <p:cNvPr id="2097198" name=""/>
          <p:cNvPicPr>
            <a:picLocks/>
          </p:cNvPicPr>
          <p:nvPr/>
        </p:nvPicPr>
        <p:blipFill>
          <a:blip xmlns:r="http://schemas.openxmlformats.org/officeDocument/2006/relationships" r:embed="rId4"/>
          <a:srcRect l="0" t="0" r="0" b="0"/>
          <a:stretch>
            <a:fillRect/>
          </a:stretch>
        </p:blipFill>
        <p:spPr>
          <a:xfrm rot="0">
            <a:off x="1905000" y="3657600"/>
            <a:ext cx="1219200" cy="1030287"/>
          </a:xfrm>
          <a:prstGeom prst="rect"/>
          <a:noFill/>
          <a:ln>
            <a:noFill/>
          </a:ln>
        </p:spPr>
      </p:pic>
      <p:pic>
        <p:nvPicPr>
          <p:cNvPr id="2097199" name=""/>
          <p:cNvPicPr>
            <a:picLocks/>
          </p:cNvPicPr>
          <p:nvPr/>
        </p:nvPicPr>
        <p:blipFill>
          <a:blip xmlns:r="http://schemas.openxmlformats.org/officeDocument/2006/relationships" r:embed="rId5"/>
          <a:srcRect l="0" t="0" r="0" b="0"/>
          <a:stretch>
            <a:fillRect/>
          </a:stretch>
        </p:blipFill>
        <p:spPr>
          <a:xfrm rot="0">
            <a:off x="2057400" y="5334000"/>
            <a:ext cx="1724025" cy="10509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719"/>
                                        </p:tgtEl>
                                        <p:attrNameLst>
                                          <p:attrName>style.visibility</p:attrName>
                                        </p:attrNameLst>
                                      </p:cBhvr>
                                      <p:to>
                                        <p:strVal val="visible"/>
                                      </p:to>
                                    </p:set>
                                    <p:animEffect transition="in" filter="blinds(horizontal)">
                                      <p:cBhvr>
                                        <p:cTn dur="500" id="7"/>
                                        <p:tgtEl>
                                          <p:spTgt spid="1048719"/>
                                        </p:tgtEl>
                                      </p:cBhvr>
                                    </p:animEffect>
                                  </p:childTnLst>
                                </p:cTn>
                              </p:par>
                              <p:par>
                                <p:cTn fill="hold" id="8" nodeType="withEffect" presetClass="entr" presetID="3" presetSubtype="10">
                                  <p:stCondLst>
                                    <p:cond delay="0"/>
                                  </p:stCondLst>
                                  <p:childTnLst>
                                    <p:set>
                                      <p:cBhvr>
                                        <p:cTn dur="1" fill="hold" id="9">
                                          <p:stCondLst>
                                            <p:cond delay="0"/>
                                          </p:stCondLst>
                                        </p:cTn>
                                        <p:tgtEl>
                                          <p:spTgt spid="243"/>
                                        </p:tgtEl>
                                        <p:attrNameLst>
                                          <p:attrName>style.visibility</p:attrName>
                                        </p:attrNameLst>
                                      </p:cBhvr>
                                      <p:to>
                                        <p:strVal val="visible"/>
                                      </p:to>
                                    </p:set>
                                    <p:animEffect transition="in" filter="blinds(horizontal)">
                                      <p:cBhvr>
                                        <p:cTn dur="500" id="10"/>
                                        <p:tgtEl>
                                          <p:spTgt spid="243"/>
                                        </p:tgtEl>
                                      </p:cBhvr>
                                    </p:animEffect>
                                  </p:childTnLst>
                                </p:cTn>
                              </p:par>
                              <p:par>
                                <p:cTn fill="hold" id="11" nodeType="withEffect" presetClass="entr" presetID="3" presetSubtype="10">
                                  <p:stCondLst>
                                    <p:cond delay="0"/>
                                  </p:stCondLst>
                                  <p:childTnLst>
                                    <p:set>
                                      <p:cBhvr>
                                        <p:cTn dur="1" fill="hold" id="12">
                                          <p:stCondLst>
                                            <p:cond delay="0"/>
                                          </p:stCondLst>
                                        </p:cTn>
                                        <p:tgtEl>
                                          <p:spTgt spid="2097196"/>
                                        </p:tgtEl>
                                        <p:attrNameLst>
                                          <p:attrName>style.visibility</p:attrName>
                                        </p:attrNameLst>
                                      </p:cBhvr>
                                      <p:to>
                                        <p:strVal val="visible"/>
                                      </p:to>
                                    </p:set>
                                    <p:animEffect transition="in" filter="blinds(horizontal)">
                                      <p:cBhvr>
                                        <p:cTn dur="500" id="13"/>
                                        <p:tgtEl>
                                          <p:spTgt spid="2097196"/>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8723"/>
                                        </p:tgtEl>
                                        <p:attrNameLst>
                                          <p:attrName>style.visibility</p:attrName>
                                        </p:attrNameLst>
                                      </p:cBhvr>
                                      <p:to>
                                        <p:strVal val="visible"/>
                                      </p:to>
                                    </p:set>
                                    <p:animEffect transition="in" filter="blinds(horizontal)">
                                      <p:cBhvr>
                                        <p:cTn dur="500" id="16"/>
                                        <p:tgtEl>
                                          <p:spTgt spid="1048723"/>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2097198"/>
                                        </p:tgtEl>
                                        <p:attrNameLst>
                                          <p:attrName>style.visibility</p:attrName>
                                        </p:attrNameLst>
                                      </p:cBhvr>
                                      <p:to>
                                        <p:strVal val="visible"/>
                                      </p:to>
                                    </p:set>
                                    <p:animEffect transition="in" filter="blinds(horizontal)">
                                      <p:cBhvr>
                                        <p:cTn dur="500" id="21"/>
                                        <p:tgtEl>
                                          <p:spTgt spid="209719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3" presetSubtype="10">
                                  <p:stCondLst>
                                    <p:cond delay="0"/>
                                  </p:stCondLst>
                                  <p:childTnLst>
                                    <p:set>
                                      <p:cBhvr>
                                        <p:cTn dur="1" fill="hold" id="25">
                                          <p:stCondLst>
                                            <p:cond delay="0"/>
                                          </p:stCondLst>
                                        </p:cTn>
                                        <p:tgtEl>
                                          <p:spTgt spid="1048718"/>
                                        </p:tgtEl>
                                        <p:attrNameLst>
                                          <p:attrName>style.visibility</p:attrName>
                                        </p:attrNameLst>
                                      </p:cBhvr>
                                      <p:to>
                                        <p:strVal val="visible"/>
                                      </p:to>
                                    </p:set>
                                    <p:animEffect transition="in" filter="blinds(horizontal)">
                                      <p:cBhvr>
                                        <p:cTn dur="500" id="26"/>
                                        <p:tgtEl>
                                          <p:spTgt spid="1048718"/>
                                        </p:tgtEl>
                                      </p:cBhvr>
                                    </p:animEffect>
                                  </p:childTnLst>
                                </p:cTn>
                              </p:par>
                              <p:par>
                                <p:cTn fill="hold" id="27" nodeType="withEffect" presetClass="entr" presetID="3" presetSubtype="10">
                                  <p:stCondLst>
                                    <p:cond delay="0"/>
                                  </p:stCondLst>
                                  <p:childTnLst>
                                    <p:set>
                                      <p:cBhvr>
                                        <p:cTn dur="1" fill="hold" id="28">
                                          <p:stCondLst>
                                            <p:cond delay="0"/>
                                          </p:stCondLst>
                                        </p:cTn>
                                        <p:tgtEl>
                                          <p:spTgt spid="246"/>
                                        </p:tgtEl>
                                        <p:attrNameLst>
                                          <p:attrName>style.visibility</p:attrName>
                                        </p:attrNameLst>
                                      </p:cBhvr>
                                      <p:to>
                                        <p:strVal val="visible"/>
                                      </p:to>
                                    </p:set>
                                    <p:animEffect transition="in" filter="blinds(horizontal)">
                                      <p:cBhvr>
                                        <p:cTn dur="500" id="29"/>
                                        <p:tgtEl>
                                          <p:spTgt spid="246"/>
                                        </p:tgtEl>
                                      </p:cBhvr>
                                    </p:animEffect>
                                  </p:childTnLst>
                                </p:cTn>
                              </p:par>
                              <p:par>
                                <p:cTn fill="hold" id="30" nodeType="withEffect" presetClass="entr" presetID="3" presetSubtype="10">
                                  <p:stCondLst>
                                    <p:cond delay="0"/>
                                  </p:stCondLst>
                                  <p:childTnLst>
                                    <p:set>
                                      <p:cBhvr>
                                        <p:cTn dur="1" fill="hold" id="31">
                                          <p:stCondLst>
                                            <p:cond delay="0"/>
                                          </p:stCondLst>
                                        </p:cTn>
                                        <p:tgtEl>
                                          <p:spTgt spid="2097197"/>
                                        </p:tgtEl>
                                        <p:attrNameLst>
                                          <p:attrName>style.visibility</p:attrName>
                                        </p:attrNameLst>
                                      </p:cBhvr>
                                      <p:to>
                                        <p:strVal val="visible"/>
                                      </p:to>
                                    </p:set>
                                    <p:animEffect transition="in" filter="blinds(horizontal)">
                                      <p:cBhvr>
                                        <p:cTn dur="500" id="32"/>
                                        <p:tgtEl>
                                          <p:spTgt spid="2097197"/>
                                        </p:tgtEl>
                                      </p:cBhvr>
                                    </p:animEffect>
                                  </p:childTnLst>
                                </p:cTn>
                              </p:par>
                              <p:par>
                                <p:cTn fill="hold" grpId="0" id="33" nodeType="withEffect" presetClass="entr" presetID="3" presetSubtype="10">
                                  <p:stCondLst>
                                    <p:cond delay="0"/>
                                  </p:stCondLst>
                                  <p:childTnLst>
                                    <p:set>
                                      <p:cBhvr>
                                        <p:cTn dur="1" fill="hold" id="34">
                                          <p:stCondLst>
                                            <p:cond delay="0"/>
                                          </p:stCondLst>
                                        </p:cTn>
                                        <p:tgtEl>
                                          <p:spTgt spid="1048722"/>
                                        </p:tgtEl>
                                        <p:attrNameLst>
                                          <p:attrName>style.visibility</p:attrName>
                                        </p:attrNameLst>
                                      </p:cBhvr>
                                      <p:to>
                                        <p:strVal val="visible"/>
                                      </p:to>
                                    </p:set>
                                    <p:animEffect transition="in" filter="blinds(horizontal)">
                                      <p:cBhvr>
                                        <p:cTn dur="500" id="35"/>
                                        <p:tgtEl>
                                          <p:spTgt spid="1048722"/>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3" presetSubtype="10">
                                  <p:stCondLst>
                                    <p:cond delay="0"/>
                                  </p:stCondLst>
                                  <p:childTnLst>
                                    <p:set>
                                      <p:cBhvr>
                                        <p:cTn dur="1" fill="hold" id="39">
                                          <p:stCondLst>
                                            <p:cond delay="0"/>
                                          </p:stCondLst>
                                        </p:cTn>
                                        <p:tgtEl>
                                          <p:spTgt spid="2097199"/>
                                        </p:tgtEl>
                                        <p:attrNameLst>
                                          <p:attrName>style.visibility</p:attrName>
                                        </p:attrNameLst>
                                      </p:cBhvr>
                                      <p:to>
                                        <p:strVal val="visible"/>
                                      </p:to>
                                    </p:set>
                                    <p:animEffect transition="in" filter="blinds(horizontal)">
                                      <p:cBhvr>
                                        <p:cTn dur="500" id="40"/>
                                        <p:tgtEl>
                                          <p:spTgt spid="209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8" grpId="0" uiExpand="0" build="whole"/>
      <p:bldP spid="1048719" grpId="0" uiExpand="0" build="whole"/>
      <p:bldP spid="1048722" grpId="0" uiExpand="0" build="whole"/>
      <p:bldP spid="1048723" grpId="0" uiExpand="0" build="whole"/>
    </p:bldLst>
  </p:timing>
</p:sld>
</file>

<file path=ppt/slides/slide70.xml><?xml version="1.0" encoding="utf-8"?>
<p:sld xmlns:a="http://schemas.openxmlformats.org/drawingml/2006/main" xmlns:r="http://schemas.openxmlformats.org/officeDocument/2006/relationships" xmlns:p="http://schemas.openxmlformats.org/presentationml/2006/main" showMasterSp="1">
  <p:cSld>
    <p:spTree>
      <p:nvGrpSpPr>
        <p:cNvPr id="444" name=""/>
        <p:cNvGrpSpPr/>
        <p:nvPr/>
      </p:nvGrpSpPr>
      <p:grpSpPr>
        <a:xfrm rot="0">
          <a:off x="0" y="0"/>
          <a:ext cx="0" cy="0"/>
          <a:chOff x="0" y="0"/>
          <a:chExt cx="0" cy="0"/>
        </a:xfrm>
      </p:grpSpPr>
      <p:sp>
        <p:nvSpPr>
          <p:cNvPr id="1049597" name=""/>
          <p:cNvSpPr txBox="1"/>
          <p:nvPr/>
        </p:nvSpPr>
        <p:spPr>
          <a:xfrm rot="0">
            <a:off x="13716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400" i="1" lang="en-US">
                <a:solidFill>
                  <a:srgbClr val="3333FF"/>
                </a:solidFill>
              </a:rPr>
              <a:t>In Cartesian or Rectangular coordinates</a:t>
            </a:r>
          </a:p>
        </p:txBody>
      </p:sp>
      <p:pic>
        <p:nvPicPr>
          <p:cNvPr id="2097460" name=""/>
          <p:cNvPicPr>
            <a:picLocks/>
          </p:cNvPicPr>
          <p:nvPr/>
        </p:nvPicPr>
        <p:blipFill>
          <a:blip xmlns:r="http://schemas.openxmlformats.org/officeDocument/2006/relationships" r:embed="rId1"/>
          <a:srcRect l="0" t="0" r="0" b="0"/>
          <a:stretch>
            <a:fillRect/>
          </a:stretch>
        </p:blipFill>
        <p:spPr>
          <a:xfrm rot="0">
            <a:off x="119062" y="2438400"/>
            <a:ext cx="6162675" cy="803275"/>
          </a:xfrm>
          <a:prstGeom prst="rect"/>
          <a:noFill/>
          <a:ln>
            <a:noFill/>
          </a:ln>
        </p:spPr>
      </p:pic>
      <p:sp>
        <p:nvSpPr>
          <p:cNvPr id="1049598"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sp>
        <p:nvSpPr>
          <p:cNvPr id="1049599" name=""/>
          <p:cNvSpPr txBox="1"/>
          <p:nvPr/>
        </p:nvSpPr>
        <p:spPr>
          <a:xfrm rot="0">
            <a:off x="76200" y="1371600"/>
            <a:ext cx="7010400" cy="830262"/>
          </a:xfrm>
          <a:prstGeom prst="rect"/>
          <a:solidFill>
            <a:srgbClr val="CECEE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400" i="1" lang="en-US" u="sng">
                <a:solidFill>
                  <a:srgbClr val="3333FF"/>
                </a:solidFill>
                <a:latin typeface="Times New Roman" pitchFamily="18" charset="0"/>
                <a:ea typeface="Times New Roman" pitchFamily="18" charset="0"/>
              </a:rPr>
              <a:t>One dimensional solution of Laplace’s Equation  in rectangular coordinate system</a:t>
            </a:r>
          </a:p>
        </p:txBody>
      </p:sp>
      <p:sp>
        <p:nvSpPr>
          <p:cNvPr id="1049600" name=""/>
          <p:cNvSpPr txBox="1"/>
          <p:nvPr/>
        </p:nvSpPr>
        <p:spPr>
          <a:xfrm rot="0">
            <a:off x="228600" y="3257550"/>
            <a:ext cx="91440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rgbClr val="3333FF"/>
                </a:solidFill>
              </a:rPr>
              <a:t>Let V be a function of z only. Then Laplace’s Equation reduces to</a:t>
            </a:r>
          </a:p>
        </p:txBody>
      </p:sp>
      <p:pic>
        <p:nvPicPr>
          <p:cNvPr id="2097461" name=""/>
          <p:cNvPicPr>
            <a:picLocks/>
          </p:cNvPicPr>
          <p:nvPr/>
        </p:nvPicPr>
        <p:blipFill>
          <a:blip xmlns:r="http://schemas.openxmlformats.org/officeDocument/2006/relationships" r:embed="rId2"/>
          <a:srcRect l="0" t="0" r="0" b="0"/>
          <a:stretch>
            <a:fillRect/>
          </a:stretch>
        </p:blipFill>
        <p:spPr>
          <a:xfrm rot="0">
            <a:off x="338137" y="4765675"/>
            <a:ext cx="5824537" cy="873125"/>
          </a:xfrm>
          <a:prstGeom prst="rect"/>
          <a:noFill/>
          <a:ln>
            <a:noFill/>
          </a:ln>
        </p:spPr>
      </p:pic>
      <p:sp>
        <p:nvSpPr>
          <p:cNvPr id="1049601" name=""/>
          <p:cNvSpPr txBox="1"/>
          <p:nvPr/>
        </p:nvSpPr>
        <p:spPr>
          <a:xfrm rot="0">
            <a:off x="0" y="5791200"/>
            <a:ext cx="9144000" cy="830262"/>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chemeClr val="lt1"/>
                </a:solidFill>
                <a:latin typeface="Times New Roman" pitchFamily="18" charset="0"/>
                <a:ea typeface="Times New Roman" pitchFamily="18" charset="0"/>
              </a:rPr>
              <a:t>Equation (3) represents </a:t>
            </a:r>
            <a:r>
              <a:rPr altLang="en-US" b="1" sz="2400" i="1" lang="en-US" u="sng">
                <a:solidFill>
                  <a:schemeClr val="lt1"/>
                </a:solidFill>
                <a:latin typeface="Times New Roman" pitchFamily="18" charset="0"/>
                <a:ea typeface="Times New Roman" pitchFamily="18" charset="0"/>
              </a:rPr>
              <a:t>a family of  equi – potential  surfaces</a:t>
            </a:r>
            <a:r>
              <a:rPr altLang="en-US" b="1" sz="2400" i="1" lang="en-US">
                <a:solidFill>
                  <a:schemeClr val="lt1"/>
                </a:solidFill>
                <a:latin typeface="Times New Roman" pitchFamily="18" charset="0"/>
                <a:ea typeface="Times New Roman" pitchFamily="18" charset="0"/>
              </a:rPr>
              <a:t> with z taking up constant values. </a:t>
            </a:r>
          </a:p>
        </p:txBody>
      </p:sp>
      <p:pic>
        <p:nvPicPr>
          <p:cNvPr id="2097462" name=""/>
          <p:cNvPicPr>
            <a:picLocks/>
          </p:cNvPicPr>
          <p:nvPr/>
        </p:nvPicPr>
        <p:blipFill>
          <a:blip xmlns:r="http://schemas.openxmlformats.org/officeDocument/2006/relationships" r:embed="rId3"/>
          <a:srcRect l="0" t="0" r="0" b="0"/>
          <a:stretch>
            <a:fillRect/>
          </a:stretch>
        </p:blipFill>
        <p:spPr>
          <a:xfrm rot="0">
            <a:off x="838200" y="3886200"/>
            <a:ext cx="2768600" cy="742950"/>
          </a:xfrm>
          <a:prstGeom prst="rect"/>
          <a:noFill/>
          <a:ln>
            <a:noFill/>
          </a:ln>
        </p:spPr>
      </p:pic>
      <p:grpSp>
        <p:nvGrpSpPr>
          <p:cNvPr id="445" name=""/>
          <p:cNvGrpSpPr/>
          <p:nvPr/>
        </p:nvGrpSpPr>
        <p:grpSpPr>
          <a:xfrm rot="0">
            <a:off x="7086600" y="849312"/>
            <a:ext cx="1905000" cy="1970087"/>
            <a:chOff x="7086600" y="849313"/>
            <a:chExt cx="1905000" cy="1970087"/>
          </a:xfrm>
        </p:grpSpPr>
        <p:grpSp>
          <p:nvGrpSpPr>
            <p:cNvPr id="446" name=""/>
            <p:cNvGrpSpPr/>
            <p:nvPr/>
          </p:nvGrpSpPr>
          <p:grpSpPr>
            <a:xfrm rot="0">
              <a:off x="7086600" y="849313"/>
              <a:ext cx="1905000" cy="1970087"/>
              <a:chOff x="7086600" y="849313"/>
              <a:chExt cx="1905000" cy="1970087"/>
            </a:xfrm>
          </p:grpSpPr>
          <p:cxnSp>
            <p:nvCxnSpPr>
              <p:cNvPr id="3145766" name=""/>
              <p:cNvCxnSpPr>
                <a:cxnSpLocks/>
              </p:cNvCxnSpPr>
              <p:nvPr/>
            </p:nvCxnSpPr>
            <p:spPr>
              <a:xfrm rot="5400000" flipH="1" flipV="1">
                <a:off x="7315200" y="1600201"/>
                <a:ext cx="1066800" cy="3175"/>
              </a:xfrm>
              <a:prstGeom prst="straightConnector1"/>
              <a:noFill/>
              <a:ln w="9525" cap="flat" cmpd="sng">
                <a:solidFill>
                  <a:schemeClr val="dk1">
                    <a:alpha val="100000"/>
                  </a:schemeClr>
                </a:solidFill>
                <a:prstDash val="solid"/>
                <a:round/>
                <a:tailEnd type="arrow" w="med" len="med"/>
              </a:ln>
            </p:spPr>
          </p:cxnSp>
          <p:cxnSp>
            <p:nvCxnSpPr>
              <p:cNvPr id="3145767" name=""/>
              <p:cNvCxnSpPr>
                <a:cxnSpLocks/>
              </p:cNvCxnSpPr>
              <p:nvPr/>
            </p:nvCxnSpPr>
            <p:spPr>
              <a:xfrm rot="10800000" flipV="1">
                <a:off x="7086600" y="2133600"/>
                <a:ext cx="762000" cy="685800"/>
              </a:xfrm>
              <a:prstGeom prst="straightConnector1"/>
              <a:noFill/>
              <a:ln w="9525" cap="flat" cmpd="sng">
                <a:solidFill>
                  <a:schemeClr val="dk1">
                    <a:alpha val="100000"/>
                  </a:schemeClr>
                </a:solidFill>
                <a:prstDash val="solid"/>
                <a:round/>
                <a:tailEnd type="arrow" w="med" len="med"/>
              </a:ln>
            </p:spPr>
          </p:cxnSp>
          <p:cxnSp>
            <p:nvCxnSpPr>
              <p:cNvPr id="3145768" name=""/>
              <p:cNvCxnSpPr>
                <a:cxnSpLocks/>
              </p:cNvCxnSpPr>
              <p:nvPr/>
            </p:nvCxnSpPr>
            <p:spPr>
              <a:xfrm rot="0">
                <a:off x="7848600" y="2133600"/>
                <a:ext cx="1143000" cy="1588"/>
              </a:xfrm>
              <a:prstGeom prst="straightConnector1"/>
              <a:noFill/>
              <a:ln w="9525" cap="flat" cmpd="sng">
                <a:solidFill>
                  <a:schemeClr val="dk1">
                    <a:alpha val="100000"/>
                  </a:schemeClr>
                </a:solidFill>
                <a:prstDash val="solid"/>
                <a:round/>
                <a:tailEnd type="arrow" w="med" len="med"/>
              </a:ln>
            </p:spPr>
          </p:cxnSp>
          <p:cxnSp>
            <p:nvCxnSpPr>
              <p:cNvPr id="3145769" name=""/>
              <p:cNvCxnSpPr>
                <a:cxnSpLocks/>
              </p:cNvCxnSpPr>
              <p:nvPr/>
            </p:nvCxnSpPr>
            <p:spPr>
              <a:xfrm rot="0">
                <a:off x="7467600" y="1752600"/>
                <a:ext cx="838200" cy="1588"/>
              </a:xfrm>
              <a:prstGeom prst="line"/>
              <a:noFill/>
              <a:ln w="9525" cap="flat" cmpd="sng">
                <a:solidFill>
                  <a:schemeClr val="dk1">
                    <a:alpha val="100000"/>
                  </a:schemeClr>
                </a:solidFill>
                <a:prstDash val="solid"/>
                <a:round/>
              </a:ln>
            </p:spPr>
          </p:cxnSp>
          <p:cxnSp>
            <p:nvCxnSpPr>
              <p:cNvPr id="3145770" name=""/>
              <p:cNvCxnSpPr>
                <a:cxnSpLocks/>
              </p:cNvCxnSpPr>
              <p:nvPr/>
            </p:nvCxnSpPr>
            <p:spPr>
              <a:xfrm rot="0">
                <a:off x="7315200" y="1828800"/>
                <a:ext cx="838200" cy="1588"/>
              </a:xfrm>
              <a:prstGeom prst="line"/>
              <a:noFill/>
              <a:ln w="9525" cap="flat" cmpd="sng">
                <a:solidFill>
                  <a:schemeClr val="dk1">
                    <a:alpha val="100000"/>
                  </a:schemeClr>
                </a:solidFill>
                <a:prstDash val="solid"/>
                <a:round/>
              </a:ln>
            </p:spPr>
          </p:cxnSp>
          <p:cxnSp>
            <p:nvCxnSpPr>
              <p:cNvPr id="3145771" name=""/>
              <p:cNvCxnSpPr>
                <a:cxnSpLocks/>
              </p:cNvCxnSpPr>
              <p:nvPr/>
            </p:nvCxnSpPr>
            <p:spPr>
              <a:xfrm rot="10800000" flipV="1">
                <a:off x="7315200" y="1752600"/>
                <a:ext cx="152400" cy="76200"/>
              </a:xfrm>
              <a:prstGeom prst="line"/>
              <a:noFill/>
              <a:ln w="9525" cap="flat" cmpd="sng">
                <a:solidFill>
                  <a:schemeClr val="dk1">
                    <a:alpha val="100000"/>
                  </a:schemeClr>
                </a:solidFill>
                <a:prstDash val="solid"/>
                <a:round/>
              </a:ln>
            </p:spPr>
          </p:cxnSp>
          <p:cxnSp>
            <p:nvCxnSpPr>
              <p:cNvPr id="3145772" name=""/>
              <p:cNvCxnSpPr>
                <a:cxnSpLocks/>
              </p:cNvCxnSpPr>
              <p:nvPr/>
            </p:nvCxnSpPr>
            <p:spPr>
              <a:xfrm rot="0">
                <a:off x="7543800" y="1371600"/>
                <a:ext cx="838200" cy="1588"/>
              </a:xfrm>
              <a:prstGeom prst="line"/>
              <a:noFill/>
              <a:ln w="9525" cap="flat" cmpd="sng">
                <a:solidFill>
                  <a:schemeClr val="dk1">
                    <a:alpha val="100000"/>
                  </a:schemeClr>
                </a:solidFill>
                <a:prstDash val="solid"/>
                <a:round/>
              </a:ln>
            </p:spPr>
          </p:cxnSp>
          <p:cxnSp>
            <p:nvCxnSpPr>
              <p:cNvPr id="3145773" name=""/>
              <p:cNvCxnSpPr>
                <a:cxnSpLocks/>
              </p:cNvCxnSpPr>
              <p:nvPr/>
            </p:nvCxnSpPr>
            <p:spPr>
              <a:xfrm rot="0">
                <a:off x="7391400" y="1447800"/>
                <a:ext cx="838200" cy="1588"/>
              </a:xfrm>
              <a:prstGeom prst="line"/>
              <a:noFill/>
              <a:ln w="9525" cap="flat" cmpd="sng">
                <a:solidFill>
                  <a:schemeClr val="dk1">
                    <a:alpha val="100000"/>
                  </a:schemeClr>
                </a:solidFill>
                <a:prstDash val="solid"/>
                <a:round/>
              </a:ln>
            </p:spPr>
          </p:cxnSp>
          <p:cxnSp>
            <p:nvCxnSpPr>
              <p:cNvPr id="3145774" name=""/>
              <p:cNvCxnSpPr>
                <a:cxnSpLocks/>
              </p:cNvCxnSpPr>
              <p:nvPr/>
            </p:nvCxnSpPr>
            <p:spPr>
              <a:xfrm rot="10800000" flipV="1">
                <a:off x="7391400" y="1371600"/>
                <a:ext cx="152400" cy="76200"/>
              </a:xfrm>
              <a:prstGeom prst="line"/>
              <a:noFill/>
              <a:ln w="9525" cap="flat" cmpd="sng">
                <a:solidFill>
                  <a:schemeClr val="dk1">
                    <a:alpha val="100000"/>
                  </a:schemeClr>
                </a:solidFill>
                <a:prstDash val="solid"/>
                <a:round/>
              </a:ln>
            </p:spPr>
          </p:cxnSp>
          <p:cxnSp>
            <p:nvCxnSpPr>
              <p:cNvPr id="3145775" name=""/>
              <p:cNvCxnSpPr>
                <a:cxnSpLocks/>
              </p:cNvCxnSpPr>
              <p:nvPr/>
            </p:nvCxnSpPr>
            <p:spPr>
              <a:xfrm rot="10800000" flipV="1">
                <a:off x="8229600" y="1392238"/>
                <a:ext cx="152400" cy="76200"/>
              </a:xfrm>
              <a:prstGeom prst="line"/>
              <a:noFill/>
              <a:ln w="9525" cap="flat" cmpd="sng">
                <a:solidFill>
                  <a:schemeClr val="dk1">
                    <a:alpha val="100000"/>
                  </a:schemeClr>
                </a:solidFill>
                <a:prstDash val="solid"/>
                <a:round/>
              </a:ln>
            </p:spPr>
          </p:cxnSp>
          <p:sp>
            <p:nvSpPr>
              <p:cNvPr id="1049602" name=""/>
              <p:cNvSpPr txBox="1"/>
              <p:nvPr/>
            </p:nvSpPr>
            <p:spPr>
              <a:xfrm rot="0">
                <a:off x="7467600" y="849313"/>
                <a:ext cx="457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Z</a:t>
                </a:r>
              </a:p>
            </p:txBody>
          </p:sp>
        </p:grpSp>
        <p:cxnSp>
          <p:nvCxnSpPr>
            <p:cNvPr id="3145776" name=""/>
            <p:cNvCxnSpPr>
              <a:cxnSpLocks/>
            </p:cNvCxnSpPr>
            <p:nvPr/>
          </p:nvCxnSpPr>
          <p:spPr>
            <a:xfrm rot="10800000" flipV="1">
              <a:off x="8153400" y="1773238"/>
              <a:ext cx="152400" cy="76200"/>
            </a:xfrm>
            <a:prstGeom prst="line"/>
            <a:noFill/>
            <a:ln w="9525" cap="flat" cmpd="sng">
              <a:solidFill>
                <a:schemeClr val="dk1">
                  <a:alpha val="100000"/>
                </a:schemeClr>
              </a:solidFill>
              <a:prstDash val="solid"/>
              <a:round/>
            </a:ln>
          </p:spPr>
        </p:cxnSp>
      </p:gr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597"/>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599"/>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460"/>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9600"/>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 presetSubtype="0">
                                  <p:stCondLst>
                                    <p:cond delay="0"/>
                                  </p:stCondLst>
                                  <p:childTnLst>
                                    <p:set>
                                      <p:cBhvr>
                                        <p:cTn dur="1" fill="hold" id="22">
                                          <p:stCondLst>
                                            <p:cond delay="0"/>
                                          </p:stCondLst>
                                        </p:cTn>
                                        <p:tgtEl>
                                          <p:spTgt spid="2097462"/>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2097461"/>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1049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97" grpId="0" uiExpand="0" build="whole" animBg="1"/>
      <p:bldP spid="1049599" grpId="0" uiExpand="0" build="whole" animBg="1"/>
      <p:bldP spid="1049600" grpId="0" uiExpand="0" build="whole"/>
      <p:bldP spid="1049601" grpId="0" uiExpand="0" build="whole"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1">
  <p:cSld>
    <p:spTree>
      <p:nvGrpSpPr>
        <p:cNvPr id="449" name=""/>
        <p:cNvGrpSpPr/>
        <p:nvPr/>
      </p:nvGrpSpPr>
      <p:grpSpPr>
        <a:xfrm rot="0">
          <a:off x="0" y="0"/>
          <a:ext cx="0" cy="0"/>
          <a:chOff x="0" y="0"/>
          <a:chExt cx="0" cy="0"/>
        </a:xfrm>
      </p:grpSpPr>
      <p:sp>
        <p:nvSpPr>
          <p:cNvPr id="1049606" name=""/>
          <p:cNvSpPr txBox="1"/>
          <p:nvPr/>
        </p:nvSpPr>
        <p:spPr>
          <a:xfrm rot="0">
            <a:off x="0" y="585787"/>
            <a:ext cx="89916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chemeClr val="accent2"/>
                </a:solidFill>
                <a:latin typeface="Times New Roman" pitchFamily="18" charset="0"/>
                <a:ea typeface="Times New Roman" pitchFamily="18" charset="0"/>
              </a:rPr>
              <a:t>Consider two such equi – potential  surfaces one at z = z</a:t>
            </a:r>
            <a:r>
              <a:rPr altLang="en-US" baseline="-25000" b="1" sz="2000" i="1" lang="en-US">
                <a:solidFill>
                  <a:schemeClr val="accent2"/>
                </a:solidFill>
                <a:latin typeface="Times New Roman" pitchFamily="18" charset="0"/>
                <a:ea typeface="Times New Roman" pitchFamily="18" charset="0"/>
              </a:rPr>
              <a:t>1</a:t>
            </a:r>
            <a:r>
              <a:rPr altLang="en-US" b="1" sz="2000" i="1" lang="en-US">
                <a:solidFill>
                  <a:schemeClr val="accent2"/>
                </a:solidFill>
                <a:latin typeface="Times New Roman" pitchFamily="18" charset="0"/>
                <a:ea typeface="Times New Roman" pitchFamily="18" charset="0"/>
              </a:rPr>
              <a:t> and the other at z = z</a:t>
            </a:r>
            <a:r>
              <a:rPr altLang="en-US" baseline="-25000" b="1" sz="2000" i="1" lang="en-US">
                <a:solidFill>
                  <a:schemeClr val="accent2"/>
                </a:solidFill>
                <a:latin typeface="Times New Roman" pitchFamily="18" charset="0"/>
                <a:ea typeface="Times New Roman" pitchFamily="18" charset="0"/>
              </a:rPr>
              <a:t>2</a:t>
            </a:r>
            <a:r>
              <a:rPr altLang="en-US" b="1" sz="2000" i="1" lang="en-US">
                <a:solidFill>
                  <a:schemeClr val="accent2"/>
                </a:solidFill>
                <a:latin typeface="Times New Roman" pitchFamily="18" charset="0"/>
                <a:ea typeface="Times New Roman" pitchFamily="18" charset="0"/>
              </a:rPr>
              <a:t>. </a:t>
            </a:r>
          </a:p>
          <a:p>
            <a:pPr lvl="0"/>
            <a:endParaRPr altLang="en-US" sz="2000" i="1" lang="en-US">
              <a:solidFill>
                <a:schemeClr val="accent2"/>
              </a:solidFill>
              <a:latin typeface="Times New Roman" pitchFamily="18" charset="0"/>
              <a:ea typeface="Times New Roman" pitchFamily="18" charset="0"/>
            </a:endParaRPr>
          </a:p>
          <a:p>
            <a:pPr lvl="0"/>
            <a:r>
              <a:rPr altLang="en-US" sz="2000" i="1" lang="en-US">
                <a:solidFill>
                  <a:schemeClr val="accent2"/>
                </a:solidFill>
                <a:latin typeface="Times New Roman" pitchFamily="18" charset="0"/>
                <a:ea typeface="Times New Roman" pitchFamily="18" charset="0"/>
              </a:rPr>
              <a:t>Let </a:t>
            </a:r>
            <a:r>
              <a:rPr altLang="en-US" sz="2000" i="1" lang="en-US" u="sng">
                <a:solidFill>
                  <a:srgbClr val="A50021"/>
                </a:solidFill>
                <a:latin typeface="Times New Roman" pitchFamily="18" charset="0"/>
                <a:ea typeface="Times New Roman" pitchFamily="18" charset="0"/>
              </a:rPr>
              <a:t>V= V</a:t>
            </a:r>
            <a:r>
              <a:rPr altLang="en-US" baseline="-25000" sz="2000" i="1" lang="en-US" u="sng">
                <a:solidFill>
                  <a:srgbClr val="A50021"/>
                </a:solidFill>
                <a:latin typeface="Times New Roman" pitchFamily="18" charset="0"/>
                <a:ea typeface="Times New Roman" pitchFamily="18" charset="0"/>
              </a:rPr>
              <a:t>1</a:t>
            </a:r>
            <a:r>
              <a:rPr altLang="en-US" sz="2000" i="1" lang="en-US" u="sng">
                <a:solidFill>
                  <a:srgbClr val="A50021"/>
                </a:solidFill>
                <a:latin typeface="Times New Roman" pitchFamily="18" charset="0"/>
                <a:ea typeface="Times New Roman" pitchFamily="18" charset="0"/>
              </a:rPr>
              <a:t> at z = z</a:t>
            </a:r>
            <a:r>
              <a:rPr altLang="en-US" baseline="-25000" sz="2000" i="1" lang="en-US" u="sng">
                <a:solidFill>
                  <a:srgbClr val="A50021"/>
                </a:solidFill>
                <a:latin typeface="Times New Roman" pitchFamily="18" charset="0"/>
                <a:ea typeface="Times New Roman" pitchFamily="18" charset="0"/>
              </a:rPr>
              <a:t>1</a:t>
            </a:r>
            <a:r>
              <a:rPr altLang="en-US" sz="2000" i="1" lang="en-US">
                <a:solidFill>
                  <a:schemeClr val="accent2"/>
                </a:solidFill>
                <a:latin typeface="Times New Roman" pitchFamily="18" charset="0"/>
                <a:ea typeface="Times New Roman" pitchFamily="18" charset="0"/>
              </a:rPr>
              <a:t> and </a:t>
            </a:r>
            <a:r>
              <a:rPr altLang="en-US" sz="2000" i="1" lang="en-US">
                <a:solidFill>
                  <a:srgbClr val="A50021"/>
                </a:solidFill>
                <a:latin typeface="Times New Roman" pitchFamily="18" charset="0"/>
                <a:ea typeface="Times New Roman" pitchFamily="18" charset="0"/>
              </a:rPr>
              <a:t>V = </a:t>
            </a:r>
            <a:r>
              <a:rPr altLang="en-US" sz="2000" i="1" lang="en-US" u="sng">
                <a:solidFill>
                  <a:srgbClr val="A50021"/>
                </a:solidFill>
                <a:latin typeface="Times New Roman" pitchFamily="18" charset="0"/>
                <a:ea typeface="Times New Roman" pitchFamily="18" charset="0"/>
              </a:rPr>
              <a:t>V</a:t>
            </a:r>
            <a:r>
              <a:rPr altLang="en-US" baseline="-25000" sz="2000" i="1" lang="en-US" u="sng">
                <a:solidFill>
                  <a:srgbClr val="A50021"/>
                </a:solidFill>
                <a:latin typeface="Times New Roman" pitchFamily="18" charset="0"/>
                <a:ea typeface="Times New Roman" pitchFamily="18" charset="0"/>
              </a:rPr>
              <a:t>2</a:t>
            </a:r>
            <a:r>
              <a:rPr altLang="en-US" sz="2000" i="1" lang="en-US" u="sng">
                <a:solidFill>
                  <a:srgbClr val="A50021"/>
                </a:solidFill>
                <a:latin typeface="Times New Roman" pitchFamily="18" charset="0"/>
                <a:ea typeface="Times New Roman" pitchFamily="18" charset="0"/>
              </a:rPr>
              <a:t> at z = z</a:t>
            </a:r>
            <a:r>
              <a:rPr altLang="en-US" baseline="-25000" sz="2000" i="1" lang="en-US" u="sng">
                <a:solidFill>
                  <a:srgbClr val="A50021"/>
                </a:solidFill>
                <a:latin typeface="Times New Roman" pitchFamily="18" charset="0"/>
                <a:ea typeface="Times New Roman" pitchFamily="18" charset="0"/>
              </a:rPr>
              <a:t>2</a:t>
            </a:r>
          </a:p>
        </p:txBody>
      </p:sp>
      <p:sp>
        <p:nvSpPr>
          <p:cNvPr id="1049607" name=""/>
          <p:cNvSpPr txBox="1"/>
          <p:nvPr/>
        </p:nvSpPr>
        <p:spPr>
          <a:xfrm rot="0">
            <a:off x="0" y="1676400"/>
            <a:ext cx="70866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solidFill>
                  <a:srgbClr val="3333FF"/>
                </a:solidFill>
                <a:latin typeface="Times New Roman" pitchFamily="18" charset="0"/>
                <a:ea typeface="Times New Roman" pitchFamily="18" charset="0"/>
              </a:rPr>
              <a:t>This is the case with a parallel plate capacitor with a plate separation of z</a:t>
            </a:r>
            <a:r>
              <a:rPr altLang="en-US" baseline="-25000" sz="2400" i="1" lang="en-US">
                <a:solidFill>
                  <a:srgbClr val="3333FF"/>
                </a:solidFill>
                <a:latin typeface="Times New Roman" pitchFamily="18" charset="0"/>
                <a:ea typeface="Times New Roman" pitchFamily="18" charset="0"/>
              </a:rPr>
              <a:t>1 </a:t>
            </a:r>
            <a:r>
              <a:rPr altLang="en-US" sz="2400" i="1" lang="en-US">
                <a:solidFill>
                  <a:srgbClr val="3333FF"/>
                </a:solidFill>
                <a:latin typeface="Times New Roman" pitchFamily="18" charset="0"/>
                <a:ea typeface="Times New Roman" pitchFamily="18" charset="0"/>
              </a:rPr>
              <a:t>~ z</a:t>
            </a:r>
            <a:r>
              <a:rPr altLang="en-US" baseline="-25000" sz="2400" i="1" lang="en-US">
                <a:solidFill>
                  <a:srgbClr val="3333FF"/>
                </a:solidFill>
                <a:latin typeface="Times New Roman" pitchFamily="18" charset="0"/>
                <a:ea typeface="Times New Roman" pitchFamily="18" charset="0"/>
              </a:rPr>
              <a:t>2</a:t>
            </a:r>
            <a:r>
              <a:rPr altLang="en-US" sz="2400" i="1" lang="en-US">
                <a:solidFill>
                  <a:srgbClr val="3333FF"/>
                </a:solidFill>
                <a:latin typeface="Times New Roman" pitchFamily="18" charset="0"/>
                <a:ea typeface="Times New Roman" pitchFamily="18" charset="0"/>
              </a:rPr>
              <a:t> = d and a potential difference </a:t>
            </a:r>
            <a:r>
              <a:rPr altLang="en-US" sz="2400" i="1" lang="en-US">
                <a:solidFill>
                  <a:schemeClr val="accent2"/>
                </a:solidFill>
                <a:latin typeface="Times New Roman" pitchFamily="18" charset="0"/>
                <a:ea typeface="Times New Roman" pitchFamily="18" charset="0"/>
              </a:rPr>
              <a:t>V</a:t>
            </a:r>
            <a:r>
              <a:rPr altLang="en-US" baseline="-25000" sz="2400" i="1" lang="en-US">
                <a:solidFill>
                  <a:schemeClr val="accent2"/>
                </a:solidFill>
                <a:latin typeface="Times New Roman" pitchFamily="18" charset="0"/>
                <a:ea typeface="Times New Roman" pitchFamily="18" charset="0"/>
              </a:rPr>
              <a:t>1</a:t>
            </a:r>
            <a:r>
              <a:rPr altLang="en-US" sz="2400" i="1" lang="en-US">
                <a:solidFill>
                  <a:schemeClr val="accent2"/>
                </a:solidFill>
                <a:latin typeface="Times New Roman" pitchFamily="18" charset="0"/>
                <a:ea typeface="Times New Roman" pitchFamily="18" charset="0"/>
              </a:rPr>
              <a:t> ~  V</a:t>
            </a:r>
            <a:r>
              <a:rPr altLang="en-US" baseline="-25000" sz="2400" i="1" lang="en-US">
                <a:solidFill>
                  <a:schemeClr val="accent2"/>
                </a:solidFill>
                <a:latin typeface="Times New Roman" pitchFamily="18" charset="0"/>
                <a:ea typeface="Times New Roman" pitchFamily="18" charset="0"/>
              </a:rPr>
              <a:t>2</a:t>
            </a:r>
            <a:r>
              <a:rPr altLang="en-US" baseline="-25000" sz="2400" i="1" lang="en-US">
                <a:solidFill>
                  <a:srgbClr val="3333FF"/>
                </a:solidFill>
                <a:latin typeface="Times New Roman" pitchFamily="18" charset="0"/>
                <a:ea typeface="Times New Roman" pitchFamily="18" charset="0"/>
              </a:rPr>
              <a:t> </a:t>
            </a:r>
            <a:r>
              <a:rPr altLang="en-US" sz="2400" i="1" lang="en-US">
                <a:solidFill>
                  <a:srgbClr val="3333FF"/>
                </a:solidFill>
                <a:latin typeface="Times New Roman" pitchFamily="18" charset="0"/>
                <a:ea typeface="Times New Roman" pitchFamily="18" charset="0"/>
              </a:rPr>
              <a:t>.</a:t>
            </a:r>
          </a:p>
        </p:txBody>
      </p:sp>
      <p:sp>
        <p:nvSpPr>
          <p:cNvPr id="1049608" name=""/>
          <p:cNvSpPr txBox="1"/>
          <p:nvPr/>
        </p:nvSpPr>
        <p:spPr>
          <a:xfrm rot="0">
            <a:off x="0" y="2800350"/>
            <a:ext cx="8672512"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rgbClr val="3333FF"/>
                </a:solidFill>
                <a:latin typeface="Times New Roman" pitchFamily="18" charset="0"/>
                <a:ea typeface="Times New Roman" pitchFamily="18" charset="0"/>
              </a:rPr>
              <a:t>Applying the above two conditions, called boundary conditions, we get,</a:t>
            </a:r>
          </a:p>
        </p:txBody>
      </p:sp>
      <p:pic>
        <p:nvPicPr>
          <p:cNvPr id="2097463" name=""/>
          <p:cNvPicPr>
            <a:picLocks/>
          </p:cNvPicPr>
          <p:nvPr/>
        </p:nvPicPr>
        <p:blipFill>
          <a:blip xmlns:r="http://schemas.openxmlformats.org/officeDocument/2006/relationships" r:embed="rId1"/>
          <a:srcRect l="0" t="0" r="0" b="0"/>
          <a:stretch>
            <a:fillRect/>
          </a:stretch>
        </p:blipFill>
        <p:spPr>
          <a:xfrm rot="0">
            <a:off x="609600" y="3276600"/>
            <a:ext cx="6202362" cy="419100"/>
          </a:xfrm>
          <a:prstGeom prst="rect"/>
          <a:noFill/>
          <a:ln>
            <a:noFill/>
          </a:ln>
        </p:spPr>
      </p:pic>
      <p:cxnSp>
        <p:nvCxnSpPr>
          <p:cNvPr id="3145777" name=""/>
          <p:cNvCxnSpPr>
            <a:cxnSpLocks/>
          </p:cNvCxnSpPr>
          <p:nvPr/>
        </p:nvCxnSpPr>
        <p:spPr>
          <a:xfrm rot="10800000" flipV="1">
            <a:off x="8153400" y="1773237"/>
            <a:ext cx="152400" cy="76200"/>
          </a:xfrm>
          <a:prstGeom prst="line"/>
          <a:noFill/>
          <a:ln w="9525" cap="flat" cmpd="sng">
            <a:solidFill>
              <a:schemeClr val="dk1">
                <a:alpha val="100000"/>
              </a:schemeClr>
            </a:solidFill>
            <a:prstDash val="solid"/>
            <a:round/>
          </a:ln>
        </p:spPr>
      </p:cxnSp>
      <p:grpSp>
        <p:nvGrpSpPr>
          <p:cNvPr id="450" name=""/>
          <p:cNvGrpSpPr/>
          <p:nvPr/>
        </p:nvGrpSpPr>
        <p:grpSpPr>
          <a:xfrm rot="0">
            <a:off x="7086600" y="849312"/>
            <a:ext cx="1905000" cy="1970087"/>
            <a:chOff x="7086600" y="849313"/>
            <a:chExt cx="1905000" cy="1970087"/>
          </a:xfrm>
        </p:grpSpPr>
        <p:cxnSp>
          <p:nvCxnSpPr>
            <p:cNvPr id="3145778" name=""/>
            <p:cNvCxnSpPr>
              <a:cxnSpLocks/>
            </p:cNvCxnSpPr>
            <p:nvPr/>
          </p:nvCxnSpPr>
          <p:spPr>
            <a:xfrm rot="5400000" flipH="1" flipV="1">
              <a:off x="7315200" y="1600201"/>
              <a:ext cx="1066800" cy="3175"/>
            </a:xfrm>
            <a:prstGeom prst="straightConnector1"/>
            <a:noFill/>
            <a:ln w="9525" cap="flat" cmpd="sng">
              <a:solidFill>
                <a:schemeClr val="dk1">
                  <a:alpha val="100000"/>
                </a:schemeClr>
              </a:solidFill>
              <a:prstDash val="solid"/>
              <a:round/>
              <a:tailEnd type="arrow" w="med" len="med"/>
            </a:ln>
          </p:spPr>
        </p:cxnSp>
        <p:cxnSp>
          <p:nvCxnSpPr>
            <p:cNvPr id="3145779" name=""/>
            <p:cNvCxnSpPr>
              <a:cxnSpLocks/>
            </p:cNvCxnSpPr>
            <p:nvPr/>
          </p:nvCxnSpPr>
          <p:spPr>
            <a:xfrm rot="10800000" flipV="1">
              <a:off x="7086600" y="2133600"/>
              <a:ext cx="762000" cy="685800"/>
            </a:xfrm>
            <a:prstGeom prst="straightConnector1"/>
            <a:noFill/>
            <a:ln w="9525" cap="flat" cmpd="sng">
              <a:solidFill>
                <a:schemeClr val="dk1">
                  <a:alpha val="100000"/>
                </a:schemeClr>
              </a:solidFill>
              <a:prstDash val="solid"/>
              <a:round/>
              <a:tailEnd type="arrow" w="med" len="med"/>
            </a:ln>
          </p:spPr>
        </p:cxnSp>
        <p:cxnSp>
          <p:nvCxnSpPr>
            <p:cNvPr id="3145780" name=""/>
            <p:cNvCxnSpPr>
              <a:cxnSpLocks/>
            </p:cNvCxnSpPr>
            <p:nvPr/>
          </p:nvCxnSpPr>
          <p:spPr>
            <a:xfrm rot="0">
              <a:off x="7848600" y="2133600"/>
              <a:ext cx="1143000" cy="1588"/>
            </a:xfrm>
            <a:prstGeom prst="straightConnector1"/>
            <a:noFill/>
            <a:ln w="9525" cap="flat" cmpd="sng">
              <a:solidFill>
                <a:schemeClr val="dk1">
                  <a:alpha val="100000"/>
                </a:schemeClr>
              </a:solidFill>
              <a:prstDash val="solid"/>
              <a:round/>
              <a:tailEnd type="arrow" w="med" len="med"/>
            </a:ln>
          </p:spPr>
        </p:cxnSp>
        <p:cxnSp>
          <p:nvCxnSpPr>
            <p:cNvPr id="3145781" name=""/>
            <p:cNvCxnSpPr>
              <a:cxnSpLocks/>
            </p:cNvCxnSpPr>
            <p:nvPr/>
          </p:nvCxnSpPr>
          <p:spPr>
            <a:xfrm rot="0">
              <a:off x="7467600" y="1752600"/>
              <a:ext cx="838200" cy="1588"/>
            </a:xfrm>
            <a:prstGeom prst="line"/>
            <a:noFill/>
            <a:ln w="9525" cap="flat" cmpd="sng">
              <a:solidFill>
                <a:schemeClr val="dk1">
                  <a:alpha val="100000"/>
                </a:schemeClr>
              </a:solidFill>
              <a:prstDash val="solid"/>
              <a:round/>
            </a:ln>
          </p:spPr>
        </p:cxnSp>
        <p:cxnSp>
          <p:nvCxnSpPr>
            <p:cNvPr id="3145782" name=""/>
            <p:cNvCxnSpPr>
              <a:cxnSpLocks/>
            </p:cNvCxnSpPr>
            <p:nvPr/>
          </p:nvCxnSpPr>
          <p:spPr>
            <a:xfrm rot="0">
              <a:off x="7315200" y="1828800"/>
              <a:ext cx="838200" cy="1588"/>
            </a:xfrm>
            <a:prstGeom prst="line"/>
            <a:noFill/>
            <a:ln w="9525" cap="flat" cmpd="sng">
              <a:solidFill>
                <a:schemeClr val="dk1">
                  <a:alpha val="100000"/>
                </a:schemeClr>
              </a:solidFill>
              <a:prstDash val="solid"/>
              <a:round/>
            </a:ln>
          </p:spPr>
        </p:cxnSp>
        <p:cxnSp>
          <p:nvCxnSpPr>
            <p:cNvPr id="3145783" name=""/>
            <p:cNvCxnSpPr>
              <a:cxnSpLocks/>
            </p:cNvCxnSpPr>
            <p:nvPr/>
          </p:nvCxnSpPr>
          <p:spPr>
            <a:xfrm rot="10800000" flipV="1">
              <a:off x="7315200" y="1752600"/>
              <a:ext cx="152400" cy="76200"/>
            </a:xfrm>
            <a:prstGeom prst="line"/>
            <a:noFill/>
            <a:ln w="9525" cap="flat" cmpd="sng">
              <a:solidFill>
                <a:schemeClr val="dk1">
                  <a:alpha val="100000"/>
                </a:schemeClr>
              </a:solidFill>
              <a:prstDash val="solid"/>
              <a:round/>
            </a:ln>
          </p:spPr>
        </p:cxnSp>
        <p:cxnSp>
          <p:nvCxnSpPr>
            <p:cNvPr id="3145784" name=""/>
            <p:cNvCxnSpPr>
              <a:cxnSpLocks/>
            </p:cNvCxnSpPr>
            <p:nvPr/>
          </p:nvCxnSpPr>
          <p:spPr>
            <a:xfrm rot="0">
              <a:off x="7543800" y="1371600"/>
              <a:ext cx="838200" cy="1588"/>
            </a:xfrm>
            <a:prstGeom prst="line"/>
            <a:noFill/>
            <a:ln w="9525" cap="flat" cmpd="sng">
              <a:solidFill>
                <a:schemeClr val="dk1">
                  <a:alpha val="100000"/>
                </a:schemeClr>
              </a:solidFill>
              <a:prstDash val="solid"/>
              <a:round/>
            </a:ln>
          </p:spPr>
        </p:cxnSp>
        <p:cxnSp>
          <p:nvCxnSpPr>
            <p:cNvPr id="3145785" name=""/>
            <p:cNvCxnSpPr>
              <a:cxnSpLocks/>
            </p:cNvCxnSpPr>
            <p:nvPr/>
          </p:nvCxnSpPr>
          <p:spPr>
            <a:xfrm rot="0">
              <a:off x="7391400" y="1447800"/>
              <a:ext cx="838200" cy="1588"/>
            </a:xfrm>
            <a:prstGeom prst="line"/>
            <a:noFill/>
            <a:ln w="9525" cap="flat" cmpd="sng">
              <a:solidFill>
                <a:schemeClr val="dk1">
                  <a:alpha val="100000"/>
                </a:schemeClr>
              </a:solidFill>
              <a:prstDash val="solid"/>
              <a:round/>
            </a:ln>
          </p:spPr>
        </p:cxnSp>
        <p:cxnSp>
          <p:nvCxnSpPr>
            <p:cNvPr id="3145786" name=""/>
            <p:cNvCxnSpPr>
              <a:cxnSpLocks/>
            </p:cNvCxnSpPr>
            <p:nvPr/>
          </p:nvCxnSpPr>
          <p:spPr>
            <a:xfrm rot="10800000" flipV="1">
              <a:off x="7391400" y="1371600"/>
              <a:ext cx="152400" cy="76200"/>
            </a:xfrm>
            <a:prstGeom prst="line"/>
            <a:noFill/>
            <a:ln w="9525" cap="flat" cmpd="sng">
              <a:solidFill>
                <a:schemeClr val="dk1">
                  <a:alpha val="100000"/>
                </a:schemeClr>
              </a:solidFill>
              <a:prstDash val="solid"/>
              <a:round/>
            </a:ln>
          </p:spPr>
        </p:cxnSp>
        <p:cxnSp>
          <p:nvCxnSpPr>
            <p:cNvPr id="3145787" name=""/>
            <p:cNvCxnSpPr>
              <a:cxnSpLocks/>
            </p:cNvCxnSpPr>
            <p:nvPr/>
          </p:nvCxnSpPr>
          <p:spPr>
            <a:xfrm rot="10800000" flipV="1">
              <a:off x="8229600" y="1392238"/>
              <a:ext cx="152400" cy="76200"/>
            </a:xfrm>
            <a:prstGeom prst="line"/>
            <a:noFill/>
            <a:ln w="9525" cap="flat" cmpd="sng">
              <a:solidFill>
                <a:schemeClr val="dk1">
                  <a:alpha val="100000"/>
                </a:schemeClr>
              </a:solidFill>
              <a:prstDash val="solid"/>
              <a:round/>
            </a:ln>
          </p:spPr>
        </p:cxnSp>
        <p:sp>
          <p:nvSpPr>
            <p:cNvPr id="1049609" name=""/>
            <p:cNvSpPr txBox="1"/>
            <p:nvPr/>
          </p:nvSpPr>
          <p:spPr>
            <a:xfrm rot="0">
              <a:off x="7467600" y="849313"/>
              <a:ext cx="4572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Z</a:t>
              </a:r>
            </a:p>
          </p:txBody>
        </p:sp>
      </p:grpSp>
      <p:sp>
        <p:nvSpPr>
          <p:cNvPr id="1049610"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sp>
        <p:nvSpPr>
          <p:cNvPr id="1049611" name=""/>
          <p:cNvSpPr txBox="1"/>
          <p:nvPr/>
        </p:nvSpPr>
        <p:spPr>
          <a:xfrm rot="0">
            <a:off x="228600" y="3810000"/>
            <a:ext cx="8458200" cy="461962"/>
          </a:xfrm>
          <a:prstGeom prst="rect"/>
          <a:solidFill>
            <a:srgbClr val="DAEDE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t>Let , V</a:t>
            </a:r>
            <a:r>
              <a:rPr altLang="en-US" baseline="-25000" sz="2400" lang="en-US"/>
              <a:t>1</a:t>
            </a:r>
            <a:r>
              <a:rPr altLang="en-US" sz="2400" lang="en-US"/>
              <a:t> = 0 at z</a:t>
            </a:r>
            <a:r>
              <a:rPr altLang="en-US" baseline="-25000" sz="2400" lang="en-US"/>
              <a:t>1</a:t>
            </a:r>
            <a:r>
              <a:rPr altLang="en-US" sz="2400" lang="en-US"/>
              <a:t> = 0 and  V</a:t>
            </a:r>
            <a:r>
              <a:rPr altLang="en-US" baseline="-25000" sz="2400" lang="en-US"/>
              <a:t>2</a:t>
            </a:r>
            <a:r>
              <a:rPr altLang="en-US" sz="2400" lang="en-US"/>
              <a:t> = V</a:t>
            </a:r>
            <a:r>
              <a:rPr altLang="en-US" baseline="-25000" sz="2400" lang="en-US"/>
              <a:t>a</a:t>
            </a:r>
            <a:r>
              <a:rPr altLang="en-US" sz="2400" lang="en-US"/>
              <a:t> at z</a:t>
            </a:r>
            <a:r>
              <a:rPr altLang="en-US" baseline="-25000" sz="2400" lang="en-US"/>
              <a:t>2</a:t>
            </a:r>
            <a:r>
              <a:rPr altLang="en-US" sz="2400" lang="en-US"/>
              <a:t>=d </a:t>
            </a:r>
          </a:p>
        </p:txBody>
      </p:sp>
      <p:grpSp>
        <p:nvGrpSpPr>
          <p:cNvPr id="451" name=""/>
          <p:cNvGrpSpPr/>
          <p:nvPr/>
        </p:nvGrpSpPr>
        <p:grpSpPr>
          <a:xfrm rot="0">
            <a:off x="5105400" y="4343400"/>
            <a:ext cx="4038600" cy="1524000"/>
            <a:chOff x="4572000" y="3559175"/>
            <a:chExt cx="4343400" cy="1622425"/>
          </a:xfrm>
        </p:grpSpPr>
        <p:sp>
          <p:nvSpPr>
            <p:cNvPr id="1049612" name=""/>
            <p:cNvSpPr/>
            <p:nvPr/>
          </p:nvSpPr>
          <p:spPr>
            <a:xfrm rot="0">
              <a:off x="5943600" y="3787775"/>
              <a:ext cx="1828800" cy="0"/>
            </a:xfrm>
            <a:prstGeom prst="line"/>
            <a:noFill/>
            <a:ln w="38100" cap="flat" cmpd="sng">
              <a:solidFill>
                <a:srgbClr val="3333FF">
                  <a:alpha val="100000"/>
                </a:srgbClr>
              </a:solidFill>
              <a:prstDash val="solid"/>
              <a:round/>
            </a:ln>
          </p:spPr>
        </p:sp>
        <p:sp>
          <p:nvSpPr>
            <p:cNvPr id="1049613" name=""/>
            <p:cNvSpPr/>
            <p:nvPr/>
          </p:nvSpPr>
          <p:spPr>
            <a:xfrm rot="0">
              <a:off x="5943600" y="4702175"/>
              <a:ext cx="1828800" cy="0"/>
            </a:xfrm>
            <a:prstGeom prst="line"/>
            <a:noFill/>
            <a:ln w="38100" cap="flat" cmpd="sng">
              <a:solidFill>
                <a:srgbClr val="3333FF">
                  <a:alpha val="100000"/>
                </a:srgbClr>
              </a:solidFill>
              <a:prstDash val="solid"/>
              <a:round/>
            </a:ln>
          </p:spPr>
        </p:sp>
        <p:sp>
          <p:nvSpPr>
            <p:cNvPr id="1049614" name=""/>
            <p:cNvSpPr txBox="1"/>
            <p:nvPr/>
          </p:nvSpPr>
          <p:spPr>
            <a:xfrm rot="0">
              <a:off x="4572000" y="3595688"/>
              <a:ext cx="1524000" cy="376237"/>
            </a:xfrm>
            <a:prstGeom prst="rect"/>
            <a:noFill/>
            <a:ln w="9525" cap="flat" cmpd="sng">
              <a:solidFill>
                <a:schemeClr val="l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V  = V</a:t>
              </a:r>
              <a:r>
                <a:rPr altLang="en-US" baseline="-25000" lang="en-US">
                  <a:solidFill>
                    <a:srgbClr val="A50021"/>
                  </a:solidFill>
                </a:rPr>
                <a:t>2 </a:t>
              </a:r>
              <a:r>
                <a:rPr altLang="en-US" lang="en-US">
                  <a:solidFill>
                    <a:srgbClr val="A50021"/>
                  </a:solidFill>
                </a:rPr>
                <a:t>= V</a:t>
              </a:r>
              <a:r>
                <a:rPr altLang="en-US" baseline="-25000" lang="en-US">
                  <a:solidFill>
                    <a:srgbClr val="A50021"/>
                  </a:solidFill>
                </a:rPr>
                <a:t>a</a:t>
              </a:r>
            </a:p>
          </p:txBody>
        </p:sp>
        <p:sp>
          <p:nvSpPr>
            <p:cNvPr id="1049615" name=""/>
            <p:cNvSpPr txBox="1"/>
            <p:nvPr/>
          </p:nvSpPr>
          <p:spPr>
            <a:xfrm rot="0">
              <a:off x="4572000" y="4510088"/>
              <a:ext cx="1550988" cy="641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V  = V</a:t>
              </a:r>
              <a:r>
                <a:rPr altLang="en-US" baseline="-25000" lang="en-US">
                  <a:solidFill>
                    <a:srgbClr val="A50021"/>
                  </a:solidFill>
                </a:rPr>
                <a:t>1 </a:t>
              </a:r>
              <a:r>
                <a:rPr altLang="en-US" lang="en-US">
                  <a:solidFill>
                    <a:srgbClr val="A50021"/>
                  </a:solidFill>
                </a:rPr>
                <a:t>= 0</a:t>
              </a:r>
            </a:p>
            <a:p>
              <a:pPr lvl="0"/>
              <a:endParaRPr altLang="en-US" lang="en-US"/>
            </a:p>
          </p:txBody>
        </p:sp>
        <p:sp>
          <p:nvSpPr>
            <p:cNvPr id="1049616" name=""/>
            <p:cNvSpPr/>
            <p:nvPr/>
          </p:nvSpPr>
          <p:spPr>
            <a:xfrm rot="0">
              <a:off x="7848600" y="3787775"/>
              <a:ext cx="0" cy="304800"/>
            </a:xfrm>
            <a:prstGeom prst="line"/>
            <a:noFill/>
            <a:ln w="9525" cap="flat" cmpd="sng">
              <a:solidFill>
                <a:schemeClr val="dk1">
                  <a:alpha val="100000"/>
                </a:schemeClr>
              </a:solidFill>
              <a:prstDash val="solid"/>
              <a:round/>
              <a:headEnd type="triangle" w="med" len="med"/>
            </a:ln>
          </p:spPr>
        </p:sp>
        <p:sp>
          <p:nvSpPr>
            <p:cNvPr id="1049617" name=""/>
            <p:cNvSpPr/>
            <p:nvPr/>
          </p:nvSpPr>
          <p:spPr>
            <a:xfrm rot="0" flipV="1">
              <a:off x="7848600" y="4397375"/>
              <a:ext cx="0" cy="304800"/>
            </a:xfrm>
            <a:prstGeom prst="line"/>
            <a:noFill/>
            <a:ln w="9525" cap="flat" cmpd="sng">
              <a:solidFill>
                <a:schemeClr val="dk1">
                  <a:alpha val="100000"/>
                </a:schemeClr>
              </a:solidFill>
              <a:prstDash val="solid"/>
              <a:round/>
              <a:headEnd type="triangle" w="med" len="med"/>
            </a:ln>
          </p:spPr>
        </p:sp>
        <p:sp>
          <p:nvSpPr>
            <p:cNvPr id="1049618" name=""/>
            <p:cNvSpPr txBox="1"/>
            <p:nvPr/>
          </p:nvSpPr>
          <p:spPr>
            <a:xfrm rot="0">
              <a:off x="7696200" y="4052888"/>
              <a:ext cx="3111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3333FF"/>
                  </a:solidFill>
                </a:rPr>
                <a:t>d</a:t>
              </a:r>
            </a:p>
          </p:txBody>
        </p:sp>
        <p:sp>
          <p:nvSpPr>
            <p:cNvPr id="1049619" name=""/>
            <p:cNvSpPr txBox="1"/>
            <p:nvPr/>
          </p:nvSpPr>
          <p:spPr>
            <a:xfrm rot="0">
              <a:off x="7772400" y="3559175"/>
              <a:ext cx="1143000" cy="461963"/>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A50021"/>
                  </a:solidFill>
                </a:rPr>
                <a:t> z=z</a:t>
              </a:r>
              <a:r>
                <a:rPr altLang="en-US" baseline="-25000" sz="2400" lang="en-US">
                  <a:solidFill>
                    <a:srgbClr val="A50021"/>
                  </a:solidFill>
                </a:rPr>
                <a:t>2  </a:t>
              </a:r>
            </a:p>
          </p:txBody>
        </p:sp>
        <p:sp>
          <p:nvSpPr>
            <p:cNvPr id="1049620" name=""/>
            <p:cNvSpPr txBox="1"/>
            <p:nvPr/>
          </p:nvSpPr>
          <p:spPr>
            <a:xfrm rot="0">
              <a:off x="7924800" y="4397375"/>
              <a:ext cx="990600" cy="461963"/>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A50021"/>
                  </a:solidFill>
                </a:rPr>
                <a:t> z</a:t>
              </a:r>
              <a:r>
                <a:rPr altLang="en-US" baseline="-25000" sz="2400" lang="en-US">
                  <a:solidFill>
                    <a:srgbClr val="A50021"/>
                  </a:solidFill>
                </a:rPr>
                <a:t>1</a:t>
              </a:r>
              <a:r>
                <a:rPr altLang="en-US" lang="en-US">
                  <a:solidFill>
                    <a:srgbClr val="A50021"/>
                  </a:solidFill>
                </a:rPr>
                <a:t>=0</a:t>
              </a:r>
            </a:p>
          </p:txBody>
        </p:sp>
        <p:sp>
          <p:nvSpPr>
            <p:cNvPr id="1049621" name=""/>
            <p:cNvSpPr txBox="1"/>
            <p:nvPr/>
          </p:nvSpPr>
          <p:spPr>
            <a:xfrm rot="0">
              <a:off x="5029200" y="4814888"/>
              <a:ext cx="3067050"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3333FF"/>
                  </a:solidFill>
                </a:rPr>
                <a:t>Fig 1 Parallel plate capacitor</a:t>
              </a:r>
            </a:p>
          </p:txBody>
        </p:sp>
      </p:grpSp>
      <p:pic>
        <p:nvPicPr>
          <p:cNvPr id="2097464" name=""/>
          <p:cNvPicPr>
            <a:picLocks/>
          </p:cNvPicPr>
          <p:nvPr/>
        </p:nvPicPr>
        <p:blipFill>
          <a:blip xmlns:r="http://schemas.openxmlformats.org/officeDocument/2006/relationships" r:embed="rId2"/>
          <a:srcRect l="0" t="0" r="0" b="0"/>
          <a:stretch>
            <a:fillRect/>
          </a:stretch>
        </p:blipFill>
        <p:spPr>
          <a:xfrm rot="0">
            <a:off x="457200" y="4572000"/>
            <a:ext cx="1828800" cy="736600"/>
          </a:xfrm>
          <a:prstGeom prst="rect"/>
          <a:solidFill>
            <a:srgbClr val="FFFF00"/>
          </a:solidFill>
          <a:ln>
            <a:noFill/>
          </a:ln>
        </p:spPr>
      </p:pic>
      <p:sp>
        <p:nvSpPr>
          <p:cNvPr id="1049622" name=""/>
          <p:cNvSpPr txBox="1"/>
          <p:nvPr/>
        </p:nvSpPr>
        <p:spPr>
          <a:xfrm rot="0">
            <a:off x="0" y="5467350"/>
            <a:ext cx="4221162"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latin typeface="Times New Roman" pitchFamily="18" charset="0"/>
                <a:ea typeface="Times New Roman" pitchFamily="18" charset="0"/>
              </a:rPr>
              <a:t>We find that V is a linear function of z</a:t>
            </a:r>
          </a:p>
        </p:txBody>
      </p:sp>
      <p:sp>
        <p:nvSpPr>
          <p:cNvPr id="1049623" name=""/>
          <p:cNvSpPr txBox="1"/>
          <p:nvPr/>
        </p:nvSpPr>
        <p:spPr>
          <a:xfrm rot="0">
            <a:off x="0" y="6381750"/>
            <a:ext cx="9144000" cy="400050"/>
          </a:xfrm>
          <a:prstGeom prst="rect"/>
          <a:solidFill>
            <a:srgbClr val="B5EDE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Times New Roman" pitchFamily="18" charset="0"/>
                <a:ea typeface="Times New Roman" pitchFamily="18" charset="0"/>
              </a:rPr>
              <a:t>Similarly, V as a function of  x or y the solution of the Laplace’s equation can be solved.</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0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607"/>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608"/>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63"/>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611"/>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2097464"/>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451"/>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1049622"/>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 presetSubtype="0">
                                  <p:stCondLst>
                                    <p:cond delay="0"/>
                                  </p:stCondLst>
                                  <p:childTnLst>
                                    <p:set>
                                      <p:cBhvr>
                                        <p:cTn dur="1" fill="hold" id="38">
                                          <p:stCondLst>
                                            <p:cond delay="0"/>
                                          </p:stCondLst>
                                        </p:cTn>
                                        <p:tgtEl>
                                          <p:spTgt spid="1049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6" grpId="0" uiExpand="0" build="whole"/>
      <p:bldP spid="1049607" grpId="0" uiExpand="0" build="whole"/>
      <p:bldP spid="1049608" grpId="0" uiExpand="0" build="whole"/>
      <p:bldP spid="1049611" grpId="0" uiExpand="0" build="whole" animBg="1"/>
      <p:bldP spid="1049622" grpId="0" uiExpand="0" build="whole"/>
      <p:bldP spid="1049623" grpId="0" uiExpand="0" build="whole"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1">
  <p:cSld>
    <p:spTree>
      <p:nvGrpSpPr>
        <p:cNvPr id="454" name=""/>
        <p:cNvGrpSpPr/>
        <p:nvPr/>
      </p:nvGrpSpPr>
      <p:grpSpPr>
        <a:xfrm rot="0">
          <a:off x="0" y="0"/>
          <a:ext cx="0" cy="0"/>
          <a:chOff x="0" y="0"/>
          <a:chExt cx="0" cy="0"/>
        </a:xfrm>
      </p:grpSpPr>
      <p:sp>
        <p:nvSpPr>
          <p:cNvPr id="1049627" name=""/>
          <p:cNvSpPr/>
          <p:nvPr/>
        </p:nvSpPr>
        <p:spPr>
          <a:xfrm rot="0">
            <a:off x="381000" y="1295400"/>
            <a:ext cx="8305800" cy="3348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lnSpc>
                <a:spcPct val="150000"/>
              </a:lnSpc>
            </a:pPr>
            <a:r>
              <a:rPr altLang="en-US" sz="2400" lang="en-US"/>
              <a:t>Two infinite conducting planes are parallel to the YZ plane. One of the plane is at x = 0 and is kept at a potential V</a:t>
            </a:r>
            <a:r>
              <a:rPr altLang="en-US" baseline="-25000" sz="2400" lang="en-US">
                <a:sym typeface="Symbol" pitchFamily="18" charset="2"/>
              </a:rPr>
              <a:t> o </a:t>
            </a:r>
            <a:r>
              <a:rPr altLang="en-US" sz="2400" lang="en-US"/>
              <a:t>. The other plane is located at x = d and is kept at a constant potential V</a:t>
            </a:r>
            <a:r>
              <a:rPr altLang="en-US" baseline="-25000" sz="2400" lang="en-US"/>
              <a:t>d</a:t>
            </a:r>
            <a:r>
              <a:rPr altLang="en-US" sz="2400" lang="en-US"/>
              <a:t>. The region between them is filled with volume charge density </a:t>
            </a:r>
            <a:r>
              <a:rPr altLang="en-US" sz="2400" lang="en-US">
                <a:sym typeface="Symbol" pitchFamily="18" charset="2"/>
              </a:rPr>
              <a:t>=</a:t>
            </a:r>
            <a:r>
              <a:rPr altLang="en-US" baseline="-25000" sz="2400" lang="en-US">
                <a:sym typeface="Symbol" pitchFamily="18" charset="2"/>
              </a:rPr>
              <a:t>o </a:t>
            </a:r>
            <a:r>
              <a:rPr altLang="en-US" sz="2400" lang="en-US">
                <a:sym typeface="Symbol" pitchFamily="18" charset="2"/>
              </a:rPr>
              <a:t>(x/d)</a:t>
            </a:r>
            <a:r>
              <a:rPr altLang="en-US" baseline="30000" sz="2400" lang="en-US">
                <a:sym typeface="Symbol" pitchFamily="18" charset="2"/>
              </a:rPr>
              <a:t>2</a:t>
            </a:r>
            <a:r>
              <a:rPr altLang="en-US" sz="2400" i="1" lang="en-US"/>
              <a:t>. Find the potential V between the plates </a:t>
            </a:r>
            <a:r>
              <a:rPr altLang="en-US" sz="2400" lang="en-US"/>
              <a:t>using Poisson’s equation.</a:t>
            </a:r>
          </a:p>
        </p:txBody>
      </p:sp>
    </p:spTree>
  </p:cSld>
  <p:clrMapOvr>
    <a:masterClrMapping/>
  </p:clrMapOvr>
  <p:timing/>
</p:sld>
</file>

<file path=ppt/slides/slide73.xml><?xml version="1.0" encoding="utf-8"?>
<p:sld xmlns:a="http://schemas.openxmlformats.org/drawingml/2006/main" xmlns:r="http://schemas.openxmlformats.org/officeDocument/2006/relationships" xmlns:p="http://schemas.openxmlformats.org/presentationml/2006/main" showMasterSp="1">
  <p:cSld>
    <p:spTree>
      <p:nvGrpSpPr>
        <p:cNvPr id="455" name=""/>
        <p:cNvGrpSpPr/>
        <p:nvPr/>
      </p:nvGrpSpPr>
      <p:grpSpPr>
        <a:xfrm rot="0">
          <a:off x="0" y="0"/>
          <a:ext cx="0" cy="0"/>
          <a:chOff x="0" y="0"/>
          <a:chExt cx="0" cy="0"/>
        </a:xfrm>
      </p:grpSpPr>
      <p:sp>
        <p:nvSpPr>
          <p:cNvPr id="1049628" name=""/>
          <p:cNvSpPr txBox="1"/>
          <p:nvPr/>
        </p:nvSpPr>
        <p:spPr>
          <a:xfrm rot="0">
            <a:off x="228600" y="1066800"/>
            <a:ext cx="811212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3333FF"/>
                </a:solidFill>
                <a:latin typeface="Times New Roman" pitchFamily="18" charset="0"/>
                <a:ea typeface="Times New Roman" pitchFamily="18" charset="0"/>
              </a:rPr>
              <a:t>Now, in cylindrical coordinates, the Laplace’s equation becomes</a:t>
            </a:r>
          </a:p>
        </p:txBody>
      </p:sp>
      <p:sp>
        <p:nvSpPr>
          <p:cNvPr id="1049629"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Cylindrical coordinates: r dependent only</a:t>
            </a:r>
          </a:p>
        </p:txBody>
      </p:sp>
      <p:pic>
        <p:nvPicPr>
          <p:cNvPr id="2097465" name=""/>
          <p:cNvPicPr>
            <a:picLocks/>
          </p:cNvPicPr>
          <p:nvPr/>
        </p:nvPicPr>
        <p:blipFill>
          <a:blip xmlns:r="http://schemas.openxmlformats.org/officeDocument/2006/relationships" r:embed="rId1"/>
          <a:srcRect l="0" t="0" r="0" b="0"/>
          <a:stretch>
            <a:fillRect/>
          </a:stretch>
        </p:blipFill>
        <p:spPr>
          <a:xfrm rot="0">
            <a:off x="788987" y="1643062"/>
            <a:ext cx="7518400" cy="982662"/>
          </a:xfrm>
          <a:prstGeom prst="rect"/>
          <a:solidFill>
            <a:srgbClr val="CCFFFF"/>
          </a:solidFill>
          <a:ln>
            <a:noFill/>
          </a:ln>
        </p:spPr>
      </p:pic>
      <p:sp>
        <p:nvSpPr>
          <p:cNvPr id="1049630" name=""/>
          <p:cNvSpPr txBox="1"/>
          <p:nvPr/>
        </p:nvSpPr>
        <p:spPr>
          <a:xfrm rot="0">
            <a:off x="0" y="2682875"/>
            <a:ext cx="9220200" cy="446087"/>
          </a:xfrm>
          <a:prstGeom prst="rect"/>
          <a:solidFill>
            <a:srgbClr val="FFFFCC"/>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300" i="1" lang="en-US">
                <a:solidFill>
                  <a:schemeClr val="accent2"/>
                </a:solidFill>
                <a:latin typeface="Times New Roman" pitchFamily="18" charset="0"/>
                <a:ea typeface="Times New Roman" pitchFamily="18" charset="0"/>
              </a:rPr>
              <a:t>Consider V is a function of r only . Thus the Laplace’s equation reduces to</a:t>
            </a:r>
          </a:p>
        </p:txBody>
      </p:sp>
      <p:pic>
        <p:nvPicPr>
          <p:cNvPr id="2097466" name=""/>
          <p:cNvPicPr>
            <a:picLocks/>
          </p:cNvPicPr>
          <p:nvPr/>
        </p:nvPicPr>
        <p:blipFill>
          <a:blip xmlns:r="http://schemas.openxmlformats.org/officeDocument/2006/relationships" r:embed="rId2"/>
          <a:srcRect l="0" t="0" r="0" b="0"/>
          <a:stretch>
            <a:fillRect/>
          </a:stretch>
        </p:blipFill>
        <p:spPr>
          <a:xfrm rot="0">
            <a:off x="2514600" y="3124200"/>
            <a:ext cx="4364037" cy="2016125"/>
          </a:xfrm>
          <a:prstGeom prst="rect"/>
          <a:noFill/>
          <a:ln>
            <a:noFill/>
          </a:ln>
        </p:spPr>
      </p:pic>
      <p:sp>
        <p:nvSpPr>
          <p:cNvPr id="1049631"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sp>
        <p:nvSpPr>
          <p:cNvPr id="1049632" name=""/>
          <p:cNvSpPr txBox="1"/>
          <p:nvPr/>
        </p:nvSpPr>
        <p:spPr>
          <a:xfrm rot="0">
            <a:off x="228600" y="5334000"/>
            <a:ext cx="86868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solidFill>
                  <a:srgbClr val="3333FF"/>
                </a:solidFill>
                <a:latin typeface="Times New Roman" pitchFamily="18" charset="0"/>
                <a:ea typeface="Times New Roman" pitchFamily="18" charset="0"/>
              </a:rPr>
              <a:t>From this equation, we observe that  </a:t>
            </a:r>
            <a:r>
              <a:rPr altLang="en-US" sz="2400" lang="en-US">
                <a:solidFill>
                  <a:srgbClr val="FF0000"/>
                </a:solidFill>
                <a:latin typeface="Times New Roman" pitchFamily="18" charset="0"/>
                <a:ea typeface="Times New Roman" pitchFamily="18" charset="0"/>
              </a:rPr>
              <a:t>equipotential surfaces are given by </a:t>
            </a:r>
            <a:r>
              <a:rPr altLang="en-US" sz="2400" lang="en-US" u="sng">
                <a:solidFill>
                  <a:srgbClr val="FF0000"/>
                </a:solidFill>
                <a:latin typeface="Times New Roman" pitchFamily="18" charset="0"/>
                <a:ea typeface="Times New Roman" pitchFamily="18" charset="0"/>
              </a:rPr>
              <a:t>r = constant</a:t>
            </a:r>
            <a:r>
              <a:rPr altLang="en-US" sz="2400" lang="en-US">
                <a:solidFill>
                  <a:srgbClr val="FF0000"/>
                </a:solidFill>
                <a:latin typeface="Times New Roman" pitchFamily="18" charset="0"/>
                <a:ea typeface="Times New Roman" pitchFamily="18" charset="0"/>
              </a:rPr>
              <a:t> and are cylinders</a:t>
            </a:r>
            <a:r>
              <a:rPr altLang="en-US" sz="2400" lang="el-GR">
                <a:solidFill>
                  <a:srgbClr val="3333FF"/>
                </a:solidFill>
                <a:latin typeface="Times New Roman" pitchFamily="18" charset="0"/>
                <a:ea typeface="Times New Roman" pitchFamily="18" charset="0"/>
              </a:rPr>
              <a:t>. Example of the problem is that of a coaxial capacitor or coaxial cable.</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28"/>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65"/>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630"/>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66"/>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28" grpId="0" uiExpand="0" build="whole"/>
      <p:bldP spid="1049630" grpId="0" uiExpand="0" build="whole" animBg="1"/>
      <p:bldP spid="1049632" grpId="0" uiExpand="0" build="whole"/>
    </p:bldLst>
  </p:timing>
</p:sld>
</file>

<file path=ppt/slides/slide74.xml><?xml version="1.0" encoding="utf-8"?>
<p:sld xmlns:a="http://schemas.openxmlformats.org/drawingml/2006/main" xmlns:r="http://schemas.openxmlformats.org/officeDocument/2006/relationships" xmlns:p="http://schemas.openxmlformats.org/presentationml/2006/main" showMasterSp="1">
  <p:cSld>
    <p:spTree>
      <p:nvGrpSpPr>
        <p:cNvPr id="458" name=""/>
        <p:cNvGrpSpPr/>
        <p:nvPr/>
      </p:nvGrpSpPr>
      <p:grpSpPr>
        <a:xfrm rot="0">
          <a:off x="0" y="0"/>
          <a:ext cx="0" cy="0"/>
          <a:chOff x="0" y="0"/>
          <a:chExt cx="0" cy="0"/>
        </a:xfrm>
      </p:grpSpPr>
      <p:sp>
        <p:nvSpPr>
          <p:cNvPr id="1049636" name=""/>
          <p:cNvSpPr txBox="1"/>
          <p:nvPr/>
        </p:nvSpPr>
        <p:spPr>
          <a:xfrm rot="0">
            <a:off x="-76200" y="1143000"/>
            <a:ext cx="9144000" cy="830262"/>
          </a:xfrm>
          <a:prstGeom prst="rect"/>
          <a:solidFill>
            <a:srgbClr val="92D05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sz="2400" lang="en-US">
                <a:solidFill>
                  <a:srgbClr val="3333FF"/>
                </a:solidFill>
                <a:latin typeface="Times New Roman" pitchFamily="18" charset="0"/>
                <a:ea typeface="Times New Roman" pitchFamily="18" charset="0"/>
              </a:rPr>
              <a:t>Let us create the </a:t>
            </a:r>
            <a:r>
              <a:rPr altLang="en-US" sz="2400" lang="en-US">
                <a:latin typeface="Times New Roman" pitchFamily="18" charset="0"/>
                <a:ea typeface="Times New Roman" pitchFamily="18" charset="0"/>
              </a:rPr>
              <a:t>boundary conditions </a:t>
            </a:r>
            <a:r>
              <a:rPr altLang="en-US" sz="2400" lang="en-US">
                <a:solidFill>
                  <a:srgbClr val="3333FF"/>
                </a:solidFill>
                <a:latin typeface="Times New Roman" pitchFamily="18" charset="0"/>
                <a:ea typeface="Times New Roman" pitchFamily="18" charset="0"/>
              </a:rPr>
              <a:t>by choosing</a:t>
            </a:r>
            <a:r>
              <a:rPr altLang="en-US" lang="en-US">
                <a:latin typeface="Times New Roman" pitchFamily="18" charset="0"/>
                <a:ea typeface="Times New Roman" pitchFamily="18" charset="0"/>
              </a:rPr>
              <a:t> </a:t>
            </a:r>
          </a:p>
          <a:p>
            <a:pPr algn="ctr" lvl="0"/>
            <a:r>
              <a:rPr altLang="en-US" sz="2400" lang="en-US">
                <a:solidFill>
                  <a:srgbClr val="FF0000"/>
                </a:solidFill>
                <a:latin typeface="Times New Roman" pitchFamily="18" charset="0"/>
                <a:ea typeface="Times New Roman" pitchFamily="18" charset="0"/>
              </a:rPr>
              <a:t>V = V</a:t>
            </a:r>
            <a:r>
              <a:rPr altLang="en-US" baseline="-25000" sz="2400" lang="en-US">
                <a:solidFill>
                  <a:srgbClr val="FF0000"/>
                </a:solidFill>
                <a:latin typeface="Times New Roman" pitchFamily="18" charset="0"/>
                <a:ea typeface="Times New Roman" pitchFamily="18" charset="0"/>
              </a:rPr>
              <a:t>a </a:t>
            </a:r>
            <a:r>
              <a:rPr altLang="en-US" sz="2400" lang="en-US">
                <a:solidFill>
                  <a:srgbClr val="FF0000"/>
                </a:solidFill>
                <a:latin typeface="Times New Roman" pitchFamily="18" charset="0"/>
                <a:ea typeface="Times New Roman" pitchFamily="18" charset="0"/>
              </a:rPr>
              <a:t>at r = a    and     V = V</a:t>
            </a:r>
            <a:r>
              <a:rPr altLang="en-US" baseline="-25000" sz="2400" lang="en-US">
                <a:solidFill>
                  <a:srgbClr val="FF0000"/>
                </a:solidFill>
                <a:latin typeface="Times New Roman" pitchFamily="18" charset="0"/>
                <a:ea typeface="Times New Roman" pitchFamily="18" charset="0"/>
              </a:rPr>
              <a:t>b</a:t>
            </a:r>
            <a:r>
              <a:rPr altLang="en-US" sz="2400" lang="el-GR">
                <a:solidFill>
                  <a:srgbClr val="FF0000"/>
                </a:solidFill>
                <a:latin typeface="Times New Roman" pitchFamily="18" charset="0"/>
                <a:ea typeface="Times New Roman" pitchFamily="18" charset="0"/>
              </a:rPr>
              <a:t> at  r = b, b &gt; a.</a:t>
            </a:r>
          </a:p>
        </p:txBody>
      </p:sp>
      <p:pic>
        <p:nvPicPr>
          <p:cNvPr id="2097467" name=""/>
          <p:cNvPicPr>
            <a:picLocks/>
          </p:cNvPicPr>
          <p:nvPr/>
        </p:nvPicPr>
        <p:blipFill>
          <a:blip xmlns:r="http://schemas.openxmlformats.org/officeDocument/2006/relationships" r:embed="rId1"/>
          <a:srcRect l="0" t="0" r="0" b="0"/>
          <a:stretch>
            <a:fillRect/>
          </a:stretch>
        </p:blipFill>
        <p:spPr>
          <a:xfrm rot="0">
            <a:off x="4000500" y="3260725"/>
            <a:ext cx="381000" cy="412750"/>
          </a:xfrm>
          <a:prstGeom prst="rect"/>
          <a:noFill/>
          <a:ln>
            <a:noFill/>
          </a:ln>
        </p:spPr>
      </p:pic>
      <p:sp>
        <p:nvSpPr>
          <p:cNvPr id="1049637"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Cylindrical coordinates: r dependent only</a:t>
            </a:r>
          </a:p>
        </p:txBody>
      </p:sp>
      <p:sp>
        <p:nvSpPr>
          <p:cNvPr id="1049638"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pic>
        <p:nvPicPr>
          <p:cNvPr id="2097468" name=""/>
          <p:cNvPicPr>
            <a:picLocks/>
          </p:cNvPicPr>
          <p:nvPr/>
        </p:nvPicPr>
        <p:blipFill>
          <a:blip xmlns:r="http://schemas.openxmlformats.org/officeDocument/2006/relationships" r:embed="rId2"/>
          <a:srcRect l="0" t="0" r="0" b="0"/>
          <a:stretch>
            <a:fillRect/>
          </a:stretch>
        </p:blipFill>
        <p:spPr>
          <a:xfrm rot="0">
            <a:off x="5943600" y="2286000"/>
            <a:ext cx="3062287" cy="2949575"/>
          </a:xfrm>
          <a:prstGeom prst="rect"/>
          <a:noFill/>
          <a:ln w="9525" cap="flat" cmpd="sng">
            <a:solidFill>
              <a:srgbClr val="000000">
                <a:alpha val="100000"/>
              </a:srgbClr>
            </a:solidFill>
            <a:prstDash val="solid"/>
            <a:round/>
          </a:ln>
        </p:spPr>
      </p:pic>
      <p:pic>
        <p:nvPicPr>
          <p:cNvPr id="2097469" name=""/>
          <p:cNvPicPr>
            <a:picLocks/>
          </p:cNvPicPr>
          <p:nvPr/>
        </p:nvPicPr>
        <p:blipFill>
          <a:blip xmlns:r="http://schemas.openxmlformats.org/officeDocument/2006/relationships" r:embed="rId3"/>
          <a:srcRect l="0" t="0" r="0" b="0"/>
          <a:stretch>
            <a:fillRect/>
          </a:stretch>
        </p:blipFill>
        <p:spPr>
          <a:xfrm rot="0">
            <a:off x="228600" y="3581400"/>
            <a:ext cx="4554537" cy="1208087"/>
          </a:xfrm>
          <a:prstGeom prst="rect"/>
          <a:solidFill>
            <a:srgbClr val="CCFFFF"/>
          </a:solidFill>
          <a:ln w="28575" cap="flat" cmpd="sng">
            <a:solidFill>
              <a:srgbClr val="008080">
                <a:alpha val="100000"/>
              </a:srgbClr>
            </a:solidFill>
            <a:prstDash val="solid"/>
            <a:round/>
          </a:ln>
        </p:spPr>
      </p:pic>
      <p:pic>
        <p:nvPicPr>
          <p:cNvPr id="2097470" name=""/>
          <p:cNvPicPr>
            <a:picLocks/>
          </p:cNvPicPr>
          <p:nvPr/>
        </p:nvPicPr>
        <p:blipFill>
          <a:blip xmlns:r="http://schemas.openxmlformats.org/officeDocument/2006/relationships" r:embed="rId4"/>
          <a:srcRect l="0" t="0" r="0" b="0"/>
          <a:stretch>
            <a:fillRect/>
          </a:stretch>
        </p:blipFill>
        <p:spPr>
          <a:xfrm rot="0">
            <a:off x="76200" y="2252662"/>
            <a:ext cx="5468937" cy="871537"/>
          </a:xfrm>
          <a:prstGeom prst="rect"/>
          <a:noFill/>
          <a:ln>
            <a:noFill/>
          </a:ln>
        </p:spPr>
      </p:pic>
      <p:pic>
        <p:nvPicPr>
          <p:cNvPr id="2097471" name=""/>
          <p:cNvPicPr>
            <a:picLocks/>
          </p:cNvPicPr>
          <p:nvPr/>
        </p:nvPicPr>
        <p:blipFill>
          <a:blip xmlns:r="http://schemas.openxmlformats.org/officeDocument/2006/relationships" r:embed="rId5"/>
          <a:srcRect l="0" t="0" r="0" b="0"/>
          <a:stretch>
            <a:fillRect/>
          </a:stretch>
        </p:blipFill>
        <p:spPr>
          <a:xfrm rot="0">
            <a:off x="152400" y="4911725"/>
            <a:ext cx="5562600" cy="1793875"/>
          </a:xfrm>
          <a:prstGeom prst="rect"/>
          <a:solidFill>
            <a:srgbClr val="FFFF66"/>
          </a:solidFill>
          <a:ln>
            <a:noFill/>
          </a:ln>
        </p:spPr>
      </p:pic>
      <p:pic>
        <p:nvPicPr>
          <p:cNvPr id="2097472" name=""/>
          <p:cNvPicPr>
            <a:picLocks/>
          </p:cNvPicPr>
          <p:nvPr/>
        </p:nvPicPr>
        <p:blipFill>
          <a:blip xmlns:r="http://schemas.openxmlformats.org/officeDocument/2006/relationships" r:embed="rId6"/>
          <a:srcRect l="0" t="0" r="0" b="0"/>
          <a:stretch>
            <a:fillRect/>
          </a:stretch>
        </p:blipFill>
        <p:spPr>
          <a:xfrm rot="0">
            <a:off x="4395787" y="3322637"/>
            <a:ext cx="1803400" cy="1279525"/>
          </a:xfrm>
          <a:prstGeom prst="rect"/>
          <a:noFill/>
          <a:ln>
            <a:noFill/>
          </a:ln>
        </p:spPr>
      </p:pic>
      <p:pic>
        <p:nvPicPr>
          <p:cNvPr id="2097473" name="" descr="http://t0.gstatic.com/images?q=tbn:ANd9GcS4LFefgQv8SDg8fNGZjiEwtUrIiuQMHx7e3NpxiKySizlXB2IJ"/>
          <p:cNvPicPr>
            <a:picLocks/>
          </p:cNvPicPr>
          <p:nvPr/>
        </p:nvPicPr>
        <p:blipFill>
          <a:blip xmlns:r="http://schemas.openxmlformats.org/officeDocument/2006/relationships" r:embed="rId7"/>
          <a:srcRect l="0" t="0" r="0" b="0"/>
          <a:stretch>
            <a:fillRect/>
          </a:stretch>
        </p:blipFill>
        <p:spPr>
          <a:xfrm rot="0">
            <a:off x="7467600" y="5486400"/>
            <a:ext cx="1371600" cy="1371600"/>
          </a:xfrm>
          <a:prstGeom prst="rect"/>
          <a:noFill/>
          <a:ln>
            <a:noFill/>
          </a:ln>
        </p:spPr>
      </p:pic>
      <p:pic>
        <p:nvPicPr>
          <p:cNvPr id="2097474" name="" descr="C:\Users\sk.awasthi\Desktop\untitled1.bmp"/>
          <p:cNvPicPr>
            <a:picLocks/>
          </p:cNvPicPr>
          <p:nvPr/>
        </p:nvPicPr>
        <p:blipFill>
          <a:blip xmlns:r="http://schemas.openxmlformats.org/officeDocument/2006/relationships" r:embed="rId8"/>
          <a:srcRect l="0" t="0" r="0" b="0"/>
          <a:stretch>
            <a:fillRect/>
          </a:stretch>
        </p:blipFill>
        <p:spPr>
          <a:xfrm rot="0">
            <a:off x="5715000" y="5486400"/>
            <a:ext cx="1617662" cy="12954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3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70"/>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468"/>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72"/>
                                        </p:tgtEl>
                                        <p:attrNameLst>
                                          <p:attrName>style.visibility</p:attrName>
                                        </p:attrNameLst>
                                      </p:cBhvr>
                                      <p:to>
                                        <p:strVal val="visible"/>
                                      </p:to>
                                    </p:set>
                                  </p:childTnLst>
                                </p:cTn>
                              </p:par>
                            </p:childTnLst>
                          </p:cTn>
                        </p:par>
                        <p:par>
                          <p:cTn fill="hold" id="19">
                            <p:stCondLst>
                              <p:cond delay="0"/>
                            </p:stCondLst>
                            <p:childTnLst>
                              <p:par>
                                <p:cTn fill="hold" id="20" nodeType="afterEffect" presetClass="entr" presetID="1" presetSubtype="0">
                                  <p:stCondLst>
                                    <p:cond delay="0"/>
                                  </p:stCondLst>
                                  <p:childTnLst>
                                    <p:set>
                                      <p:cBhvr>
                                        <p:cTn dur="1" fill="hold" id="21">
                                          <p:stCondLst>
                                            <p:cond delay="0"/>
                                          </p:stCondLst>
                                        </p:cTn>
                                        <p:tgtEl>
                                          <p:spTgt spid="2097469"/>
                                        </p:tgtEl>
                                        <p:attrNameLst>
                                          <p:attrName>style.visibility</p:attrName>
                                        </p:attrNameLst>
                                      </p:cBhvr>
                                      <p:to>
                                        <p:strVal val="visible"/>
                                      </p:to>
                                    </p:se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 presetSubtype="0">
                                  <p:stCondLst>
                                    <p:cond delay="0"/>
                                  </p:stCondLst>
                                  <p:childTnLst>
                                    <p:set>
                                      <p:cBhvr>
                                        <p:cTn dur="1" fill="hold" id="25">
                                          <p:stCondLst>
                                            <p:cond delay="0"/>
                                          </p:stCondLst>
                                        </p:cTn>
                                        <p:tgtEl>
                                          <p:spTgt spid="2097471"/>
                                        </p:tgtEl>
                                        <p:attrNameLst>
                                          <p:attrName>style.visibility</p:attrName>
                                        </p:attrNameLst>
                                      </p:cBhvr>
                                      <p:to>
                                        <p:strVal val="visible"/>
                                      </p:to>
                                    </p:set>
                                  </p:childTnLst>
                                </p:cTn>
                              </p:par>
                              <p:par>
                                <p:cTn fill="hold" id="26" nodeType="withEffect" presetClass="entr" presetID="3" presetSubtype="10">
                                  <p:stCondLst>
                                    <p:cond delay="0"/>
                                  </p:stCondLst>
                                  <p:childTnLst>
                                    <p:set>
                                      <p:cBhvr>
                                        <p:cTn dur="1" fill="hold" id="27">
                                          <p:stCondLst>
                                            <p:cond delay="0"/>
                                          </p:stCondLst>
                                        </p:cTn>
                                        <p:tgtEl>
                                          <p:spTgt spid="2097473"/>
                                        </p:tgtEl>
                                        <p:attrNameLst>
                                          <p:attrName>style.visibility</p:attrName>
                                        </p:attrNameLst>
                                      </p:cBhvr>
                                      <p:to>
                                        <p:strVal val="visible"/>
                                      </p:to>
                                    </p:set>
                                    <p:animEffect transition="in" filter="blinds(horizontal)">
                                      <p:cBhvr>
                                        <p:cTn dur="500" id="28"/>
                                        <p:tgtEl>
                                          <p:spTgt spid="2097473"/>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3" presetSubtype="10">
                                  <p:stCondLst>
                                    <p:cond delay="0"/>
                                  </p:stCondLst>
                                  <p:childTnLst>
                                    <p:set>
                                      <p:cBhvr>
                                        <p:cTn dur="1" fill="hold" id="32">
                                          <p:stCondLst>
                                            <p:cond delay="0"/>
                                          </p:stCondLst>
                                        </p:cTn>
                                        <p:tgtEl>
                                          <p:spTgt spid="2097474"/>
                                        </p:tgtEl>
                                        <p:attrNameLst>
                                          <p:attrName>style.visibility</p:attrName>
                                        </p:attrNameLst>
                                      </p:cBhvr>
                                      <p:to>
                                        <p:strVal val="visible"/>
                                      </p:to>
                                    </p:set>
                                    <p:animEffect transition="in" filter="blinds(horizontal)">
                                      <p:cBhvr>
                                        <p:cTn dur="500" id="33"/>
                                        <p:tgtEl>
                                          <p:spTgt spid="2097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36" grpId="0" uiExpand="0" build="whole"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1">
  <p:cSld>
    <p:spTree>
      <p:nvGrpSpPr>
        <p:cNvPr id="461" name=""/>
        <p:cNvGrpSpPr/>
        <p:nvPr/>
      </p:nvGrpSpPr>
      <p:grpSpPr>
        <a:xfrm rot="0">
          <a:off x="0" y="0"/>
          <a:ext cx="0" cy="0"/>
          <a:chOff x="0" y="0"/>
          <a:chExt cx="0" cy="0"/>
        </a:xfrm>
      </p:grpSpPr>
      <p:pic>
        <p:nvPicPr>
          <p:cNvPr id="2097475" name=""/>
          <p:cNvPicPr>
            <a:picLocks/>
          </p:cNvPicPr>
          <p:nvPr/>
        </p:nvPicPr>
        <p:blipFill>
          <a:blip xmlns:r="http://schemas.openxmlformats.org/officeDocument/2006/relationships" r:embed="rId1"/>
          <a:srcRect l="0" t="0" r="0" b="0"/>
          <a:stretch>
            <a:fillRect/>
          </a:stretch>
        </p:blipFill>
        <p:spPr>
          <a:xfrm rot="0">
            <a:off x="6172200" y="914400"/>
            <a:ext cx="2971800" cy="2711450"/>
          </a:xfrm>
          <a:prstGeom prst="rect"/>
          <a:noFill/>
          <a:ln>
            <a:noFill/>
          </a:ln>
        </p:spPr>
      </p:pic>
      <p:sp>
        <p:nvSpPr>
          <p:cNvPr id="1049642" name=""/>
          <p:cNvSpPr txBox="1"/>
          <p:nvPr/>
        </p:nvSpPr>
        <p:spPr>
          <a:xfrm rot="0">
            <a:off x="12192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Cylindrical coordinates: </a:t>
            </a:r>
            <a:r>
              <a:rPr altLang="en-US" b="1" sz="2400" i="1" lang="en-US">
                <a:latin typeface="Times New Roman" pitchFamily="18" charset="0"/>
                <a:ea typeface="Times New Roman" pitchFamily="18" charset="0"/>
                <a:sym typeface="Symbol" pitchFamily="18" charset="2"/>
              </a:rPr>
              <a:t></a:t>
            </a:r>
            <a:r>
              <a:rPr altLang="en-US" b="1" sz="2400" i="1" lang="en-US">
                <a:latin typeface="Times New Roman" pitchFamily="18" charset="0"/>
                <a:ea typeface="Times New Roman" pitchFamily="18" charset="0"/>
              </a:rPr>
              <a:t> dependent only</a:t>
            </a:r>
          </a:p>
        </p:txBody>
      </p:sp>
      <p:sp>
        <p:nvSpPr>
          <p:cNvPr id="1049643"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pic>
        <p:nvPicPr>
          <p:cNvPr id="2097476" name=""/>
          <p:cNvPicPr>
            <a:picLocks/>
          </p:cNvPicPr>
          <p:nvPr/>
        </p:nvPicPr>
        <p:blipFill>
          <a:blip xmlns:r="http://schemas.openxmlformats.org/officeDocument/2006/relationships" r:embed="rId2"/>
          <a:srcRect l="0" t="0" r="0" b="0"/>
          <a:stretch>
            <a:fillRect/>
          </a:stretch>
        </p:blipFill>
        <p:spPr>
          <a:xfrm rot="0">
            <a:off x="228600" y="1524000"/>
            <a:ext cx="5348287" cy="982662"/>
          </a:xfrm>
          <a:prstGeom prst="rect"/>
          <a:solidFill>
            <a:srgbClr val="CCFFFF"/>
          </a:solidFill>
          <a:ln>
            <a:noFill/>
          </a:ln>
        </p:spPr>
      </p:pic>
      <p:sp>
        <p:nvSpPr>
          <p:cNvPr id="1049644" name=""/>
          <p:cNvSpPr txBox="1"/>
          <p:nvPr/>
        </p:nvSpPr>
        <p:spPr>
          <a:xfrm rot="0">
            <a:off x="381000" y="1066800"/>
            <a:ext cx="85344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solidFill>
                  <a:srgbClr val="3333FF"/>
                </a:solidFill>
                <a:latin typeface="Times New Roman" pitchFamily="18" charset="0"/>
                <a:ea typeface="Times New Roman" pitchFamily="18" charset="0"/>
              </a:rPr>
              <a:t>Consider V as a function of   </a:t>
            </a:r>
            <a:r>
              <a:rPr altLang="en-US" sz="2400" lang="el-GR">
                <a:solidFill>
                  <a:srgbClr val="3333FF"/>
                </a:solidFill>
                <a:latin typeface="Times New Roman" pitchFamily="18" charset="0"/>
                <a:ea typeface="Times New Roman" pitchFamily="18" charset="0"/>
              </a:rPr>
              <a:t>Φ</a:t>
            </a:r>
            <a:r>
              <a:rPr altLang="en-US" sz="2400" lang="en-US">
                <a:solidFill>
                  <a:srgbClr val="3333FF"/>
                </a:solidFill>
                <a:latin typeface="Times New Roman" pitchFamily="18" charset="0"/>
                <a:ea typeface="Times New Roman" pitchFamily="18" charset="0"/>
              </a:rPr>
              <a:t>  only. </a:t>
            </a:r>
          </a:p>
        </p:txBody>
      </p:sp>
      <p:pic>
        <p:nvPicPr>
          <p:cNvPr id="2097477" name=""/>
          <p:cNvPicPr>
            <a:picLocks/>
          </p:cNvPicPr>
          <p:nvPr/>
        </p:nvPicPr>
        <p:blipFill>
          <a:blip xmlns:r="http://schemas.openxmlformats.org/officeDocument/2006/relationships" r:embed="rId3"/>
          <a:srcRect l="0" t="0" r="0" b="0"/>
          <a:stretch>
            <a:fillRect/>
          </a:stretch>
        </p:blipFill>
        <p:spPr>
          <a:xfrm rot="0">
            <a:off x="609600" y="2590800"/>
            <a:ext cx="2428875" cy="430212"/>
          </a:xfrm>
          <a:prstGeom prst="rect"/>
          <a:noFill/>
          <a:ln>
            <a:noFill/>
          </a:ln>
        </p:spPr>
      </p:pic>
      <p:sp>
        <p:nvSpPr>
          <p:cNvPr id="1049645" name=""/>
          <p:cNvSpPr txBox="1"/>
          <p:nvPr/>
        </p:nvSpPr>
        <p:spPr>
          <a:xfrm rot="0">
            <a:off x="76200" y="3124200"/>
            <a:ext cx="9067800" cy="18526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lnSpc>
                <a:spcPct val="130000"/>
              </a:lnSpc>
            </a:pPr>
            <a:r>
              <a:rPr altLang="en-US" sz="2200" i="1" lang="en-US">
                <a:solidFill>
                  <a:srgbClr val="3333FF"/>
                </a:solidFill>
                <a:latin typeface="Times New Roman" pitchFamily="18" charset="0"/>
                <a:ea typeface="Times New Roman" pitchFamily="18" charset="0"/>
              </a:rPr>
              <a:t>From this equation, we observe that  equipotential surfaces</a:t>
            </a:r>
          </a:p>
          <a:p>
            <a:pPr algn="just" lvl="0">
              <a:lnSpc>
                <a:spcPct val="130000"/>
              </a:lnSpc>
            </a:pPr>
            <a:r>
              <a:rPr altLang="en-US" sz="2200" i="1" lang="en-US">
                <a:solidFill>
                  <a:srgbClr val="3333FF"/>
                </a:solidFill>
                <a:latin typeface="Times New Roman" pitchFamily="18" charset="0"/>
                <a:ea typeface="Times New Roman" pitchFamily="18" charset="0"/>
              </a:rPr>
              <a:t>are given by </a:t>
            </a:r>
            <a:r>
              <a:rPr altLang="en-US" sz="2200" i="1" lang="ru-RU">
                <a:solidFill>
                  <a:srgbClr val="3333FF"/>
                </a:solidFill>
                <a:latin typeface="Times New Roman" pitchFamily="18" charset="0"/>
                <a:ea typeface="Times New Roman" pitchFamily="18" charset="0"/>
              </a:rPr>
              <a:t>Ф</a:t>
            </a:r>
            <a:r>
              <a:rPr altLang="en-US" sz="2200" i="1" lang="en-US">
                <a:solidFill>
                  <a:srgbClr val="3333FF"/>
                </a:solidFill>
                <a:latin typeface="Times New Roman" pitchFamily="18" charset="0"/>
                <a:ea typeface="Times New Roman" pitchFamily="18" charset="0"/>
              </a:rPr>
              <a:t> = constant planes,</a:t>
            </a:r>
          </a:p>
          <a:p>
            <a:pPr algn="just" lvl="0">
              <a:lnSpc>
                <a:spcPct val="130000"/>
              </a:lnSpc>
            </a:pPr>
            <a:r>
              <a:rPr altLang="en-US" sz="2200" i="1" lang="en-US">
                <a:solidFill>
                  <a:srgbClr val="3333FF"/>
                </a:solidFill>
                <a:latin typeface="Times New Roman" pitchFamily="18" charset="0"/>
                <a:ea typeface="Times New Roman" pitchFamily="18" charset="0"/>
              </a:rPr>
              <a:t>Choose two such equipotential surfaces, V = V</a:t>
            </a:r>
            <a:r>
              <a:rPr altLang="en-US" baseline="-25000" sz="2200" i="1" lang="en-US">
                <a:solidFill>
                  <a:srgbClr val="3333FF"/>
                </a:solidFill>
                <a:latin typeface="Times New Roman" pitchFamily="18" charset="0"/>
                <a:ea typeface="Times New Roman" pitchFamily="18" charset="0"/>
              </a:rPr>
              <a:t>a</a:t>
            </a:r>
            <a:r>
              <a:rPr altLang="en-US" sz="2200" i="1" lang="ru-RU">
                <a:solidFill>
                  <a:srgbClr val="3333FF"/>
                </a:solidFill>
                <a:latin typeface="Times New Roman" pitchFamily="18" charset="0"/>
                <a:ea typeface="Times New Roman" pitchFamily="18" charset="0"/>
              </a:rPr>
              <a:t> at Ф</a:t>
            </a:r>
            <a:r>
              <a:rPr altLang="en-US" sz="2200" i="1" lang="en-US">
                <a:solidFill>
                  <a:srgbClr val="3333FF"/>
                </a:solidFill>
                <a:latin typeface="Times New Roman" pitchFamily="18" charset="0"/>
                <a:ea typeface="Times New Roman" pitchFamily="18" charset="0"/>
              </a:rPr>
              <a:t> =</a:t>
            </a:r>
            <a:r>
              <a:rPr altLang="en-US" sz="2200" i="1" lang="en-US">
                <a:latin typeface="Times New Roman" pitchFamily="18" charset="0"/>
                <a:ea typeface="Times New Roman" pitchFamily="18" charset="0"/>
              </a:rPr>
              <a:t> </a:t>
            </a:r>
            <a:r>
              <a:rPr altLang="en-US" sz="2200" i="1" lang="el-GR">
                <a:solidFill>
                  <a:srgbClr val="3333FF"/>
                </a:solidFill>
                <a:latin typeface="Times New Roman" pitchFamily="18" charset="0"/>
                <a:ea typeface="Times New Roman" pitchFamily="18" charset="0"/>
              </a:rPr>
              <a:t>α</a:t>
            </a:r>
            <a:r>
              <a:rPr altLang="en-US" sz="2200" i="1" lang="en-US">
                <a:solidFill>
                  <a:srgbClr val="3333FF"/>
                </a:solidFill>
                <a:latin typeface="Times New Roman" pitchFamily="18" charset="0"/>
                <a:ea typeface="Times New Roman" pitchFamily="18" charset="0"/>
              </a:rPr>
              <a:t> and V = 0 at </a:t>
            </a:r>
            <a:r>
              <a:rPr altLang="en-US" sz="2200" i="1" lang="ru-RU">
                <a:solidFill>
                  <a:srgbClr val="3333FF"/>
                </a:solidFill>
                <a:latin typeface="Times New Roman" pitchFamily="18" charset="0"/>
                <a:ea typeface="Times New Roman" pitchFamily="18" charset="0"/>
              </a:rPr>
              <a:t>Ф</a:t>
            </a:r>
            <a:r>
              <a:rPr altLang="en-US" sz="2200" i="1" lang="en-US">
                <a:solidFill>
                  <a:srgbClr val="3333FF"/>
                </a:solidFill>
                <a:latin typeface="Times New Roman" pitchFamily="18" charset="0"/>
                <a:ea typeface="Times New Roman" pitchFamily="18" charset="0"/>
              </a:rPr>
              <a:t> =</a:t>
            </a:r>
            <a:r>
              <a:rPr altLang="en-US" sz="2200" i="1" lang="en-US">
                <a:latin typeface="Times New Roman" pitchFamily="18" charset="0"/>
                <a:ea typeface="Times New Roman" pitchFamily="18" charset="0"/>
              </a:rPr>
              <a:t> </a:t>
            </a:r>
            <a:r>
              <a:rPr altLang="en-US" sz="2200" i="1" lang="en-US">
                <a:solidFill>
                  <a:srgbClr val="3333FF"/>
                </a:solidFill>
                <a:latin typeface="Times New Roman" pitchFamily="18" charset="0"/>
                <a:ea typeface="Times New Roman" pitchFamily="18" charset="0"/>
              </a:rPr>
              <a:t>0. Example: </a:t>
            </a:r>
            <a:r>
              <a:rPr altLang="en-US" sz="2200" i="1" lang="en-US">
                <a:solidFill>
                  <a:srgbClr val="FF0000"/>
                </a:solidFill>
                <a:latin typeface="Times New Roman" pitchFamily="18" charset="0"/>
                <a:ea typeface="Times New Roman" pitchFamily="18" charset="0"/>
              </a:rPr>
              <a:t>corner reflector antenna</a:t>
            </a:r>
            <a:r>
              <a:rPr altLang="en-US" sz="2200" i="1" lang="el-GR">
                <a:solidFill>
                  <a:srgbClr val="3333FF"/>
                </a:solidFill>
                <a:latin typeface="Times New Roman" pitchFamily="18" charset="0"/>
                <a:ea typeface="Times New Roman" pitchFamily="18" charset="0"/>
              </a:rPr>
              <a:t> ,Used in communication systems. </a:t>
            </a:r>
          </a:p>
        </p:txBody>
      </p:sp>
      <p:pic>
        <p:nvPicPr>
          <p:cNvPr id="2097478" name=""/>
          <p:cNvPicPr>
            <a:picLocks/>
          </p:cNvPicPr>
          <p:nvPr/>
        </p:nvPicPr>
        <p:blipFill>
          <a:blip xmlns:r="http://schemas.openxmlformats.org/officeDocument/2006/relationships" r:embed="rId4"/>
          <a:srcRect l="0" t="0" r="0" b="0"/>
          <a:stretch>
            <a:fillRect/>
          </a:stretch>
        </p:blipFill>
        <p:spPr>
          <a:xfrm rot="0">
            <a:off x="228600" y="5029200"/>
            <a:ext cx="2490787" cy="1600200"/>
          </a:xfrm>
          <a:prstGeom prst="rect"/>
          <a:noFill/>
          <a:ln>
            <a:noFill/>
          </a:ln>
        </p:spPr>
      </p:pic>
      <p:pic>
        <p:nvPicPr>
          <p:cNvPr id="2097479" name=""/>
          <p:cNvPicPr>
            <a:picLocks/>
          </p:cNvPicPr>
          <p:nvPr/>
        </p:nvPicPr>
        <p:blipFill>
          <a:blip xmlns:r="http://schemas.openxmlformats.org/officeDocument/2006/relationships" r:embed="rId5"/>
          <a:srcRect l="0" t="0" r="0" b="0"/>
          <a:stretch>
            <a:fillRect/>
          </a:stretch>
        </p:blipFill>
        <p:spPr>
          <a:xfrm rot="0">
            <a:off x="3373437" y="5257800"/>
            <a:ext cx="5694362" cy="1457325"/>
          </a:xfrm>
          <a:prstGeom prst="rect"/>
          <a:solidFill>
            <a:schemeClr val="accent1"/>
          </a:solidFill>
          <a:ln>
            <a:noFill/>
          </a:ln>
        </p:spPr>
      </p:pic>
      <p:pic>
        <p:nvPicPr>
          <p:cNvPr id="2097480" name="" descr="http://t1.gstatic.com/images?q=tbn:ANd9GcQKV7tItI2gGaQWPUGaRxBJlphg1BgA6d83RQiQl8J3awb41xIp"/>
          <p:cNvPicPr>
            <a:picLocks/>
          </p:cNvPicPr>
          <p:nvPr/>
        </p:nvPicPr>
        <p:blipFill>
          <a:blip xmlns:r="http://schemas.openxmlformats.org/officeDocument/2006/relationships" r:embed="rId6"/>
          <a:srcRect l="0" t="0" r="0" b="0"/>
          <a:stretch>
            <a:fillRect/>
          </a:stretch>
        </p:blipFill>
        <p:spPr>
          <a:xfrm rot="0">
            <a:off x="7921625" y="457200"/>
            <a:ext cx="1222375" cy="12334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42"/>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644"/>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476"/>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77"/>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645"/>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 presetSubtype="0">
                                  <p:stCondLst>
                                    <p:cond delay="0"/>
                                  </p:stCondLst>
                                  <p:childTnLst>
                                    <p:set>
                                      <p:cBhvr>
                                        <p:cTn dur="1" fill="hold" id="26">
                                          <p:stCondLst>
                                            <p:cond delay="0"/>
                                          </p:stCondLst>
                                        </p:cTn>
                                        <p:tgtEl>
                                          <p:spTgt spid="20974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2097479"/>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3" presetSubtype="10">
                                  <p:stCondLst>
                                    <p:cond delay="0"/>
                                  </p:stCondLst>
                                  <p:childTnLst>
                                    <p:set>
                                      <p:cBhvr>
                                        <p:cTn dur="1" fill="hold" id="34">
                                          <p:stCondLst>
                                            <p:cond delay="0"/>
                                          </p:stCondLst>
                                        </p:cTn>
                                        <p:tgtEl>
                                          <p:spTgt spid="2097480"/>
                                        </p:tgtEl>
                                        <p:attrNameLst>
                                          <p:attrName>style.visibility</p:attrName>
                                        </p:attrNameLst>
                                      </p:cBhvr>
                                      <p:to>
                                        <p:strVal val="visible"/>
                                      </p:to>
                                    </p:set>
                                    <p:animEffect transition="in" filter="blinds(horizontal)">
                                      <p:cBhvr>
                                        <p:cTn dur="500" id="35"/>
                                        <p:tgtEl>
                                          <p:spTgt spid="2097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42" grpId="0" uiExpand="0" build="whole" animBg="1"/>
      <p:bldP spid="1049644" grpId="0" uiExpand="0" build="whole"/>
      <p:bldP spid="1049645" grpId="0" uiExpand="0" build="whole"/>
    </p:bldLst>
  </p:timing>
</p:sld>
</file>

<file path=ppt/slides/slide76.xml><?xml version="1.0" encoding="utf-8"?>
<p:sld xmlns:a="http://schemas.openxmlformats.org/drawingml/2006/main" xmlns:r="http://schemas.openxmlformats.org/officeDocument/2006/relationships" xmlns:p="http://schemas.openxmlformats.org/presentationml/2006/main" showMasterSp="1">
  <p:cSld>
    <p:spTree>
      <p:nvGrpSpPr>
        <p:cNvPr id="464" name=""/>
        <p:cNvGrpSpPr/>
        <p:nvPr/>
      </p:nvGrpSpPr>
      <p:grpSpPr>
        <a:xfrm rot="0">
          <a:off x="0" y="0"/>
          <a:ext cx="0" cy="0"/>
          <a:chOff x="0" y="0"/>
          <a:chExt cx="0" cy="0"/>
        </a:xfrm>
      </p:grpSpPr>
      <p:sp>
        <p:nvSpPr>
          <p:cNvPr id="1049649" name=""/>
          <p:cNvSpPr txBox="1"/>
          <p:nvPr/>
        </p:nvSpPr>
        <p:spPr>
          <a:xfrm rot="0">
            <a:off x="152400" y="2057400"/>
            <a:ext cx="87630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i="1" lang="en-US">
                <a:solidFill>
                  <a:srgbClr val="3333FF"/>
                </a:solidFill>
                <a:latin typeface="Times New Roman" pitchFamily="18" charset="0"/>
                <a:ea typeface="Times New Roman" pitchFamily="18" charset="0"/>
              </a:rPr>
              <a:t>Consider that V is a function of r only. Laplace’s equation reduces to </a:t>
            </a:r>
          </a:p>
        </p:txBody>
      </p:sp>
      <p:pic>
        <p:nvPicPr>
          <p:cNvPr id="2097481" name=""/>
          <p:cNvPicPr>
            <a:picLocks/>
          </p:cNvPicPr>
          <p:nvPr/>
        </p:nvPicPr>
        <p:blipFill>
          <a:blip xmlns:r="http://schemas.openxmlformats.org/officeDocument/2006/relationships" r:embed="rId1"/>
          <a:srcRect l="0" t="0" r="0" b="0"/>
          <a:stretch>
            <a:fillRect/>
          </a:stretch>
        </p:blipFill>
        <p:spPr>
          <a:xfrm rot="0">
            <a:off x="98425" y="2590800"/>
            <a:ext cx="5616575" cy="723900"/>
          </a:xfrm>
          <a:prstGeom prst="rect"/>
          <a:noFill/>
          <a:ln>
            <a:noFill/>
          </a:ln>
        </p:spPr>
      </p:pic>
      <p:pic>
        <p:nvPicPr>
          <p:cNvPr id="2097482" name=""/>
          <p:cNvPicPr>
            <a:picLocks/>
          </p:cNvPicPr>
          <p:nvPr>
            <p:ph sz="full" idx="0"/>
          </p:nvPr>
        </p:nvPicPr>
        <p:blipFill>
          <a:blip xmlns:r="http://schemas.openxmlformats.org/officeDocument/2006/relationships" r:embed="rId2"/>
          <a:srcRect l="0" t="0" r="0" b="0"/>
          <a:stretch>
            <a:fillRect/>
          </a:stretch>
        </p:blipFill>
        <p:spPr>
          <a:xfrm rot="0">
            <a:off x="609600" y="1069975"/>
            <a:ext cx="8077200" cy="896937"/>
          </a:xfrm>
          <a:prstGeom prst="rect"/>
          <a:noFill/>
          <a:ln>
            <a:noFill/>
          </a:ln>
        </p:spPr>
      </p:pic>
      <p:sp>
        <p:nvSpPr>
          <p:cNvPr id="1049650"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Spherical coordinates: </a:t>
            </a:r>
            <a:r>
              <a:rPr altLang="en-US" b="1" sz="2400" i="1" lang="en-US">
                <a:latin typeface="Times New Roman" pitchFamily="18" charset="0"/>
                <a:ea typeface="Times New Roman" pitchFamily="18" charset="0"/>
                <a:sym typeface="Symbol" pitchFamily="18" charset="2"/>
              </a:rPr>
              <a:t>r</a:t>
            </a:r>
            <a:r>
              <a:rPr altLang="en-US" b="1" sz="2400" i="1" lang="en-US">
                <a:latin typeface="Times New Roman" pitchFamily="18" charset="0"/>
                <a:ea typeface="Times New Roman" pitchFamily="18" charset="0"/>
              </a:rPr>
              <a:t> dependent only</a:t>
            </a:r>
          </a:p>
        </p:txBody>
      </p:sp>
      <p:sp>
        <p:nvSpPr>
          <p:cNvPr id="1049651"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pic>
        <p:nvPicPr>
          <p:cNvPr id="2097483" name=""/>
          <p:cNvPicPr>
            <a:picLocks/>
          </p:cNvPicPr>
          <p:nvPr/>
        </p:nvPicPr>
        <p:blipFill>
          <a:blip xmlns:r="http://schemas.openxmlformats.org/officeDocument/2006/relationships" r:embed="rId3"/>
          <a:srcRect l="0" t="0" r="0" b="0"/>
          <a:stretch>
            <a:fillRect/>
          </a:stretch>
        </p:blipFill>
        <p:spPr>
          <a:xfrm rot="0">
            <a:off x="1497012" y="5776912"/>
            <a:ext cx="204787" cy="293687"/>
          </a:xfrm>
          <a:prstGeom prst="rect"/>
          <a:noFill/>
          <a:ln>
            <a:noFill/>
          </a:ln>
        </p:spPr>
      </p:pic>
      <p:pic>
        <p:nvPicPr>
          <p:cNvPr id="2097484" name=""/>
          <p:cNvPicPr>
            <a:picLocks/>
          </p:cNvPicPr>
          <p:nvPr/>
        </p:nvPicPr>
        <p:blipFill>
          <a:blip xmlns:r="http://schemas.openxmlformats.org/officeDocument/2006/relationships" r:embed="rId4"/>
          <a:srcRect l="0" t="0" r="0" b="0"/>
          <a:stretch>
            <a:fillRect/>
          </a:stretch>
        </p:blipFill>
        <p:spPr>
          <a:xfrm rot="0">
            <a:off x="76200" y="3371850"/>
            <a:ext cx="4113212" cy="2114550"/>
          </a:xfrm>
          <a:prstGeom prst="rect"/>
          <a:noFill/>
          <a:ln>
            <a:noFill/>
          </a:ln>
        </p:spPr>
      </p:pic>
      <p:sp>
        <p:nvSpPr>
          <p:cNvPr id="1049652" name=""/>
          <p:cNvSpPr txBox="1"/>
          <p:nvPr/>
        </p:nvSpPr>
        <p:spPr>
          <a:xfrm rot="0">
            <a:off x="0" y="5334000"/>
            <a:ext cx="88392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solidFill>
                  <a:srgbClr val="3333FF"/>
                </a:solidFill>
                <a:latin typeface="Times New Roman" pitchFamily="18" charset="0"/>
                <a:ea typeface="Times New Roman" pitchFamily="18" charset="0"/>
              </a:rPr>
              <a:t>where A and B are arbitrary constants to be evaluated. This equation represents a family of equi – potential  surfaces for  r = constant.</a:t>
            </a:r>
          </a:p>
        </p:txBody>
      </p:sp>
      <p:sp>
        <p:nvSpPr>
          <p:cNvPr id="1049653" name=""/>
          <p:cNvSpPr txBox="1"/>
          <p:nvPr/>
        </p:nvSpPr>
        <p:spPr>
          <a:xfrm rot="0">
            <a:off x="0" y="6149975"/>
            <a:ext cx="9144000" cy="708025"/>
          </a:xfrm>
          <a:prstGeom prst="rect"/>
          <a:solidFill>
            <a:srgbClr val="C00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lang="en-US">
                <a:solidFill>
                  <a:schemeClr val="lt1"/>
                </a:solidFill>
                <a:latin typeface="Times New Roman" pitchFamily="18" charset="0"/>
                <a:ea typeface="Times New Roman" pitchFamily="18" charset="0"/>
              </a:rPr>
              <a:t>Let us choose two such equi-potential surfaces at r = a and  r = b, b &gt; a , such that at</a:t>
            </a:r>
          </a:p>
          <a:p>
            <a:pPr lvl="0"/>
            <a:r>
              <a:rPr altLang="en-US" sz="2000" lang="en-US">
                <a:solidFill>
                  <a:schemeClr val="lt1"/>
                </a:solidFill>
                <a:latin typeface="Times New Roman" pitchFamily="18" charset="0"/>
                <a:ea typeface="Times New Roman" pitchFamily="18" charset="0"/>
              </a:rPr>
              <a:t> r = a, V = V</a:t>
            </a:r>
            <a:r>
              <a:rPr altLang="en-US" baseline="-25000" sz="2000" lang="en-US">
                <a:solidFill>
                  <a:schemeClr val="lt1"/>
                </a:solidFill>
                <a:latin typeface="Times New Roman" pitchFamily="18" charset="0"/>
                <a:ea typeface="Times New Roman" pitchFamily="18" charset="0"/>
              </a:rPr>
              <a:t>a</a:t>
            </a:r>
            <a:r>
              <a:rPr altLang="en-US" sz="2000" lang="en-US">
                <a:solidFill>
                  <a:schemeClr val="lt1"/>
                </a:solidFill>
                <a:latin typeface="Times New Roman" pitchFamily="18" charset="0"/>
                <a:ea typeface="Times New Roman" pitchFamily="18" charset="0"/>
              </a:rPr>
              <a:t> and at r = b, V = V</a:t>
            </a:r>
            <a:r>
              <a:rPr altLang="en-US" baseline="-25000" sz="2000" lang="en-US">
                <a:solidFill>
                  <a:schemeClr val="lt1"/>
                </a:solidFill>
                <a:latin typeface="Times New Roman" pitchFamily="18" charset="0"/>
                <a:ea typeface="Times New Roman" pitchFamily="18" charset="0"/>
              </a:rPr>
              <a:t>b</a:t>
            </a:r>
            <a:r>
              <a:rPr altLang="en-US" sz="2000" lang="en-US">
                <a:solidFill>
                  <a:schemeClr val="lt1"/>
                </a:solidFill>
                <a:latin typeface="Times New Roman" pitchFamily="18" charset="0"/>
                <a:ea typeface="Times New Roman" pitchFamily="18" charset="0"/>
              </a:rPr>
              <a:t> </a:t>
            </a:r>
          </a:p>
        </p:txBody>
      </p:sp>
      <p:pic>
        <p:nvPicPr>
          <p:cNvPr id="2097485" name="" descr="C:\Users\sk.awasthi\Desktop\untitled.bmp"/>
          <p:cNvPicPr>
            <a:picLocks/>
          </p:cNvPicPr>
          <p:nvPr/>
        </p:nvPicPr>
        <p:blipFill>
          <a:blip xmlns:r="http://schemas.openxmlformats.org/officeDocument/2006/relationships" r:embed="rId5"/>
          <a:srcRect l="0" t="0" r="0" b="0"/>
          <a:stretch>
            <a:fillRect/>
          </a:stretch>
        </p:blipFill>
        <p:spPr>
          <a:xfrm rot="0">
            <a:off x="5791200" y="3136900"/>
            <a:ext cx="2590800" cy="21209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5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82"/>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649"/>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81"/>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 presetSubtype="0">
                                  <p:stCondLst>
                                    <p:cond delay="0"/>
                                  </p:stCondLst>
                                  <p:childTnLst>
                                    <p:set>
                                      <p:cBhvr>
                                        <p:cTn dur="1" fill="hold" id="22">
                                          <p:stCondLst>
                                            <p:cond delay="0"/>
                                          </p:stCondLst>
                                        </p:cTn>
                                        <p:tgtEl>
                                          <p:spTgt spid="2097484"/>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1049652"/>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1049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49" grpId="0" uiExpand="0" build="whole"/>
      <p:bldP spid="1049650" grpId="0" uiExpand="0" build="whole" animBg="1"/>
      <p:bldP spid="1049652" grpId="0" uiExpand="0" build="whole"/>
      <p:bldP spid="1049653" grpId="0" uiExpand="0" build="whole"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1">
  <p:cSld>
    <p:spTree>
      <p:nvGrpSpPr>
        <p:cNvPr id="467" name=""/>
        <p:cNvGrpSpPr/>
        <p:nvPr/>
      </p:nvGrpSpPr>
      <p:grpSpPr>
        <a:xfrm rot="0">
          <a:off x="0" y="0"/>
          <a:ext cx="0" cy="0"/>
          <a:chOff x="0" y="0"/>
          <a:chExt cx="0" cy="0"/>
        </a:xfrm>
      </p:grpSpPr>
      <p:sp>
        <p:nvSpPr>
          <p:cNvPr id="1049657"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Spherical coordinates: </a:t>
            </a:r>
            <a:r>
              <a:rPr altLang="en-US" b="1" sz="2400" i="1" lang="en-US">
                <a:latin typeface="Times New Roman" pitchFamily="18" charset="0"/>
                <a:ea typeface="Times New Roman" pitchFamily="18" charset="0"/>
                <a:sym typeface="Symbol" pitchFamily="18" charset="2"/>
              </a:rPr>
              <a:t>r</a:t>
            </a:r>
            <a:r>
              <a:rPr altLang="en-US" b="1" sz="2400" i="1" lang="en-US">
                <a:latin typeface="Times New Roman" pitchFamily="18" charset="0"/>
                <a:ea typeface="Times New Roman" pitchFamily="18" charset="0"/>
              </a:rPr>
              <a:t> dependent only</a:t>
            </a:r>
          </a:p>
        </p:txBody>
      </p:sp>
      <p:sp>
        <p:nvSpPr>
          <p:cNvPr id="1049658"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pic>
        <p:nvPicPr>
          <p:cNvPr id="2097486" name=""/>
          <p:cNvPicPr>
            <a:picLocks/>
          </p:cNvPicPr>
          <p:nvPr/>
        </p:nvPicPr>
        <p:blipFill>
          <a:blip xmlns:r="http://schemas.openxmlformats.org/officeDocument/2006/relationships" r:embed="rId1"/>
          <a:srcRect l="0" t="0" r="0" b="0"/>
          <a:stretch>
            <a:fillRect/>
          </a:stretch>
        </p:blipFill>
        <p:spPr>
          <a:xfrm rot="0">
            <a:off x="838200" y="1219200"/>
            <a:ext cx="4689475" cy="649287"/>
          </a:xfrm>
          <a:prstGeom prst="rect"/>
          <a:noFill/>
          <a:ln>
            <a:noFill/>
          </a:ln>
        </p:spPr>
      </p:pic>
      <p:pic>
        <p:nvPicPr>
          <p:cNvPr id="2097487" name=""/>
          <p:cNvPicPr>
            <a:picLocks/>
          </p:cNvPicPr>
          <p:nvPr/>
        </p:nvPicPr>
        <p:blipFill>
          <a:blip xmlns:r="http://schemas.openxmlformats.org/officeDocument/2006/relationships" r:embed="rId2"/>
          <a:srcRect l="0" t="0" r="0" b="0"/>
          <a:stretch>
            <a:fillRect/>
          </a:stretch>
        </p:blipFill>
        <p:spPr>
          <a:xfrm rot="0">
            <a:off x="1066800" y="2362200"/>
            <a:ext cx="7620000" cy="1295400"/>
          </a:xfrm>
          <a:prstGeom prst="rect"/>
          <a:noFill/>
          <a:ln>
            <a:noFill/>
          </a:ln>
        </p:spPr>
      </p:pic>
      <p:pic>
        <p:nvPicPr>
          <p:cNvPr id="2097488" name=""/>
          <p:cNvPicPr>
            <a:picLocks/>
          </p:cNvPicPr>
          <p:nvPr/>
        </p:nvPicPr>
        <p:blipFill>
          <a:blip xmlns:r="http://schemas.openxmlformats.org/officeDocument/2006/relationships" r:embed="rId3"/>
          <a:srcRect l="0" t="0" r="0" b="0"/>
          <a:stretch>
            <a:fillRect/>
          </a:stretch>
        </p:blipFill>
        <p:spPr>
          <a:xfrm rot="0">
            <a:off x="76200" y="3802062"/>
            <a:ext cx="5746750" cy="1684337"/>
          </a:xfrm>
          <a:prstGeom prst="rect"/>
          <a:noFill/>
          <a:ln>
            <a:noFill/>
          </a:ln>
        </p:spPr>
      </p:pic>
      <p:pic>
        <p:nvPicPr>
          <p:cNvPr id="2097489" name=""/>
          <p:cNvPicPr>
            <a:picLocks/>
          </p:cNvPicPr>
          <p:nvPr/>
        </p:nvPicPr>
        <p:blipFill>
          <a:blip xmlns:r="http://schemas.openxmlformats.org/officeDocument/2006/relationships" r:embed="rId4"/>
          <a:srcRect l="0" t="0" r="0" b="0"/>
          <a:stretch>
            <a:fillRect/>
          </a:stretch>
        </p:blipFill>
        <p:spPr>
          <a:xfrm rot="0">
            <a:off x="1981200" y="5943600"/>
            <a:ext cx="3549650" cy="342900"/>
          </a:xfrm>
          <a:prstGeom prst="rect"/>
          <a:noFill/>
          <a:ln>
            <a:noFill/>
          </a:ln>
        </p:spPr>
      </p:pic>
      <p:sp>
        <p:nvSpPr>
          <p:cNvPr id="1049659" name=""/>
          <p:cNvSpPr txBox="1"/>
          <p:nvPr/>
        </p:nvSpPr>
        <p:spPr>
          <a:xfrm rot="0">
            <a:off x="76200" y="1885950"/>
            <a:ext cx="8963025" cy="400050"/>
          </a:xfrm>
          <a:prstGeom prst="rect"/>
          <a:solidFill>
            <a:srgbClr val="C00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chemeClr val="lt1"/>
                </a:solidFill>
                <a:latin typeface="Times New Roman" pitchFamily="18" charset="0"/>
                <a:ea typeface="Times New Roman" pitchFamily="18" charset="0"/>
              </a:rPr>
              <a:t>This is an example of concentric spheres or Spherical capacitor</a:t>
            </a:r>
          </a:p>
        </p:txBody>
      </p:sp>
      <p:pic>
        <p:nvPicPr>
          <p:cNvPr id="2097490" name=""/>
          <p:cNvPicPr>
            <a:picLocks/>
          </p:cNvPicPr>
          <p:nvPr/>
        </p:nvPicPr>
        <p:blipFill>
          <a:blip xmlns:r="http://schemas.openxmlformats.org/officeDocument/2006/relationships" r:embed="rId5"/>
          <a:srcRect l="0" t="0" r="0" b="0"/>
          <a:stretch>
            <a:fillRect/>
          </a:stretch>
        </p:blipFill>
        <p:spPr>
          <a:xfrm rot="0">
            <a:off x="5943600" y="5114925"/>
            <a:ext cx="2057400" cy="174307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48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9659"/>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487"/>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88"/>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 presetSubtype="0">
                                  <p:stCondLst>
                                    <p:cond delay="0"/>
                                  </p:stCondLst>
                                  <p:childTnLst>
                                    <p:set>
                                      <p:cBhvr>
                                        <p:cTn dur="1" fill="hold" id="22">
                                          <p:stCondLst>
                                            <p:cond delay="0"/>
                                          </p:stCondLst>
                                        </p:cTn>
                                        <p:tgtEl>
                                          <p:spTgt spid="2097489"/>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2097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59" grpId="0" uiExpand="0" build="whole"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1">
  <p:cSld>
    <p:spTree>
      <p:nvGrpSpPr>
        <p:cNvPr id="470" name=""/>
        <p:cNvGrpSpPr/>
        <p:nvPr/>
      </p:nvGrpSpPr>
      <p:grpSpPr>
        <a:xfrm rot="0">
          <a:off x="0" y="0"/>
          <a:ext cx="0" cy="0"/>
          <a:chOff x="0" y="0"/>
          <a:chExt cx="0" cy="0"/>
        </a:xfrm>
      </p:grpSpPr>
      <p:pic>
        <p:nvPicPr>
          <p:cNvPr id="2097491" name=""/>
          <p:cNvPicPr>
            <a:picLocks/>
          </p:cNvPicPr>
          <p:nvPr/>
        </p:nvPicPr>
        <p:blipFill>
          <a:blip xmlns:r="http://schemas.openxmlformats.org/officeDocument/2006/relationships" r:embed="rId1"/>
          <a:srcRect l="0" t="0" r="0" b="0"/>
          <a:stretch>
            <a:fillRect/>
          </a:stretch>
        </p:blipFill>
        <p:spPr>
          <a:xfrm rot="0">
            <a:off x="4800600" y="1981200"/>
            <a:ext cx="4267200" cy="2819400"/>
          </a:xfrm>
          <a:prstGeom prst="rect"/>
          <a:noFill/>
          <a:ln>
            <a:noFill/>
          </a:ln>
        </p:spPr>
      </p:pic>
      <p:sp>
        <p:nvSpPr>
          <p:cNvPr id="1049663" name=""/>
          <p:cNvSpPr txBox="1"/>
          <p:nvPr/>
        </p:nvSpPr>
        <p:spPr>
          <a:xfrm rot="0">
            <a:off x="0" y="1074737"/>
            <a:ext cx="83820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solidFill>
                  <a:srgbClr val="3333FF"/>
                </a:solidFill>
                <a:latin typeface="Times New Roman" pitchFamily="18" charset="0"/>
                <a:ea typeface="Times New Roman" pitchFamily="18" charset="0"/>
              </a:rPr>
              <a:t>Finally let us consider V as a function of </a:t>
            </a:r>
            <a:r>
              <a:rPr altLang="en-US" sz="2400" lang="el-GR">
                <a:solidFill>
                  <a:srgbClr val="3333FF"/>
                </a:solidFill>
                <a:latin typeface="Times New Roman" pitchFamily="18" charset="0"/>
                <a:ea typeface="Times New Roman" pitchFamily="18" charset="0"/>
              </a:rPr>
              <a:t>θ</a:t>
            </a:r>
            <a:r>
              <a:rPr altLang="en-US" sz="2400" lang="en-US">
                <a:solidFill>
                  <a:srgbClr val="3333FF"/>
                </a:solidFill>
                <a:latin typeface="Times New Roman" pitchFamily="18" charset="0"/>
                <a:ea typeface="Times New Roman" pitchFamily="18" charset="0"/>
              </a:rPr>
              <a:t> only . In this case the Laplace’s equation reduces to </a:t>
            </a:r>
          </a:p>
        </p:txBody>
      </p:sp>
      <p:pic>
        <p:nvPicPr>
          <p:cNvPr id="2097492" name=""/>
          <p:cNvPicPr>
            <a:picLocks/>
          </p:cNvPicPr>
          <p:nvPr/>
        </p:nvPicPr>
        <p:blipFill>
          <a:blip xmlns:r="http://schemas.openxmlformats.org/officeDocument/2006/relationships" r:embed="rId2"/>
          <a:srcRect l="0" t="0" r="0" b="0"/>
          <a:stretch>
            <a:fillRect/>
          </a:stretch>
        </p:blipFill>
        <p:spPr>
          <a:xfrm rot="0">
            <a:off x="533400" y="1905000"/>
            <a:ext cx="4648200" cy="835025"/>
          </a:xfrm>
          <a:prstGeom prst="rect"/>
          <a:solidFill>
            <a:srgbClr val="CCFFFF"/>
          </a:solidFill>
          <a:ln>
            <a:noFill/>
          </a:ln>
        </p:spPr>
      </p:pic>
      <p:pic>
        <p:nvPicPr>
          <p:cNvPr id="2097493" name=""/>
          <p:cNvPicPr>
            <a:picLocks/>
          </p:cNvPicPr>
          <p:nvPr/>
        </p:nvPicPr>
        <p:blipFill>
          <a:blip xmlns:r="http://schemas.openxmlformats.org/officeDocument/2006/relationships" r:embed="rId3"/>
          <a:srcRect l="0" t="0" r="0" b="0"/>
          <a:stretch>
            <a:fillRect/>
          </a:stretch>
        </p:blipFill>
        <p:spPr>
          <a:xfrm rot="0">
            <a:off x="1524000" y="2819400"/>
            <a:ext cx="2092325" cy="808037"/>
          </a:xfrm>
          <a:prstGeom prst="rect"/>
          <a:noFill/>
          <a:ln>
            <a:noFill/>
          </a:ln>
        </p:spPr>
      </p:pic>
      <p:sp>
        <p:nvSpPr>
          <p:cNvPr id="1049664" name=""/>
          <p:cNvSpPr txBox="1"/>
          <p:nvPr/>
        </p:nvSpPr>
        <p:spPr>
          <a:xfrm rot="0">
            <a:off x="228600" y="3733800"/>
            <a:ext cx="3973512"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lang="en-US">
                <a:solidFill>
                  <a:srgbClr val="3333FF"/>
                </a:solidFill>
                <a:latin typeface="Times New Roman" pitchFamily="18" charset="0"/>
                <a:ea typeface="Times New Roman" pitchFamily="18" charset="0"/>
              </a:rPr>
              <a:t>Integrating once again, we get,</a:t>
            </a:r>
          </a:p>
        </p:txBody>
      </p:sp>
      <p:pic>
        <p:nvPicPr>
          <p:cNvPr id="2097494" name=""/>
          <p:cNvPicPr>
            <a:picLocks/>
          </p:cNvPicPr>
          <p:nvPr/>
        </p:nvPicPr>
        <p:blipFill>
          <a:blip xmlns:r="http://schemas.openxmlformats.org/officeDocument/2006/relationships" r:embed="rId4"/>
          <a:srcRect l="0" t="0" r="0" b="0"/>
          <a:stretch>
            <a:fillRect/>
          </a:stretch>
        </p:blipFill>
        <p:spPr>
          <a:xfrm rot="0">
            <a:off x="1066800" y="4343400"/>
            <a:ext cx="4002087" cy="533400"/>
          </a:xfrm>
          <a:prstGeom prst="rect"/>
          <a:solidFill>
            <a:schemeClr val="accent1"/>
          </a:solidFill>
          <a:ln w="9525" cap="flat" cmpd="sng">
            <a:solidFill>
              <a:schemeClr val="dk1">
                <a:alpha val="100000"/>
              </a:schemeClr>
            </a:solidFill>
            <a:prstDash val="solid"/>
            <a:round/>
          </a:ln>
        </p:spPr>
      </p:pic>
      <p:sp>
        <p:nvSpPr>
          <p:cNvPr id="1049665" name=""/>
          <p:cNvSpPr txBox="1"/>
          <p:nvPr/>
        </p:nvSpPr>
        <p:spPr>
          <a:xfrm rot="0">
            <a:off x="152400" y="5029200"/>
            <a:ext cx="87630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solidFill>
                  <a:srgbClr val="3333FF"/>
                </a:solidFill>
                <a:latin typeface="Times New Roman" pitchFamily="18" charset="0"/>
                <a:ea typeface="Times New Roman" pitchFamily="18" charset="0"/>
              </a:rPr>
              <a:t>This equation represents a family of equi-potential surfaces for constant </a:t>
            </a:r>
            <a:r>
              <a:rPr altLang="en-US" sz="2400" lang="el-GR">
                <a:solidFill>
                  <a:srgbClr val="3333FF"/>
                </a:solidFill>
                <a:latin typeface="Times New Roman" pitchFamily="18" charset="0"/>
                <a:ea typeface="Times New Roman" pitchFamily="18" charset="0"/>
              </a:rPr>
              <a:t>θ</a:t>
            </a:r>
            <a:r>
              <a:rPr altLang="en-US" sz="2400" lang="en-US">
                <a:solidFill>
                  <a:srgbClr val="3333FF"/>
                </a:solidFill>
                <a:latin typeface="Times New Roman" pitchFamily="18" charset="0"/>
                <a:ea typeface="Times New Roman" pitchFamily="18" charset="0"/>
              </a:rPr>
              <a:t>. Let us consider two such equi-potential surfaces at </a:t>
            </a:r>
            <a:r>
              <a:rPr altLang="en-US" sz="2400" lang="el-GR">
                <a:solidFill>
                  <a:srgbClr val="3333FF"/>
                </a:solidFill>
                <a:latin typeface="Times New Roman" pitchFamily="18" charset="0"/>
                <a:ea typeface="Times New Roman" pitchFamily="18" charset="0"/>
              </a:rPr>
              <a:t>θ</a:t>
            </a:r>
            <a:r>
              <a:rPr altLang="en-US" sz="2400" lang="en-US">
                <a:solidFill>
                  <a:srgbClr val="3333FF"/>
                </a:solidFill>
                <a:latin typeface="Times New Roman" pitchFamily="18" charset="0"/>
                <a:ea typeface="Times New Roman" pitchFamily="18" charset="0"/>
              </a:rPr>
              <a:t> =</a:t>
            </a:r>
            <a:r>
              <a:rPr altLang="en-US" sz="2400" lang="el-GR">
                <a:solidFill>
                  <a:srgbClr val="3333FF"/>
                </a:solidFill>
                <a:latin typeface="Times New Roman" pitchFamily="18" charset="0"/>
                <a:ea typeface="Times New Roman" pitchFamily="18" charset="0"/>
              </a:rPr>
              <a:t>π</a:t>
            </a:r>
            <a:r>
              <a:rPr altLang="en-US" sz="2400" lang="en-US">
                <a:solidFill>
                  <a:srgbClr val="3333FF"/>
                </a:solidFill>
                <a:latin typeface="Times New Roman" pitchFamily="18" charset="0"/>
                <a:ea typeface="Times New Roman" pitchFamily="18" charset="0"/>
              </a:rPr>
              <a:t>/2, V = 0</a:t>
            </a:r>
            <a:r>
              <a:rPr altLang="en-US" lang="en-US">
                <a:latin typeface="Times New Roman" pitchFamily="18" charset="0"/>
                <a:ea typeface="Times New Roman" pitchFamily="18" charset="0"/>
              </a:rPr>
              <a:t> </a:t>
            </a:r>
            <a:r>
              <a:rPr altLang="en-US" sz="2400" lang="el-GR">
                <a:solidFill>
                  <a:srgbClr val="3333FF"/>
                </a:solidFill>
                <a:latin typeface="Times New Roman" pitchFamily="18" charset="0"/>
                <a:ea typeface="Times New Roman" pitchFamily="18" charset="0"/>
              </a:rPr>
              <a:t>and  at θ</a:t>
            </a:r>
            <a:r>
              <a:rPr altLang="en-US" sz="2400" lang="en-US">
                <a:solidFill>
                  <a:srgbClr val="3333FF"/>
                </a:solidFill>
                <a:latin typeface="Times New Roman" pitchFamily="18" charset="0"/>
                <a:ea typeface="Times New Roman" pitchFamily="18" charset="0"/>
              </a:rPr>
              <a:t> = </a:t>
            </a:r>
            <a:r>
              <a:rPr altLang="en-US" sz="2400" lang="el-GR">
                <a:solidFill>
                  <a:srgbClr val="3333FF"/>
                </a:solidFill>
                <a:latin typeface="Times New Roman" pitchFamily="18" charset="0"/>
                <a:ea typeface="Times New Roman" pitchFamily="18" charset="0"/>
              </a:rPr>
              <a:t>α</a:t>
            </a:r>
            <a:r>
              <a:rPr altLang="en-US" sz="2400" lang="en-US">
                <a:solidFill>
                  <a:srgbClr val="3333FF"/>
                </a:solidFill>
                <a:latin typeface="Times New Roman" pitchFamily="18" charset="0"/>
                <a:ea typeface="Times New Roman" pitchFamily="18" charset="0"/>
              </a:rPr>
              <a:t>, V = V</a:t>
            </a:r>
            <a:r>
              <a:rPr altLang="en-US" baseline="-25000" sz="2400" lang="en-US">
                <a:solidFill>
                  <a:srgbClr val="3333FF"/>
                </a:solidFill>
                <a:latin typeface="Times New Roman" pitchFamily="18" charset="0"/>
                <a:ea typeface="Times New Roman" pitchFamily="18" charset="0"/>
              </a:rPr>
              <a:t>a</a:t>
            </a:r>
            <a:r>
              <a:rPr altLang="en-US" sz="2400" lang="en-US">
                <a:solidFill>
                  <a:srgbClr val="3333FF"/>
                </a:solidFill>
                <a:latin typeface="Times New Roman" pitchFamily="18" charset="0"/>
                <a:ea typeface="Times New Roman" pitchFamily="18" charset="0"/>
              </a:rPr>
              <a:t>.  </a:t>
            </a:r>
          </a:p>
        </p:txBody>
      </p:sp>
      <p:sp>
        <p:nvSpPr>
          <p:cNvPr id="1049666"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Spherical coordinates: </a:t>
            </a:r>
            <a:r>
              <a:rPr altLang="en-US" b="1" sz="2400" i="1" lang="en-US">
                <a:latin typeface="Times New Roman" pitchFamily="18" charset="0"/>
                <a:ea typeface="Times New Roman" pitchFamily="18" charset="0"/>
                <a:sym typeface="Symbol" pitchFamily="18" charset="2"/>
              </a:rPr>
              <a:t> </a:t>
            </a:r>
            <a:r>
              <a:rPr altLang="en-US" b="1" sz="2400" i="1" lang="en-US">
                <a:latin typeface="Times New Roman" pitchFamily="18" charset="0"/>
                <a:ea typeface="Times New Roman" pitchFamily="18" charset="0"/>
              </a:rPr>
              <a:t>dependent only</a:t>
            </a:r>
          </a:p>
        </p:txBody>
      </p:sp>
      <p:sp>
        <p:nvSpPr>
          <p:cNvPr id="1049667"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6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91"/>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663"/>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92"/>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 presetSubtype="0">
                                  <p:stCondLst>
                                    <p:cond delay="0"/>
                                  </p:stCondLst>
                                  <p:childTnLst>
                                    <p:set>
                                      <p:cBhvr>
                                        <p:cTn dur="1" fill="hold" id="22">
                                          <p:stCondLst>
                                            <p:cond delay="0"/>
                                          </p:stCondLst>
                                        </p:cTn>
                                        <p:tgtEl>
                                          <p:spTgt spid="2097493"/>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1049664"/>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2097494"/>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1049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63" grpId="0" uiExpand="0" build="whole"/>
      <p:bldP spid="1049664" grpId="0" uiExpand="0" build="whole"/>
      <p:bldP spid="1049665" grpId="0" uiExpand="0" build="whole"/>
      <p:bldP spid="1049666" grpId="0" uiExpand="0" build="whole"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1">
  <p:cSld>
    <p:spTree>
      <p:nvGrpSpPr>
        <p:cNvPr id="223" name=""/>
        <p:cNvGrpSpPr/>
        <p:nvPr/>
      </p:nvGrpSpPr>
      <p:grpSpPr>
        <a:xfrm rot="0">
          <a:off x="0" y="0"/>
          <a:ext cx="0" cy="0"/>
          <a:chOff x="0" y="0"/>
          <a:chExt cx="0" cy="0"/>
        </a:xfrm>
      </p:grpSpPr>
      <p:pic>
        <p:nvPicPr>
          <p:cNvPr id="2097184" name=""/>
          <p:cNvPicPr>
            <a:picLocks/>
          </p:cNvPicPr>
          <p:nvPr/>
        </p:nvPicPr>
        <p:blipFill>
          <a:blip xmlns:r="http://schemas.openxmlformats.org/officeDocument/2006/relationships" r:embed="rId1"/>
          <a:srcRect l="0" t="0" r="0" b="0"/>
          <a:stretch>
            <a:fillRect/>
          </a:stretch>
        </p:blipFill>
        <p:spPr>
          <a:xfrm rot="0">
            <a:off x="4800600" y="1981200"/>
            <a:ext cx="4267200" cy="2819400"/>
          </a:xfrm>
          <a:prstGeom prst="rect"/>
          <a:noFill/>
          <a:ln>
            <a:noFill/>
          </a:ln>
        </p:spPr>
      </p:pic>
      <p:sp>
        <p:nvSpPr>
          <p:cNvPr id="1048686" name=""/>
          <p:cNvSpPr txBox="1"/>
          <p:nvPr/>
        </p:nvSpPr>
        <p:spPr>
          <a:xfrm rot="0">
            <a:off x="0" y="1295400"/>
            <a:ext cx="88392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i="1" lang="en-US">
                <a:solidFill>
                  <a:schemeClr val="accent2"/>
                </a:solidFill>
                <a:latin typeface="Times New Roman" pitchFamily="18" charset="0"/>
                <a:ea typeface="Times New Roman" pitchFamily="18" charset="0"/>
              </a:rPr>
              <a:t>The equi-potential surfaces are cones as shown in figure below.</a:t>
            </a:r>
          </a:p>
          <a:p>
            <a:pPr lvl="0"/>
            <a:r>
              <a:rPr altLang="en-US" sz="2400" i="1" lang="en-US">
                <a:solidFill>
                  <a:schemeClr val="accent2"/>
                </a:solidFill>
                <a:latin typeface="Times New Roman" pitchFamily="18" charset="0"/>
                <a:ea typeface="Times New Roman" pitchFamily="18" charset="0"/>
              </a:rPr>
              <a:t>Such a system is called a </a:t>
            </a:r>
            <a:r>
              <a:rPr altLang="en-US" b="1" sz="2400" i="1" lang="en-US" u="sng">
                <a:solidFill>
                  <a:srgbClr val="FF0000"/>
                </a:solidFill>
                <a:effectLst>
                  <a:outerShdw algn="tl" blurRad="38100" dir="2700000" dist="38100">
                    <a:srgbClr val="C0C0C0"/>
                  </a:outerShdw>
                </a:effectLst>
                <a:latin typeface="Times New Roman" pitchFamily="18" charset="0"/>
                <a:ea typeface="Times New Roman" pitchFamily="18" charset="0"/>
              </a:rPr>
              <a:t>conical antenna</a:t>
            </a:r>
          </a:p>
        </p:txBody>
      </p:sp>
      <p:sp>
        <p:nvSpPr>
          <p:cNvPr id="1048687" name=""/>
          <p:cNvSpPr txBox="1"/>
          <p:nvPr/>
        </p:nvSpPr>
        <p:spPr>
          <a:xfrm rot="0">
            <a:off x="0" y="2838450"/>
            <a:ext cx="57150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i="1" lang="en-US">
                <a:solidFill>
                  <a:srgbClr val="3333FF"/>
                </a:solidFill>
                <a:latin typeface="Times New Roman" pitchFamily="18" charset="0"/>
                <a:ea typeface="Times New Roman" pitchFamily="18" charset="0"/>
              </a:rPr>
              <a:t>Applying these two boundary conditions to the equation (i) and solving it for A and B, substituting these values in (i),we get,</a:t>
            </a:r>
          </a:p>
        </p:txBody>
      </p:sp>
      <p:pic>
        <p:nvPicPr>
          <p:cNvPr id="2097185" name=""/>
          <p:cNvPicPr>
            <a:picLocks/>
          </p:cNvPicPr>
          <p:nvPr/>
        </p:nvPicPr>
        <p:blipFill>
          <a:blip xmlns:r="http://schemas.openxmlformats.org/officeDocument/2006/relationships" r:embed="rId2"/>
          <a:srcRect l="0" t="0" r="0" b="0"/>
          <a:stretch>
            <a:fillRect/>
          </a:stretch>
        </p:blipFill>
        <p:spPr>
          <a:xfrm rot="0">
            <a:off x="893762" y="4538662"/>
            <a:ext cx="3525837" cy="1100137"/>
          </a:xfrm>
          <a:prstGeom prst="rect"/>
          <a:noFill/>
          <a:ln>
            <a:noFill/>
          </a:ln>
        </p:spPr>
      </p:pic>
      <p:sp>
        <p:nvSpPr>
          <p:cNvPr id="1048688" name=""/>
          <p:cNvSpPr txBox="1"/>
          <p:nvPr/>
        </p:nvSpPr>
        <p:spPr>
          <a:xfrm rot="0">
            <a:off x="1447800" y="609600"/>
            <a:ext cx="6477000" cy="461962"/>
          </a:xfrm>
          <a:prstGeom prst="rect"/>
          <a:solidFill>
            <a:srgbClr val="FFC0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400" i="1" lang="en-US">
                <a:latin typeface="Times New Roman" pitchFamily="18" charset="0"/>
                <a:ea typeface="Times New Roman" pitchFamily="18" charset="0"/>
              </a:rPr>
              <a:t>In Spherical coordinates: </a:t>
            </a:r>
            <a:r>
              <a:rPr altLang="en-US" b="1" sz="2400" i="1" lang="en-US">
                <a:latin typeface="Times New Roman" pitchFamily="18" charset="0"/>
                <a:ea typeface="Times New Roman" pitchFamily="18" charset="0"/>
                <a:sym typeface="Symbol" pitchFamily="18" charset="2"/>
              </a:rPr>
              <a:t> </a:t>
            </a:r>
            <a:r>
              <a:rPr altLang="en-US" b="1" sz="2400" i="1" lang="en-US">
                <a:latin typeface="Times New Roman" pitchFamily="18" charset="0"/>
                <a:ea typeface="Times New Roman" pitchFamily="18" charset="0"/>
              </a:rPr>
              <a:t>dependent only</a:t>
            </a:r>
          </a:p>
        </p:txBody>
      </p:sp>
      <p:sp>
        <p:nvSpPr>
          <p:cNvPr id="1048689" name=""/>
          <p:cNvSpPr txBox="1"/>
          <p:nvPr/>
        </p:nvSpPr>
        <p:spPr>
          <a:xfrm rot="0">
            <a:off x="609600" y="0"/>
            <a:ext cx="7696200" cy="523875"/>
          </a:xfrm>
          <a:prstGeom prst="rect"/>
          <a:solidFill>
            <a:schemeClr val="accent2"/>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800" i="1" lang="en-US">
                <a:solidFill>
                  <a:schemeClr val="lt1"/>
                </a:solidFill>
                <a:latin typeface="Times New Roman" pitchFamily="18" charset="0"/>
                <a:ea typeface="Times New Roman" pitchFamily="18" charset="0"/>
              </a:rPr>
              <a:t>Applications: Laplace’s and Poisson’s equation</a:t>
            </a:r>
          </a:p>
        </p:txBody>
      </p:sp>
      <p:pic>
        <p:nvPicPr>
          <p:cNvPr id="2097186" name="" descr="C:\Users\sk.awasthi\Desktop\imagesCA70ZV2L.jpg"/>
          <p:cNvPicPr>
            <a:picLocks/>
          </p:cNvPicPr>
          <p:nvPr/>
        </p:nvPicPr>
        <p:blipFill>
          <a:blip xmlns:r="http://schemas.openxmlformats.org/officeDocument/2006/relationships" r:embed="rId3"/>
          <a:srcRect l="0" t="0" r="0" b="0"/>
          <a:stretch>
            <a:fillRect/>
          </a:stretch>
        </p:blipFill>
        <p:spPr>
          <a:xfrm rot="0">
            <a:off x="4572000" y="5583237"/>
            <a:ext cx="1916112" cy="1274762"/>
          </a:xfrm>
          <a:prstGeom prst="rect"/>
          <a:noFill/>
          <a:ln>
            <a:noFill/>
          </a:ln>
        </p:spPr>
      </p:pic>
      <p:pic>
        <p:nvPicPr>
          <p:cNvPr id="2097187" name="" descr="C:\Users\sk.awasthi\Desktop\imagesCAYITY1F.jpg"/>
          <p:cNvPicPr>
            <a:picLocks/>
          </p:cNvPicPr>
          <p:nvPr/>
        </p:nvPicPr>
        <p:blipFill>
          <a:blip xmlns:r="http://schemas.openxmlformats.org/officeDocument/2006/relationships" r:embed="rId4"/>
          <a:srcRect l="0" t="0" r="0" b="0"/>
          <a:stretch>
            <a:fillRect/>
          </a:stretch>
        </p:blipFill>
        <p:spPr>
          <a:xfrm rot="0">
            <a:off x="7315200" y="5410200"/>
            <a:ext cx="1447800" cy="14478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86"/>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687"/>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2097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uiExpand="0" build="whole"/>
      <p:bldP spid="1048687" grpId="0" uiExpand="0" build="whole"/>
    </p:bldLst>
  </p:timing>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280" name=""/>
        <p:cNvGrpSpPr/>
        <p:nvPr/>
      </p:nvGrpSpPr>
      <p:grpSpPr>
        <a:xfrm rot="0">
          <a:off x="0" y="0"/>
          <a:ext cx="0" cy="0"/>
          <a:chOff x="0" y="0"/>
          <a:chExt cx="0" cy="0"/>
        </a:xfrm>
      </p:grpSpPr>
      <p:pic>
        <p:nvPicPr>
          <p:cNvPr id="2097230" name=""/>
          <p:cNvPicPr>
            <a:picLocks/>
          </p:cNvPicPr>
          <p:nvPr/>
        </p:nvPicPr>
        <p:blipFill>
          <a:blip xmlns:r="http://schemas.openxmlformats.org/officeDocument/2006/relationships" r:embed="rId1"/>
          <a:srcRect l="0" t="0" r="0" b="0"/>
          <a:stretch>
            <a:fillRect/>
          </a:stretch>
        </p:blipFill>
        <p:spPr>
          <a:xfrm rot="0">
            <a:off x="4913312" y="3648075"/>
            <a:ext cx="4230687" cy="3209925"/>
          </a:xfrm>
          <a:prstGeom prst="rect"/>
          <a:noFill/>
          <a:ln>
            <a:noFill/>
          </a:ln>
        </p:spPr>
      </p:pic>
      <p:pic>
        <p:nvPicPr>
          <p:cNvPr id="2097231" name=""/>
          <p:cNvPicPr>
            <a:picLocks/>
          </p:cNvPicPr>
          <p:nvPr/>
        </p:nvPicPr>
        <p:blipFill>
          <a:blip xmlns:r="http://schemas.openxmlformats.org/officeDocument/2006/relationships" r:embed="rId2"/>
          <a:srcRect l="0" t="0" r="0" b="0"/>
          <a:stretch>
            <a:fillRect/>
          </a:stretch>
        </p:blipFill>
        <p:spPr>
          <a:xfrm rot="0">
            <a:off x="6442075" y="685800"/>
            <a:ext cx="2701925" cy="2743200"/>
          </a:xfrm>
          <a:prstGeom prst="rect"/>
          <a:noFill/>
          <a:ln>
            <a:noFill/>
          </a:ln>
        </p:spPr>
      </p:pic>
      <p:sp>
        <p:nvSpPr>
          <p:cNvPr id="1048941" name=""/>
          <p:cNvSpPr txBox="1"/>
          <p:nvPr/>
        </p:nvSpPr>
        <p:spPr>
          <a:xfrm rot="0">
            <a:off x="2743200" y="0"/>
            <a:ext cx="343693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u="sng">
                <a:solidFill>
                  <a:srgbClr val="FF0000"/>
                </a:solidFill>
              </a:rPr>
              <a:t>Cartesian Coordinates</a:t>
            </a:r>
          </a:p>
        </p:txBody>
      </p:sp>
      <p:sp>
        <p:nvSpPr>
          <p:cNvPr id="1048942" name=""/>
          <p:cNvSpPr txBox="1"/>
          <p:nvPr/>
        </p:nvSpPr>
        <p:spPr>
          <a:xfrm rot="0">
            <a:off x="0" y="990600"/>
            <a:ext cx="317817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C00000"/>
                </a:solidFill>
                <a:effectLst>
                  <a:outerShdw algn="tl" blurRad="38100" dir="2700000" dist="38100">
                    <a:srgbClr val="C0C0C0"/>
                  </a:outerShdw>
                </a:effectLst>
                <a:latin typeface="Times New Roman" pitchFamily="18" charset="0"/>
                <a:ea typeface="Times New Roman" pitchFamily="18" charset="0"/>
              </a:rPr>
              <a:t>Differential quantities:</a:t>
            </a:r>
          </a:p>
        </p:txBody>
      </p:sp>
      <p:pic>
        <p:nvPicPr>
          <p:cNvPr id="2097232" name=""/>
          <p:cNvPicPr>
            <a:picLocks/>
          </p:cNvPicPr>
          <p:nvPr/>
        </p:nvPicPr>
        <p:blipFill>
          <a:blip xmlns:r="http://schemas.openxmlformats.org/officeDocument/2006/relationships" r:embed="rId3"/>
          <a:srcRect l="0" t="0" r="0" b="0"/>
          <a:stretch>
            <a:fillRect/>
          </a:stretch>
        </p:blipFill>
        <p:spPr>
          <a:xfrm rot="0">
            <a:off x="76200" y="1462087"/>
            <a:ext cx="2971800" cy="1558925"/>
          </a:xfrm>
          <a:prstGeom prst="rect"/>
          <a:noFill/>
          <a:ln>
            <a:noFill/>
          </a:ln>
        </p:spPr>
      </p:pic>
      <p:pic>
        <p:nvPicPr>
          <p:cNvPr id="2097233" name=""/>
          <p:cNvPicPr>
            <a:picLocks/>
          </p:cNvPicPr>
          <p:nvPr/>
        </p:nvPicPr>
        <p:blipFill>
          <a:blip xmlns:r="http://schemas.openxmlformats.org/officeDocument/2006/relationships" r:embed="rId4"/>
          <a:srcRect l="0" t="0" r="0" b="0"/>
          <a:stretch>
            <a:fillRect/>
          </a:stretch>
        </p:blipFill>
        <p:spPr>
          <a:xfrm rot="0">
            <a:off x="3352800" y="1481137"/>
            <a:ext cx="3124200" cy="2173287"/>
          </a:xfrm>
          <a:prstGeom prst="rect"/>
          <a:noFill/>
          <a:ln>
            <a:noFill/>
          </a:ln>
        </p:spPr>
      </p:pic>
      <p:pic>
        <p:nvPicPr>
          <p:cNvPr id="2097234" name=""/>
          <p:cNvPicPr>
            <a:picLocks/>
          </p:cNvPicPr>
          <p:nvPr/>
        </p:nvPicPr>
        <p:blipFill>
          <a:blip xmlns:r="http://schemas.openxmlformats.org/officeDocument/2006/relationships" r:embed="rId5"/>
          <a:srcRect l="0" t="0" r="0" b="0"/>
          <a:stretch>
            <a:fillRect/>
          </a:stretch>
        </p:blipFill>
        <p:spPr>
          <a:xfrm rot="0">
            <a:off x="457200" y="609600"/>
            <a:ext cx="7396162" cy="381000"/>
          </a:xfrm>
          <a:prstGeom prst="rect"/>
          <a:noFill/>
          <a:ln>
            <a:noFill/>
          </a:ln>
        </p:spPr>
      </p:pic>
      <p:sp>
        <p:nvSpPr>
          <p:cNvPr id="1048943" name=""/>
          <p:cNvSpPr txBox="1"/>
          <p:nvPr/>
        </p:nvSpPr>
        <p:spPr>
          <a:xfrm rot="0">
            <a:off x="304800" y="4267200"/>
            <a:ext cx="3355975" cy="36988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Deduce the area of the lamina</a:t>
            </a:r>
          </a:p>
        </p:txBody>
      </p:sp>
      <p:grpSp>
        <p:nvGrpSpPr>
          <p:cNvPr id="281" name=""/>
          <p:cNvGrpSpPr/>
          <p:nvPr/>
        </p:nvGrpSpPr>
        <p:grpSpPr>
          <a:xfrm rot="0">
            <a:off x="0" y="4635500"/>
            <a:ext cx="1828800" cy="1841500"/>
            <a:chOff x="896" y="2144"/>
            <a:chExt cx="1447" cy="1400"/>
          </a:xfrm>
        </p:grpSpPr>
        <p:grpSp>
          <p:nvGrpSpPr>
            <p:cNvPr id="282" name=""/>
            <p:cNvGrpSpPr/>
            <p:nvPr/>
          </p:nvGrpSpPr>
          <p:grpSpPr>
            <a:xfrm rot="0">
              <a:off x="1144" y="2200"/>
              <a:ext cx="1144" cy="1088"/>
              <a:chOff x="1144" y="2200"/>
              <a:chExt cx="1144" cy="1088"/>
            </a:xfrm>
          </p:grpSpPr>
          <p:sp>
            <p:nvSpPr>
              <p:cNvPr id="1048944" name=""/>
              <p:cNvSpPr/>
              <p:nvPr/>
            </p:nvSpPr>
            <p:spPr>
              <a:xfrm rot="0" flipV="1">
                <a:off x="1144" y="2200"/>
                <a:ext cx="0" cy="1088"/>
              </a:xfrm>
              <a:prstGeom prst="line"/>
              <a:noFill/>
              <a:ln w="9525" cap="flat" cmpd="sng">
                <a:solidFill>
                  <a:schemeClr val="dk1">
                    <a:alpha val="100000"/>
                  </a:schemeClr>
                </a:solidFill>
                <a:prstDash val="solid"/>
                <a:round/>
                <a:tailEnd type="triangle" w="med" len="med"/>
              </a:ln>
            </p:spPr>
          </p:sp>
          <p:sp>
            <p:nvSpPr>
              <p:cNvPr id="1048945" name=""/>
              <p:cNvSpPr/>
              <p:nvPr/>
            </p:nvSpPr>
            <p:spPr>
              <a:xfrm rot="0">
                <a:off x="1152" y="3288"/>
                <a:ext cx="1136" cy="0"/>
              </a:xfrm>
              <a:prstGeom prst="line"/>
              <a:noFill/>
              <a:ln w="9525" cap="flat" cmpd="sng">
                <a:solidFill>
                  <a:schemeClr val="dk1">
                    <a:alpha val="100000"/>
                  </a:schemeClr>
                </a:solidFill>
                <a:prstDash val="solid"/>
                <a:round/>
                <a:tailEnd type="triangle" w="med" len="med"/>
              </a:ln>
            </p:spPr>
          </p:sp>
        </p:grpSp>
        <p:sp>
          <p:nvSpPr>
            <p:cNvPr id="1048946" name=""/>
            <p:cNvSpPr/>
            <p:nvPr/>
          </p:nvSpPr>
          <p:spPr>
            <a:xfrm rot="0">
              <a:off x="1512" y="2628"/>
              <a:ext cx="432" cy="436"/>
            </a:xfrm>
            <a:prstGeom prst="rect"/>
            <a:solidFill>
              <a:schemeClr val="accent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sp>
          <p:nvSpPr>
            <p:cNvPr id="1048947" name=""/>
            <p:cNvSpPr txBox="1"/>
            <p:nvPr/>
          </p:nvSpPr>
          <p:spPr>
            <a:xfrm rot="0">
              <a:off x="2156" y="3332"/>
              <a:ext cx="187" cy="2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600" lang="en-US"/>
                <a:t>x</a:t>
              </a:r>
            </a:p>
          </p:txBody>
        </p:sp>
        <p:sp>
          <p:nvSpPr>
            <p:cNvPr id="1048948" name=""/>
            <p:cNvSpPr txBox="1"/>
            <p:nvPr/>
          </p:nvSpPr>
          <p:spPr>
            <a:xfrm rot="0">
              <a:off x="896" y="2144"/>
              <a:ext cx="187" cy="2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600" lang="en-US"/>
                <a:t>y</a:t>
              </a:r>
            </a:p>
          </p:txBody>
        </p:sp>
        <p:sp>
          <p:nvSpPr>
            <p:cNvPr id="1048949" name=""/>
            <p:cNvSpPr/>
            <p:nvPr/>
          </p:nvSpPr>
          <p:spPr>
            <a:xfrm rot="0">
              <a:off x="1146" y="2634"/>
              <a:ext cx="360" cy="0"/>
            </a:xfrm>
            <a:prstGeom prst="line"/>
            <a:noFill/>
            <a:ln w="9525" cap="flat" cmpd="sng">
              <a:solidFill>
                <a:schemeClr val="dk1">
                  <a:alpha val="100000"/>
                </a:schemeClr>
              </a:solidFill>
              <a:prstDash val="dash"/>
              <a:round/>
            </a:ln>
          </p:spPr>
        </p:sp>
        <p:sp>
          <p:nvSpPr>
            <p:cNvPr id="1048950" name=""/>
            <p:cNvSpPr/>
            <p:nvPr/>
          </p:nvSpPr>
          <p:spPr>
            <a:xfrm rot="0">
              <a:off x="1146" y="3066"/>
              <a:ext cx="360" cy="0"/>
            </a:xfrm>
            <a:prstGeom prst="line"/>
            <a:noFill/>
            <a:ln w="9525" cap="flat" cmpd="sng">
              <a:solidFill>
                <a:schemeClr val="dk1">
                  <a:alpha val="100000"/>
                </a:schemeClr>
              </a:solidFill>
              <a:prstDash val="dash"/>
              <a:round/>
            </a:ln>
          </p:spPr>
        </p:sp>
        <p:sp>
          <p:nvSpPr>
            <p:cNvPr id="1048951" name=""/>
            <p:cNvSpPr/>
            <p:nvPr/>
          </p:nvSpPr>
          <p:spPr>
            <a:xfrm rot="0">
              <a:off x="1506" y="3066"/>
              <a:ext cx="0" cy="228"/>
            </a:xfrm>
            <a:prstGeom prst="line"/>
            <a:noFill/>
            <a:ln w="9525" cap="flat" cmpd="sng">
              <a:solidFill>
                <a:schemeClr val="dk1">
                  <a:alpha val="100000"/>
                </a:schemeClr>
              </a:solidFill>
              <a:prstDash val="dash"/>
              <a:round/>
            </a:ln>
          </p:spPr>
        </p:sp>
        <p:sp>
          <p:nvSpPr>
            <p:cNvPr id="1048952" name=""/>
            <p:cNvSpPr/>
            <p:nvPr/>
          </p:nvSpPr>
          <p:spPr>
            <a:xfrm rot="0">
              <a:off x="1950" y="3066"/>
              <a:ext cx="0" cy="228"/>
            </a:xfrm>
            <a:prstGeom prst="line"/>
            <a:noFill/>
            <a:ln w="9525" cap="flat" cmpd="sng">
              <a:solidFill>
                <a:schemeClr val="dk1">
                  <a:alpha val="100000"/>
                </a:schemeClr>
              </a:solidFill>
              <a:prstDash val="dash"/>
              <a:round/>
            </a:ln>
          </p:spPr>
        </p:sp>
        <p:sp>
          <p:nvSpPr>
            <p:cNvPr id="1048953" name=""/>
            <p:cNvSpPr txBox="1"/>
            <p:nvPr/>
          </p:nvSpPr>
          <p:spPr>
            <a:xfrm rot="0">
              <a:off x="920" y="2941"/>
              <a:ext cx="178" cy="19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t>2</a:t>
              </a:r>
            </a:p>
          </p:txBody>
        </p:sp>
        <p:sp>
          <p:nvSpPr>
            <p:cNvPr id="1048954" name=""/>
            <p:cNvSpPr txBox="1"/>
            <p:nvPr/>
          </p:nvSpPr>
          <p:spPr>
            <a:xfrm rot="0">
              <a:off x="908" y="2545"/>
              <a:ext cx="178" cy="19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t>6</a:t>
              </a:r>
            </a:p>
          </p:txBody>
        </p:sp>
        <p:sp>
          <p:nvSpPr>
            <p:cNvPr id="1048955" name=""/>
            <p:cNvSpPr txBox="1"/>
            <p:nvPr/>
          </p:nvSpPr>
          <p:spPr>
            <a:xfrm rot="0">
              <a:off x="1424" y="3313"/>
              <a:ext cx="178" cy="19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t>3</a:t>
              </a:r>
            </a:p>
          </p:txBody>
        </p:sp>
        <p:sp>
          <p:nvSpPr>
            <p:cNvPr id="1048956" name=""/>
            <p:cNvSpPr txBox="1"/>
            <p:nvPr/>
          </p:nvSpPr>
          <p:spPr>
            <a:xfrm rot="0">
              <a:off x="1844" y="3313"/>
              <a:ext cx="178" cy="19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1400" lang="en-US"/>
                <a:t>7</a:t>
              </a:r>
            </a:p>
          </p:txBody>
        </p:sp>
        <p:sp>
          <p:nvSpPr>
            <p:cNvPr id="1048957" name=""/>
            <p:cNvSpPr/>
            <p:nvPr/>
          </p:nvSpPr>
          <p:spPr>
            <a:xfrm rot="0" flipH="1">
              <a:off x="1504" y="3292"/>
              <a:ext cx="0" cy="56"/>
            </a:xfrm>
            <a:prstGeom prst="line"/>
            <a:noFill/>
            <a:ln w="9525" cap="flat" cmpd="sng">
              <a:solidFill>
                <a:schemeClr val="dk1">
                  <a:alpha val="100000"/>
                </a:schemeClr>
              </a:solidFill>
              <a:prstDash val="solid"/>
              <a:round/>
            </a:ln>
          </p:spPr>
        </p:sp>
        <p:sp>
          <p:nvSpPr>
            <p:cNvPr id="1048958" name=""/>
            <p:cNvSpPr/>
            <p:nvPr/>
          </p:nvSpPr>
          <p:spPr>
            <a:xfrm rot="0" flipH="1">
              <a:off x="1948" y="3284"/>
              <a:ext cx="0" cy="56"/>
            </a:xfrm>
            <a:prstGeom prst="line"/>
            <a:noFill/>
            <a:ln w="9525" cap="flat" cmpd="sng">
              <a:solidFill>
                <a:schemeClr val="dk1">
                  <a:alpha val="100000"/>
                </a:schemeClr>
              </a:solidFill>
              <a:prstDash val="solid"/>
              <a:round/>
            </a:ln>
          </p:spPr>
        </p:sp>
        <p:sp>
          <p:nvSpPr>
            <p:cNvPr id="1048959" name=""/>
            <p:cNvSpPr/>
            <p:nvPr/>
          </p:nvSpPr>
          <p:spPr>
            <a:xfrm rot="0">
              <a:off x="1084" y="2632"/>
              <a:ext cx="64" cy="0"/>
            </a:xfrm>
            <a:prstGeom prst="line"/>
            <a:noFill/>
            <a:ln w="9525" cap="flat" cmpd="sng">
              <a:solidFill>
                <a:schemeClr val="dk1">
                  <a:alpha val="100000"/>
                </a:schemeClr>
              </a:solidFill>
              <a:prstDash val="solid"/>
              <a:round/>
            </a:ln>
          </p:spPr>
        </p:sp>
        <p:sp>
          <p:nvSpPr>
            <p:cNvPr id="1048960" name=""/>
            <p:cNvSpPr/>
            <p:nvPr/>
          </p:nvSpPr>
          <p:spPr>
            <a:xfrm rot="0">
              <a:off x="1084" y="3064"/>
              <a:ext cx="64" cy="0"/>
            </a:xfrm>
            <a:prstGeom prst="line"/>
            <a:noFill/>
            <a:ln w="9525" cap="flat" cmpd="sng">
              <a:solidFill>
                <a:schemeClr val="dk1">
                  <a:alpha val="100000"/>
                </a:schemeClr>
              </a:solidFill>
              <a:prstDash val="solid"/>
              <a:round/>
            </a:ln>
          </p:spPr>
        </p:sp>
      </p:grpSp>
      <p:pic>
        <p:nvPicPr>
          <p:cNvPr id="2097235" name=""/>
          <p:cNvPicPr>
            <a:picLocks/>
          </p:cNvPicPr>
          <p:nvPr/>
        </p:nvPicPr>
        <p:blipFill>
          <a:blip xmlns:r="http://schemas.openxmlformats.org/officeDocument/2006/relationships" r:embed="rId6"/>
          <a:srcRect l="0" t="0" r="0" b="0"/>
          <a:stretch>
            <a:fillRect/>
          </a:stretch>
        </p:blipFill>
        <p:spPr>
          <a:xfrm rot="0">
            <a:off x="2043112" y="5105400"/>
            <a:ext cx="2287587" cy="1177925"/>
          </a:xfrm>
          <a:prstGeom prst="rect"/>
          <a:solidFill>
            <a:schemeClr val="hlink"/>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32"/>
                                        </p:tgtEl>
                                        <p:attrNameLst>
                                          <p:attrName>style.visibility</p:attrName>
                                        </p:attrNameLst>
                                      </p:cBhvr>
                                      <p:to>
                                        <p:strVal val="visible"/>
                                      </p:to>
                                    </p:set>
                                    <p:animEffect transition="in" filter="blinds(horizontal)">
                                      <p:cBhvr>
                                        <p:cTn dur="500" id="7"/>
                                        <p:tgtEl>
                                          <p:spTgt spid="209723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233"/>
                                        </p:tgtEl>
                                        <p:attrNameLst>
                                          <p:attrName>style.visibility</p:attrName>
                                        </p:attrNameLst>
                                      </p:cBhvr>
                                      <p:to>
                                        <p:strVal val="visible"/>
                                      </p:to>
                                    </p:set>
                                    <p:animEffect transition="in" filter="blinds(horizontal)">
                                      <p:cBhvr>
                                        <p:cTn dur="500" id="12"/>
                                        <p:tgtEl>
                                          <p:spTgt spid="2097233"/>
                                        </p:tgtEl>
                                      </p:cBhvr>
                                    </p:animEffect>
                                  </p:childTnLst>
                                </p:cTn>
                              </p:par>
                            </p:childTnLst>
                          </p:cTn>
                        </p:par>
                        <p:par>
                          <p:cTn fill="hold" id="13">
                            <p:stCondLst>
                              <p:cond delay="500"/>
                            </p:stCondLst>
                            <p:childTnLst>
                              <p:par>
                                <p:cTn fill="hold" id="14" nodeType="afterEffect" presetClass="entr" presetID="1" presetSubtype="0">
                                  <p:stCondLst>
                                    <p:cond delay="0"/>
                                  </p:stCondLst>
                                  <p:childTnLst>
                                    <p:set>
                                      <p:cBhvr>
                                        <p:cTn dur="1" fill="hold" id="15">
                                          <p:stCondLst>
                                            <p:cond delay="0"/>
                                          </p:stCondLst>
                                        </p:cTn>
                                        <p:tgtEl>
                                          <p:spTgt spid="2097230"/>
                                        </p:tgtEl>
                                        <p:attrNameLst>
                                          <p:attrName>style.visibility</p:attrName>
                                        </p:attrNameLst>
                                      </p:cBhvr>
                                      <p:to>
                                        <p:strVal val="visible"/>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 presetSubtype="8">
                                  <p:stCondLst>
                                    <p:cond delay="0"/>
                                  </p:stCondLst>
                                  <p:childTnLst>
                                    <p:set>
                                      <p:cBhvr>
                                        <p:cTn dur="1" fill="hold" id="19">
                                          <p:stCondLst>
                                            <p:cond delay="0"/>
                                          </p:stCondLst>
                                        </p:cTn>
                                        <p:tgtEl>
                                          <p:spTgt spid="1048943"/>
                                        </p:tgtEl>
                                        <p:attrNameLst>
                                          <p:attrName>style.visibility</p:attrName>
                                        </p:attrNameLst>
                                      </p:cBhvr>
                                      <p:to>
                                        <p:strVal val="visible"/>
                                      </p:to>
                                    </p:set>
                                    <p:anim calcmode="lin" valueType="num">
                                      <p:cBhvr additive="base">
                                        <p:cTn dur="500" fill="hold" id="20"/>
                                        <p:tgtEl>
                                          <p:spTgt spid="1048943"/>
                                        </p:tgtEl>
                                        <p:attrNameLst>
                                          <p:attrName>ppt_x</p:attrName>
                                        </p:attrNameLst>
                                      </p:cBhvr>
                                      <p:tavLst>
                                        <p:tav tm="0">
                                          <p:val>
                                            <p:strVal val="0-#ppt_w/2"/>
                                          </p:val>
                                        </p:tav>
                                        <p:tav tm="100000">
                                          <p:val>
                                            <p:strVal val="#ppt_x"/>
                                          </p:val>
                                        </p:tav>
                                      </p:tavLst>
                                    </p:anim>
                                    <p:anim calcmode="lin" valueType="num">
                                      <p:cBhvr additive="base">
                                        <p:cTn dur="500" fill="hold" id="21"/>
                                        <p:tgtEl>
                                          <p:spTgt spid="1048943"/>
                                        </p:tgtEl>
                                        <p:attrNameLst>
                                          <p:attrName>ppt_y</p:attrName>
                                        </p:attrNameLst>
                                      </p:cBhvr>
                                      <p:tavLst>
                                        <p:tav tm="0">
                                          <p:val>
                                            <p:strVal val="#ppt_y"/>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 presetSubtype="8">
                                  <p:stCondLst>
                                    <p:cond delay="0"/>
                                  </p:stCondLst>
                                  <p:childTnLst>
                                    <p:set>
                                      <p:cBhvr>
                                        <p:cTn dur="1" fill="hold" id="25">
                                          <p:stCondLst>
                                            <p:cond delay="0"/>
                                          </p:stCondLst>
                                        </p:cTn>
                                        <p:tgtEl>
                                          <p:spTgt spid="281"/>
                                        </p:tgtEl>
                                        <p:attrNameLst>
                                          <p:attrName>style.visibility</p:attrName>
                                        </p:attrNameLst>
                                      </p:cBhvr>
                                      <p:to>
                                        <p:strVal val="visible"/>
                                      </p:to>
                                    </p:set>
                                    <p:anim calcmode="lin" valueType="num">
                                      <p:cBhvr additive="base">
                                        <p:cTn dur="500" fill="hold" id="26"/>
                                        <p:tgtEl>
                                          <p:spTgt spid="281"/>
                                        </p:tgtEl>
                                        <p:attrNameLst>
                                          <p:attrName>ppt_x</p:attrName>
                                        </p:attrNameLst>
                                      </p:cBhvr>
                                      <p:tavLst>
                                        <p:tav tm="0">
                                          <p:val>
                                            <p:strVal val="0-#ppt_w/2"/>
                                          </p:val>
                                        </p:tav>
                                        <p:tav tm="100000">
                                          <p:val>
                                            <p:strVal val="#ppt_x"/>
                                          </p:val>
                                        </p:tav>
                                      </p:tavLst>
                                    </p:anim>
                                    <p:anim calcmode="lin" valueType="num">
                                      <p:cBhvr additive="base">
                                        <p:cTn dur="500" fill="hold" id="27"/>
                                        <p:tgtEl>
                                          <p:spTgt spid="281"/>
                                        </p:tgtEl>
                                        <p:attrNameLst>
                                          <p:attrName>ppt_y</p:attrName>
                                        </p:attrNameLst>
                                      </p:cBhvr>
                                      <p:tavLst>
                                        <p:tav tm="0">
                                          <p:val>
                                            <p:strVal val="#ppt_y"/>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 presetSubtype="8">
                                  <p:stCondLst>
                                    <p:cond delay="0"/>
                                  </p:stCondLst>
                                  <p:childTnLst>
                                    <p:set>
                                      <p:cBhvr>
                                        <p:cTn dur="1" fill="hold" id="31">
                                          <p:stCondLst>
                                            <p:cond delay="0"/>
                                          </p:stCondLst>
                                        </p:cTn>
                                        <p:tgtEl>
                                          <p:spTgt spid="2097235"/>
                                        </p:tgtEl>
                                        <p:attrNameLst>
                                          <p:attrName>style.visibility</p:attrName>
                                        </p:attrNameLst>
                                      </p:cBhvr>
                                      <p:to>
                                        <p:strVal val="visible"/>
                                      </p:to>
                                    </p:set>
                                    <p:anim calcmode="lin" valueType="num">
                                      <p:cBhvr additive="base">
                                        <p:cTn dur="500" fill="hold" id="32"/>
                                        <p:tgtEl>
                                          <p:spTgt spid="2097235"/>
                                        </p:tgtEl>
                                        <p:attrNameLst>
                                          <p:attrName>ppt_x</p:attrName>
                                        </p:attrNameLst>
                                      </p:cBhvr>
                                      <p:tavLst>
                                        <p:tav tm="0">
                                          <p:val>
                                            <p:strVal val="0-#ppt_w/2"/>
                                          </p:val>
                                        </p:tav>
                                        <p:tav tm="100000">
                                          <p:val>
                                            <p:strVal val="#ppt_x"/>
                                          </p:val>
                                        </p:tav>
                                      </p:tavLst>
                                    </p:anim>
                                    <p:anim calcmode="lin" valueType="num">
                                      <p:cBhvr additive="base">
                                        <p:cTn dur="500" fill="hold" id="33"/>
                                        <p:tgtEl>
                                          <p:spTgt spid="2097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3" grpId="0" uiExpand="0" build="whole"/>
    </p:bldLst>
  </p:timing>
</p:sld>
</file>

<file path=ppt/slides/slide80.xml><?xml version="1.0" encoding="utf-8"?>
<p:sld xmlns:a="http://schemas.openxmlformats.org/drawingml/2006/main" xmlns:r="http://schemas.openxmlformats.org/officeDocument/2006/relationships" xmlns:p="http://schemas.openxmlformats.org/presentationml/2006/main" showMasterSp="1">
  <p:cSld>
    <p:spTree>
      <p:nvGrpSpPr>
        <p:cNvPr id="107" name=""/>
        <p:cNvGrpSpPr/>
        <p:nvPr/>
      </p:nvGrpSpPr>
      <p:grpSpPr>
        <a:xfrm rot="0">
          <a:off x="0" y="0"/>
          <a:ext cx="0" cy="0"/>
          <a:chOff x="0" y="0"/>
          <a:chExt cx="0" cy="0"/>
        </a:xfrm>
      </p:grpSpPr>
      <p:sp>
        <p:nvSpPr>
          <p:cNvPr id="1048581" name=""/>
          <p:cNvSpPr txBox="1"/>
          <p:nvPr/>
        </p:nvSpPr>
        <p:spPr>
          <a:xfrm rot="0">
            <a:off x="228600" y="1219200"/>
            <a:ext cx="4572000" cy="13741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800" lang="en-US">
                <a:latin typeface="Calibri" pitchFamily="34" charset="0"/>
              </a:rPr>
              <a:t>For an infinite plane  carrying uniform surface charge </a:t>
            </a:r>
            <a:r>
              <a:rPr altLang="en-US" sz="2800" lang="en-US">
                <a:latin typeface="Calibri" pitchFamily="34" charset="0"/>
                <a:sym typeface="Symbol" pitchFamily="18" charset="2"/>
              </a:rPr>
              <a:t></a:t>
            </a:r>
          </a:p>
        </p:txBody>
      </p:sp>
      <p:sp>
        <p:nvSpPr>
          <p:cNvPr id="1048582" name=""/>
          <p:cNvSpPr txBox="1"/>
          <p:nvPr/>
        </p:nvSpPr>
        <p:spPr>
          <a:xfrm rot="0">
            <a:off x="4724400" y="5151437"/>
            <a:ext cx="4191000" cy="1384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800" lang="en-US">
                <a:latin typeface="Calibri" pitchFamily="34" charset="0"/>
              </a:rPr>
              <a:t>For a spherical shell of radius R, carrying uniform surface charge </a:t>
            </a:r>
            <a:r>
              <a:rPr altLang="en-US" sz="2800" lang="en-US">
                <a:latin typeface="Calibri" pitchFamily="34" charset="0"/>
                <a:sym typeface="Symbol" pitchFamily="18" charset="2"/>
              </a:rPr>
              <a:t></a:t>
            </a:r>
          </a:p>
        </p:txBody>
      </p:sp>
      <p:sp>
        <p:nvSpPr>
          <p:cNvPr id="1048583" name=""/>
          <p:cNvSpPr txBox="1"/>
          <p:nvPr/>
        </p:nvSpPr>
        <p:spPr>
          <a:xfrm rot="16200000">
            <a:off x="1463675" y="5010150"/>
            <a:ext cx="1854200" cy="3683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i="1" lang="en-US">
                <a:solidFill>
                  <a:srgbClr val="FF0000"/>
                </a:solidFill>
                <a:latin typeface="Perpetua" pitchFamily="18" charset="0"/>
              </a:rPr>
              <a:t>Discontinuity</a:t>
            </a:r>
          </a:p>
        </p:txBody>
      </p:sp>
      <p:grpSp>
        <p:nvGrpSpPr>
          <p:cNvPr id="108" name=""/>
          <p:cNvGrpSpPr/>
          <p:nvPr/>
        </p:nvGrpSpPr>
        <p:grpSpPr>
          <a:xfrm rot="0">
            <a:off x="152400" y="3086100"/>
            <a:ext cx="4000500" cy="3562350"/>
            <a:chOff x="96" y="1944"/>
            <a:chExt cx="2520" cy="2244"/>
          </a:xfrm>
        </p:grpSpPr>
        <p:sp>
          <p:nvSpPr>
            <p:cNvPr id="1048584" name=""/>
            <p:cNvSpPr/>
            <p:nvPr/>
          </p:nvSpPr>
          <p:spPr>
            <a:xfrm rot="0">
              <a:off x="96" y="3864"/>
              <a:ext cx="2400" cy="0"/>
            </a:xfrm>
            <a:prstGeom prst="line"/>
            <a:noFill/>
            <a:ln w="38100" cap="flat" cmpd="sng">
              <a:solidFill>
                <a:schemeClr val="dk1">
                  <a:alpha val="100000"/>
                </a:schemeClr>
              </a:solidFill>
              <a:prstDash val="sysDot"/>
              <a:round/>
              <a:headEnd type="triangle" w="med" len="med"/>
              <a:tailEnd type="triangle" w="med" len="med"/>
            </a:ln>
          </p:spPr>
        </p:sp>
        <p:grpSp>
          <p:nvGrpSpPr>
            <p:cNvPr id="109" name=""/>
            <p:cNvGrpSpPr/>
            <p:nvPr/>
          </p:nvGrpSpPr>
          <p:grpSpPr>
            <a:xfrm rot="0">
              <a:off x="480" y="1944"/>
              <a:ext cx="2136" cy="2244"/>
              <a:chOff x="480" y="1944"/>
              <a:chExt cx="2136" cy="2244"/>
            </a:xfrm>
          </p:grpSpPr>
          <p:sp>
            <p:nvSpPr>
              <p:cNvPr id="1048585" name=""/>
              <p:cNvSpPr txBox="1"/>
              <p:nvPr/>
            </p:nvSpPr>
            <p:spPr>
              <a:xfrm rot="0">
                <a:off x="528" y="1944"/>
                <a:ext cx="240" cy="233"/>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i="1" lang="en-US">
                    <a:latin typeface="Calibri" pitchFamily="34" charset="0"/>
                  </a:rPr>
                  <a:t>E</a:t>
                </a:r>
              </a:p>
            </p:txBody>
          </p:sp>
          <p:sp>
            <p:nvSpPr>
              <p:cNvPr id="1048586" name=""/>
              <p:cNvSpPr txBox="1"/>
              <p:nvPr/>
            </p:nvSpPr>
            <p:spPr>
              <a:xfrm rot="0">
                <a:off x="1200" y="3955"/>
                <a:ext cx="336" cy="233"/>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i="1" lang="en-US">
                    <a:latin typeface="Calibri" pitchFamily="34" charset="0"/>
                  </a:rPr>
                  <a:t>R</a:t>
                </a:r>
              </a:p>
            </p:txBody>
          </p:sp>
          <p:grpSp>
            <p:nvGrpSpPr>
              <p:cNvPr id="110" name=""/>
              <p:cNvGrpSpPr/>
              <p:nvPr/>
            </p:nvGrpSpPr>
            <p:grpSpPr>
              <a:xfrm rot="0">
                <a:off x="480" y="2088"/>
                <a:ext cx="2136" cy="2057"/>
                <a:chOff x="480" y="2088"/>
                <a:chExt cx="2136" cy="2057"/>
              </a:xfrm>
            </p:grpSpPr>
            <p:sp>
              <p:nvSpPr>
                <p:cNvPr id="1048587" name=""/>
                <p:cNvSpPr/>
                <p:nvPr/>
              </p:nvSpPr>
              <p:spPr>
                <a:xfrm rot="0">
                  <a:off x="480" y="2088"/>
                  <a:ext cx="0" cy="2016"/>
                </a:xfrm>
                <a:prstGeom prst="line"/>
                <a:noFill/>
                <a:ln w="38100" cap="flat" cmpd="sng">
                  <a:solidFill>
                    <a:schemeClr val="dk1">
                      <a:alpha val="100000"/>
                    </a:schemeClr>
                  </a:solidFill>
                  <a:prstDash val="sysDot"/>
                  <a:round/>
                  <a:headEnd type="triangle" w="med" len="med"/>
                  <a:tailEnd type="triangle" w="med" len="med"/>
                </a:ln>
              </p:spPr>
            </p:sp>
            <p:sp>
              <p:nvSpPr>
                <p:cNvPr id="1048588" name=""/>
                <p:cNvSpPr txBox="1"/>
                <p:nvPr/>
              </p:nvSpPr>
              <p:spPr>
                <a:xfrm rot="0">
                  <a:off x="2256" y="3912"/>
                  <a:ext cx="336" cy="233"/>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i="1" lang="en-US">
                      <a:latin typeface="Calibri" pitchFamily="34" charset="0"/>
                    </a:rPr>
                    <a:t>r</a:t>
                  </a:r>
                </a:p>
              </p:txBody>
            </p:sp>
            <p:sp>
              <p:nvSpPr>
                <p:cNvPr id="1048589" name=""/>
                <p:cNvSpPr/>
                <p:nvPr/>
              </p:nvSpPr>
              <p:spPr>
                <a:xfrm rot="0">
                  <a:off x="1386" y="2463"/>
                  <a:ext cx="1230" cy="233"/>
                </a:xfrm>
                <a:custGeom>
                  <a:avLst/>
                  <a:gdLst>
                    <a:gd name="l" fmla="*/ 0 w 1230"/>
                    <a:gd name="t" fmla="*/ 0 h 1209"/>
                    <a:gd name="r" fmla="*/ 1230 w 1230"/>
                    <a:gd name="b" fmla="*/ 1209 h 1209"/>
                  </a:gdLst>
                  <a:ahLst/>
                  <a:rect l="l" t="t" r="r" b="b"/>
                  <a:pathLst>
                    <a:path w="1230" h="1209">
                      <a:moveTo>
                        <a:pt x="0" y="0"/>
                      </a:moveTo>
                      <a:cubicBezTo>
                        <a:pt x="49" y="160"/>
                        <a:pt x="79" y="759"/>
                        <a:pt x="284" y="960"/>
                      </a:cubicBezTo>
                      <a:cubicBezTo>
                        <a:pt x="489" y="1161"/>
                        <a:pt x="1033" y="1157"/>
                        <a:pt x="1230" y="1209"/>
                      </a:cubicBezTo>
                    </a:path>
                  </a:pathLst>
                </a:custGeom>
                <a:noFill/>
                <a:ln w="50800" cap="flat" cmpd="sng">
                  <a:solidFill>
                    <a:schemeClr val="dk1">
                      <a:alpha val="100000"/>
                    </a:scheme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endParaRPr altLang="en-US" lang="en-US">
                    <a:latin typeface="Calibri" pitchFamily="34" charset="0"/>
                  </a:endParaRPr>
                </a:p>
              </p:txBody>
            </p:sp>
            <p:sp>
              <p:nvSpPr>
                <p:cNvPr id="1048590" name=""/>
                <p:cNvSpPr/>
                <p:nvPr/>
              </p:nvSpPr>
              <p:spPr>
                <a:xfrm rot="0">
                  <a:off x="1344" y="2472"/>
                  <a:ext cx="0" cy="1392"/>
                </a:xfrm>
                <a:prstGeom prst="line"/>
                <a:noFill/>
                <a:ln w="38100" cap="rnd" cmpd="sng">
                  <a:solidFill>
                    <a:schemeClr val="dk1">
                      <a:alpha val="100000"/>
                    </a:schemeClr>
                  </a:solidFill>
                  <a:prstDash val="sysDot"/>
                  <a:round/>
                </a:ln>
              </p:spPr>
            </p:sp>
            <p:sp>
              <p:nvSpPr>
                <p:cNvPr id="1048591" name=""/>
                <p:cNvSpPr/>
                <p:nvPr/>
              </p:nvSpPr>
              <p:spPr>
                <a:xfrm rot="0">
                  <a:off x="496" y="3864"/>
                  <a:ext cx="816" cy="0"/>
                </a:xfrm>
                <a:prstGeom prst="line"/>
                <a:noFill/>
                <a:ln w="38100" cap="flat" cmpd="sng">
                  <a:solidFill>
                    <a:schemeClr val="dk1">
                      <a:alpha val="100000"/>
                    </a:schemeClr>
                  </a:solidFill>
                  <a:prstDash val="solid"/>
                  <a:round/>
                </a:ln>
              </p:spPr>
            </p:sp>
          </p:grpSp>
        </p:grpSp>
      </p:grpSp>
      <p:grpSp>
        <p:nvGrpSpPr>
          <p:cNvPr id="111" name=""/>
          <p:cNvGrpSpPr/>
          <p:nvPr/>
        </p:nvGrpSpPr>
        <p:grpSpPr>
          <a:xfrm rot="0">
            <a:off x="4572000" y="914400"/>
            <a:ext cx="4114800" cy="3429000"/>
            <a:chOff x="4572000" y="914400"/>
            <a:chExt cx="4114800" cy="3429000"/>
          </a:xfrm>
        </p:grpSpPr>
        <p:sp>
          <p:nvSpPr>
            <p:cNvPr id="1048592" name=""/>
            <p:cNvSpPr/>
            <p:nvPr/>
          </p:nvSpPr>
          <p:spPr>
            <a:xfrm rot="0">
              <a:off x="6477000" y="1143000"/>
              <a:ext cx="0" cy="3200400"/>
            </a:xfrm>
            <a:prstGeom prst="line"/>
            <a:noFill/>
            <a:ln w="38100" cap="flat" cmpd="sng">
              <a:solidFill>
                <a:schemeClr val="dk1">
                  <a:alpha val="100000"/>
                </a:schemeClr>
              </a:solidFill>
              <a:prstDash val="sysDot"/>
              <a:round/>
              <a:headEnd type="triangle" w="med" len="med"/>
              <a:tailEnd type="triangle" w="med" len="med"/>
            </a:ln>
          </p:spPr>
        </p:sp>
        <p:sp>
          <p:nvSpPr>
            <p:cNvPr id="1048593" name=""/>
            <p:cNvSpPr/>
            <p:nvPr/>
          </p:nvSpPr>
          <p:spPr>
            <a:xfrm rot="0">
              <a:off x="4572000" y="2819400"/>
              <a:ext cx="3810000" cy="0"/>
            </a:xfrm>
            <a:prstGeom prst="line"/>
            <a:noFill/>
            <a:ln w="38100" cap="flat" cmpd="sng">
              <a:solidFill>
                <a:schemeClr val="dk1">
                  <a:alpha val="100000"/>
                </a:schemeClr>
              </a:solidFill>
              <a:prstDash val="sysDot"/>
              <a:round/>
              <a:headEnd type="triangle" w="med" len="med"/>
              <a:tailEnd type="triangle" w="med" len="med"/>
            </a:ln>
          </p:spPr>
        </p:sp>
        <p:sp>
          <p:nvSpPr>
            <p:cNvPr id="1048594" name=""/>
            <p:cNvSpPr/>
            <p:nvPr/>
          </p:nvSpPr>
          <p:spPr>
            <a:xfrm rot="0">
              <a:off x="6515100" y="1981200"/>
              <a:ext cx="1524000" cy="0"/>
            </a:xfrm>
            <a:prstGeom prst="line"/>
            <a:noFill/>
            <a:ln w="38100" cap="flat" cmpd="sng">
              <a:solidFill>
                <a:schemeClr val="dk1">
                  <a:alpha val="100000"/>
                </a:schemeClr>
              </a:solidFill>
              <a:prstDash val="solid"/>
              <a:round/>
            </a:ln>
          </p:spPr>
        </p:sp>
        <p:sp>
          <p:nvSpPr>
            <p:cNvPr id="1048595" name=""/>
            <p:cNvSpPr/>
            <p:nvPr/>
          </p:nvSpPr>
          <p:spPr>
            <a:xfrm rot="0" flipH="1">
              <a:off x="4826000" y="3640138"/>
              <a:ext cx="1600200" cy="0"/>
            </a:xfrm>
            <a:prstGeom prst="line"/>
            <a:noFill/>
            <a:ln w="38100" cap="flat" cmpd="sng">
              <a:solidFill>
                <a:schemeClr val="dk1">
                  <a:alpha val="100000"/>
                </a:schemeClr>
              </a:solidFill>
              <a:prstDash val="solid"/>
              <a:round/>
            </a:ln>
          </p:spPr>
        </p:sp>
        <p:pic>
          <p:nvPicPr>
            <p:cNvPr id="2097152" name=""/>
            <p:cNvPicPr>
              <a:picLocks/>
            </p:cNvPicPr>
            <p:nvPr/>
          </p:nvPicPr>
          <p:blipFill>
            <a:blip xmlns:r="http://schemas.openxmlformats.org/officeDocument/2006/relationships" r:embed="rId1"/>
            <a:srcRect l="0" t="0" r="0" b="0"/>
            <a:stretch>
              <a:fillRect/>
            </a:stretch>
          </p:blipFill>
          <p:spPr>
            <a:xfrm rot="0">
              <a:off x="5257800" y="1600200"/>
              <a:ext cx="1092200" cy="614363"/>
            </a:xfrm>
            <a:prstGeom prst="rect"/>
            <a:solidFill>
              <a:schemeClr val="lt1"/>
            </a:solidFill>
            <a:ln>
              <a:noFill/>
            </a:ln>
          </p:spPr>
        </p:pic>
        <p:pic>
          <p:nvPicPr>
            <p:cNvPr id="2097153" name=""/>
            <p:cNvPicPr>
              <a:picLocks/>
            </p:cNvPicPr>
            <p:nvPr/>
          </p:nvPicPr>
          <p:blipFill>
            <a:blip xmlns:r="http://schemas.openxmlformats.org/officeDocument/2006/relationships" r:embed="rId2"/>
            <a:srcRect l="0" t="0" r="0" b="0"/>
            <a:stretch>
              <a:fillRect/>
            </a:stretch>
          </p:blipFill>
          <p:spPr>
            <a:xfrm rot="0">
              <a:off x="6553200" y="3352800"/>
              <a:ext cx="1219200" cy="523875"/>
            </a:xfrm>
            <a:prstGeom prst="rect"/>
            <a:solidFill>
              <a:schemeClr val="lt1"/>
            </a:solidFill>
            <a:ln>
              <a:noFill/>
            </a:ln>
          </p:spPr>
        </p:pic>
        <p:sp>
          <p:nvSpPr>
            <p:cNvPr id="1048596" name=""/>
            <p:cNvSpPr txBox="1"/>
            <p:nvPr/>
          </p:nvSpPr>
          <p:spPr>
            <a:xfrm rot="0">
              <a:off x="8305800" y="2667000"/>
              <a:ext cx="381000" cy="36988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i="1" lang="en-US">
                  <a:latin typeface="Calibri" pitchFamily="34" charset="0"/>
                </a:rPr>
                <a:t>y</a:t>
              </a:r>
            </a:p>
          </p:txBody>
        </p:sp>
        <p:sp>
          <p:nvSpPr>
            <p:cNvPr id="1048597" name=""/>
            <p:cNvSpPr txBox="1"/>
            <p:nvPr/>
          </p:nvSpPr>
          <p:spPr>
            <a:xfrm rot="0">
              <a:off x="6477000" y="914400"/>
              <a:ext cx="381000" cy="369888"/>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i="1" lang="en-US">
                  <a:latin typeface="Calibri" pitchFamily="34" charset="0"/>
                </a:rPr>
                <a:t>E</a:t>
              </a:r>
            </a:p>
          </p:txBody>
        </p:sp>
        <p:sp>
          <p:nvSpPr>
            <p:cNvPr id="1048598" name=""/>
            <p:cNvSpPr txBox="1"/>
            <p:nvPr/>
          </p:nvSpPr>
          <p:spPr>
            <a:xfrm rot="16200000">
              <a:off x="5364956" y="2463007"/>
              <a:ext cx="1854200" cy="369887"/>
            </a:xfrm>
            <a:prstGeom prst="rect"/>
            <a:solidFill>
              <a:srgbClr val="FFCCFF">
                <a:alpha val="0"/>
              </a:srgbClr>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i="1" lang="en-US">
                  <a:solidFill>
                    <a:srgbClr val="FF0000"/>
                  </a:solidFill>
                  <a:latin typeface="Perpetua" pitchFamily="18" charset="0"/>
                </a:rPr>
                <a:t>Discontinuity</a:t>
              </a:r>
            </a:p>
          </p:txBody>
        </p:sp>
      </p:grpSp>
      <p:sp>
        <p:nvSpPr>
          <p:cNvPr id="1048599" name=""/>
          <p:cNvSpPr txBox="1"/>
          <p:nvPr/>
        </p:nvSpPr>
        <p:spPr>
          <a:xfrm rot="0">
            <a:off x="381000" y="0"/>
            <a:ext cx="83820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4000" i="1" lang="en-US">
                <a:solidFill>
                  <a:srgbClr val="FF0000"/>
                </a:solidFill>
                <a:latin typeface="Perpetua" pitchFamily="18" charset="0"/>
              </a:rPr>
              <a:t>Electrostatic Boundary Conditions</a:t>
            </a:r>
          </a:p>
        </p:txBody>
      </p:sp>
    </p:spTree>
  </p:cSld>
  <p:clrMapOvr>
    <a:masterClrMapping/>
  </p:clrMapOvr>
  <p:timing/>
</p:sld>
</file>

<file path=ppt/slides/slide81.xml><?xml version="1.0" encoding="utf-8"?>
<p:sld xmlns:a="http://schemas.openxmlformats.org/drawingml/2006/main" xmlns:r="http://schemas.openxmlformats.org/officeDocument/2006/relationships" xmlns:p="http://schemas.openxmlformats.org/presentationml/2006/main" showMasterSp="1">
  <p:cSld>
    <p:spTree>
      <p:nvGrpSpPr>
        <p:cNvPr id="218" name=""/>
        <p:cNvGrpSpPr/>
        <p:nvPr/>
      </p:nvGrpSpPr>
      <p:grpSpPr>
        <a:xfrm rot="0">
          <a:off x="0" y="0"/>
          <a:ext cx="0" cy="0"/>
          <a:chOff x="0" y="0"/>
          <a:chExt cx="0" cy="0"/>
        </a:xfrm>
      </p:grpSpPr>
      <p:sp>
        <p:nvSpPr>
          <p:cNvPr id="1048662" name=""/>
          <p:cNvSpPr txBox="1"/>
          <p:nvPr/>
        </p:nvSpPr>
        <p:spPr>
          <a:xfrm rot="0">
            <a:off x="381000" y="0"/>
            <a:ext cx="83820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4000" i="1" lang="en-US">
                <a:solidFill>
                  <a:srgbClr val="FF0000"/>
                </a:solidFill>
                <a:latin typeface="Perpetua" pitchFamily="18" charset="0"/>
              </a:rPr>
              <a:t>Electrostatic Boundary Conditions</a:t>
            </a:r>
          </a:p>
        </p:txBody>
      </p:sp>
      <p:grpSp>
        <p:nvGrpSpPr>
          <p:cNvPr id="219" name=""/>
          <p:cNvGrpSpPr/>
          <p:nvPr/>
        </p:nvGrpSpPr>
        <p:grpSpPr>
          <a:xfrm rot="0">
            <a:off x="307975" y="1295400"/>
            <a:ext cx="4568825" cy="3606800"/>
            <a:chOff x="2460625" y="1600200"/>
            <a:chExt cx="4568825" cy="3606800"/>
          </a:xfrm>
        </p:grpSpPr>
        <p:sp>
          <p:nvSpPr>
            <p:cNvPr id="1048663" name=""/>
            <p:cNvSpPr/>
            <p:nvPr/>
          </p:nvSpPr>
          <p:spPr>
            <a:xfrm rot="18307858" flipH="1">
              <a:off x="2855119" y="1651794"/>
              <a:ext cx="2897187" cy="3121025"/>
            </a:xfrm>
            <a:prstGeom prst="flowChartPunchedTape"/>
            <a:solidFill>
              <a:srgbClr val="FFCCFF"/>
            </a:solidFill>
            <a:ln w="57150" cap="flat" cmpd="sng">
              <a:solidFill>
                <a:srgbClr val="FFCCFF">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nvGrpSpPr>
            <p:cNvPr id="220" name=""/>
            <p:cNvGrpSpPr/>
            <p:nvPr/>
          </p:nvGrpSpPr>
          <p:grpSpPr>
            <a:xfrm rot="0">
              <a:off x="2460625" y="1600200"/>
              <a:ext cx="4568825" cy="3606800"/>
              <a:chOff x="1598" y="1040"/>
              <a:chExt cx="2878" cy="2272"/>
            </a:xfrm>
          </p:grpSpPr>
          <p:sp>
            <p:nvSpPr>
              <p:cNvPr id="1048664" name=""/>
              <p:cNvSpPr/>
              <p:nvPr/>
            </p:nvSpPr>
            <p:spPr>
              <a:xfrm rot="8165840">
                <a:off x="2334" y="1768"/>
                <a:ext cx="930" cy="366"/>
              </a:xfrm>
              <a:prstGeom prst="cube"/>
              <a:solidFill>
                <a:schemeClr val="lt1"/>
              </a:solidFill>
              <a:ln w="57150"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665" name=""/>
              <p:cNvSpPr/>
              <p:nvPr/>
            </p:nvSpPr>
            <p:spPr>
              <a:xfrm rot="0">
                <a:off x="2592" y="2400"/>
                <a:ext cx="0" cy="191"/>
              </a:xfrm>
              <a:prstGeom prst="line"/>
              <a:noFill/>
              <a:ln w="38100" cap="flat" cmpd="sng">
                <a:solidFill>
                  <a:schemeClr val="dk1">
                    <a:alpha val="100000"/>
                  </a:schemeClr>
                </a:solidFill>
                <a:prstDash val="solid"/>
                <a:round/>
              </a:ln>
            </p:spPr>
          </p:sp>
          <p:sp>
            <p:nvSpPr>
              <p:cNvPr id="1048666" name=""/>
              <p:cNvSpPr/>
              <p:nvPr/>
            </p:nvSpPr>
            <p:spPr>
              <a:xfrm rot="0">
                <a:off x="3206" y="1833"/>
                <a:ext cx="0" cy="191"/>
              </a:xfrm>
              <a:prstGeom prst="line"/>
              <a:noFill/>
              <a:ln w="38100" cap="flat" cmpd="sng">
                <a:solidFill>
                  <a:schemeClr val="dk1">
                    <a:alpha val="100000"/>
                  </a:schemeClr>
                </a:solidFill>
                <a:prstDash val="solid"/>
                <a:round/>
              </a:ln>
            </p:spPr>
          </p:sp>
          <p:sp>
            <p:nvSpPr>
              <p:cNvPr id="1048667" name=""/>
              <p:cNvSpPr/>
              <p:nvPr/>
            </p:nvSpPr>
            <p:spPr>
              <a:xfrm rot="0">
                <a:off x="2376" y="2240"/>
                <a:ext cx="238" cy="174"/>
              </a:xfrm>
              <a:prstGeom prst="line"/>
              <a:noFill/>
              <a:ln w="38100" cap="flat" cmpd="sng">
                <a:solidFill>
                  <a:schemeClr val="dk1">
                    <a:alpha val="100000"/>
                  </a:schemeClr>
                </a:solidFill>
                <a:prstDash val="dash"/>
                <a:round/>
              </a:ln>
            </p:spPr>
          </p:sp>
          <p:sp>
            <p:nvSpPr>
              <p:cNvPr id="1048668" name=""/>
              <p:cNvSpPr/>
              <p:nvPr/>
            </p:nvSpPr>
            <p:spPr>
              <a:xfrm rot="21404532" flipH="1">
                <a:off x="2593" y="2016"/>
                <a:ext cx="659" cy="577"/>
              </a:xfrm>
              <a:prstGeom prst="line"/>
              <a:noFill/>
              <a:ln w="38100" cap="flat" cmpd="sng">
                <a:solidFill>
                  <a:schemeClr val="dk1">
                    <a:alpha val="100000"/>
                  </a:schemeClr>
                </a:solidFill>
                <a:prstDash val="sysDot"/>
                <a:round/>
              </a:ln>
            </p:spPr>
          </p:sp>
          <p:sp>
            <p:nvSpPr>
              <p:cNvPr id="1048669" name=""/>
              <p:cNvSpPr/>
              <p:nvPr/>
            </p:nvSpPr>
            <p:spPr>
              <a:xfrm rot="0">
                <a:off x="2203" y="1668"/>
                <a:ext cx="0" cy="320"/>
              </a:xfrm>
              <a:prstGeom prst="line"/>
              <a:noFill/>
              <a:ln w="38100" cap="flat" cmpd="sng">
                <a:solidFill>
                  <a:schemeClr val="dk1">
                    <a:alpha val="100000"/>
                  </a:schemeClr>
                </a:solidFill>
                <a:prstDash val="solid"/>
                <a:round/>
                <a:tailEnd type="stealth" w="med" len="med"/>
              </a:ln>
            </p:spPr>
          </p:sp>
          <p:sp>
            <p:nvSpPr>
              <p:cNvPr id="1048670" name=""/>
              <p:cNvSpPr/>
              <p:nvPr/>
            </p:nvSpPr>
            <p:spPr>
              <a:xfrm rot="0" flipV="1">
                <a:off x="2203" y="2234"/>
                <a:ext cx="0" cy="361"/>
              </a:xfrm>
              <a:prstGeom prst="line"/>
              <a:noFill/>
              <a:ln w="38100" cap="flat" cmpd="sng">
                <a:solidFill>
                  <a:schemeClr val="dk1">
                    <a:alpha val="100000"/>
                  </a:schemeClr>
                </a:solidFill>
                <a:prstDash val="solid"/>
                <a:round/>
                <a:tailEnd type="stealth" w="med" len="med"/>
              </a:ln>
            </p:spPr>
          </p:sp>
          <p:sp>
            <p:nvSpPr>
              <p:cNvPr id="1048671" name=""/>
              <p:cNvSpPr/>
              <p:nvPr/>
            </p:nvSpPr>
            <p:spPr>
              <a:xfrm rot="0">
                <a:off x="2037" y="1995"/>
                <a:ext cx="332" cy="0"/>
              </a:xfrm>
              <a:prstGeom prst="line"/>
              <a:noFill/>
              <a:ln w="38100" cap="flat" cmpd="sng">
                <a:solidFill>
                  <a:schemeClr val="dk1">
                    <a:alpha val="100000"/>
                  </a:schemeClr>
                </a:solidFill>
                <a:prstDash val="solid"/>
                <a:round/>
              </a:ln>
            </p:spPr>
          </p:sp>
          <p:sp>
            <p:nvSpPr>
              <p:cNvPr id="1048672" name=""/>
              <p:cNvSpPr/>
              <p:nvPr/>
            </p:nvSpPr>
            <p:spPr>
              <a:xfrm rot="0">
                <a:off x="2037" y="2234"/>
                <a:ext cx="332" cy="0"/>
              </a:xfrm>
              <a:prstGeom prst="line"/>
              <a:noFill/>
              <a:ln w="38100" cap="flat" cmpd="sng">
                <a:solidFill>
                  <a:schemeClr val="dk1">
                    <a:alpha val="100000"/>
                  </a:schemeClr>
                </a:solidFill>
                <a:prstDash val="solid"/>
                <a:round/>
              </a:ln>
            </p:spPr>
          </p:sp>
          <p:sp>
            <p:nvSpPr>
              <p:cNvPr id="1048673" name=""/>
              <p:cNvSpPr/>
              <p:nvPr/>
            </p:nvSpPr>
            <p:spPr>
              <a:xfrm rot="0">
                <a:off x="2379" y="2060"/>
                <a:ext cx="0" cy="191"/>
              </a:xfrm>
              <a:prstGeom prst="line"/>
              <a:noFill/>
              <a:ln w="38100" cap="flat" cmpd="sng">
                <a:solidFill>
                  <a:schemeClr val="dk1">
                    <a:alpha val="100000"/>
                  </a:schemeClr>
                </a:solidFill>
                <a:prstDash val="solid"/>
                <a:round/>
              </a:ln>
            </p:spPr>
          </p:sp>
          <p:sp>
            <p:nvSpPr>
              <p:cNvPr id="1048674" name=""/>
              <p:cNvSpPr txBox="1"/>
              <p:nvPr/>
            </p:nvSpPr>
            <p:spPr>
              <a:xfrm rot="0">
                <a:off x="2064" y="1968"/>
                <a:ext cx="295" cy="32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800" lang="el-GR">
                    <a:ea typeface="Arial" pitchFamily="34" charset="0"/>
                  </a:rPr>
                  <a:t>ε</a:t>
                </a:r>
              </a:p>
            </p:txBody>
          </p:sp>
          <p:sp>
            <p:nvSpPr>
              <p:cNvPr id="1048675" name=""/>
              <p:cNvSpPr txBox="1"/>
              <p:nvPr/>
            </p:nvSpPr>
            <p:spPr>
              <a:xfrm rot="0">
                <a:off x="1598" y="2048"/>
                <a:ext cx="333" cy="32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800" lang="el-GR">
                    <a:ea typeface="Arial" pitchFamily="34" charset="0"/>
                  </a:rPr>
                  <a:t>σ</a:t>
                </a:r>
              </a:p>
            </p:txBody>
          </p:sp>
          <p:sp>
            <p:nvSpPr>
              <p:cNvPr id="1048676" name=""/>
              <p:cNvSpPr/>
              <p:nvPr/>
            </p:nvSpPr>
            <p:spPr>
              <a:xfrm rot="0" flipV="1">
                <a:off x="3516" y="1040"/>
                <a:ext cx="0" cy="736"/>
              </a:xfrm>
              <a:prstGeom prst="line"/>
              <a:noFill/>
              <a:ln w="57150" cap="flat" cmpd="sng">
                <a:solidFill>
                  <a:srgbClr val="66FF33">
                    <a:alpha val="100000"/>
                  </a:srgbClr>
                </a:solidFill>
                <a:prstDash val="solid"/>
                <a:round/>
                <a:tailEnd type="arrow" w="med" len="med"/>
              </a:ln>
            </p:spPr>
          </p:sp>
          <p:sp>
            <p:nvSpPr>
              <p:cNvPr id="1048677" name=""/>
              <p:cNvSpPr/>
              <p:nvPr/>
            </p:nvSpPr>
            <p:spPr>
              <a:xfrm rot="0" flipV="1">
                <a:off x="3516" y="2576"/>
                <a:ext cx="0" cy="736"/>
              </a:xfrm>
              <a:prstGeom prst="line"/>
              <a:noFill/>
              <a:ln w="57150" cap="flat" cmpd="sng">
                <a:solidFill>
                  <a:srgbClr val="66FF33">
                    <a:alpha val="100000"/>
                  </a:srgbClr>
                </a:solidFill>
                <a:prstDash val="solid"/>
                <a:round/>
                <a:tailEnd type="arrow" w="med" len="med"/>
              </a:ln>
            </p:spPr>
          </p:sp>
          <p:pic>
            <p:nvPicPr>
              <p:cNvPr id="2097181" name=""/>
              <p:cNvPicPr>
                <a:picLocks/>
              </p:cNvPicPr>
              <p:nvPr/>
            </p:nvPicPr>
            <p:blipFill>
              <a:blip xmlns:r="http://schemas.openxmlformats.org/officeDocument/2006/relationships" r:embed="rId1"/>
              <a:srcRect l="0" t="0" r="0" b="0"/>
              <a:stretch>
                <a:fillRect/>
              </a:stretch>
            </p:blipFill>
            <p:spPr>
              <a:xfrm rot="0">
                <a:off x="3564" y="1271"/>
                <a:ext cx="881" cy="201"/>
              </a:xfrm>
              <a:prstGeom prst="rect"/>
              <a:solidFill>
                <a:srgbClr val="00FF00"/>
              </a:solidFill>
              <a:ln>
                <a:noFill/>
              </a:ln>
            </p:spPr>
          </p:pic>
          <p:pic>
            <p:nvPicPr>
              <p:cNvPr id="2097182" name=""/>
              <p:cNvPicPr>
                <a:picLocks/>
              </p:cNvPicPr>
              <p:nvPr/>
            </p:nvPicPr>
            <p:blipFill>
              <a:blip xmlns:r="http://schemas.openxmlformats.org/officeDocument/2006/relationships" r:embed="rId2"/>
              <a:srcRect l="0" t="0" r="0" b="0"/>
              <a:stretch>
                <a:fillRect/>
              </a:stretch>
            </p:blipFill>
            <p:spPr>
              <a:xfrm rot="0">
                <a:off x="3595" y="2813"/>
                <a:ext cx="881" cy="201"/>
              </a:xfrm>
              <a:prstGeom prst="rect"/>
              <a:solidFill>
                <a:srgbClr val="00FF00"/>
              </a:solidFill>
              <a:ln>
                <a:noFill/>
              </a:ln>
            </p:spPr>
          </p:pic>
          <p:sp>
            <p:nvSpPr>
              <p:cNvPr id="1048678" name=""/>
              <p:cNvSpPr txBox="1"/>
              <p:nvPr/>
            </p:nvSpPr>
            <p:spPr>
              <a:xfrm rot="0">
                <a:off x="2647" y="1913"/>
                <a:ext cx="406" cy="32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endParaRPr altLang="en-US" sz="2800" lang="en-US"/>
              </a:p>
            </p:txBody>
          </p:sp>
          <p:sp>
            <p:nvSpPr>
              <p:cNvPr id="1048679" name=""/>
              <p:cNvSpPr txBox="1"/>
              <p:nvPr/>
            </p:nvSpPr>
            <p:spPr>
              <a:xfrm rot="0">
                <a:off x="2637" y="1825"/>
                <a:ext cx="370" cy="32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800" i="1" lang="en-US"/>
                  <a:t>A</a:t>
                </a:r>
              </a:p>
            </p:txBody>
          </p:sp>
        </p:grpSp>
        <p:sp>
          <p:nvSpPr>
            <p:cNvPr id="1048680" name=""/>
            <p:cNvSpPr/>
            <p:nvPr/>
          </p:nvSpPr>
          <p:spPr>
            <a:xfrm rot="0">
              <a:off x="3719513" y="3429000"/>
              <a:ext cx="0" cy="381000"/>
            </a:xfrm>
            <a:prstGeom prst="line"/>
            <a:noFill/>
            <a:ln w="38100" cap="flat" cmpd="sng">
              <a:solidFill>
                <a:schemeClr val="dk1">
                  <a:alpha val="100000"/>
                </a:schemeClr>
              </a:solidFill>
              <a:prstDash val="solid"/>
              <a:round/>
            </a:ln>
          </p:spPr>
        </p:sp>
        <p:sp>
          <p:nvSpPr>
            <p:cNvPr id="1048681" name=""/>
            <p:cNvSpPr/>
            <p:nvPr/>
          </p:nvSpPr>
          <p:spPr>
            <a:xfrm rot="0">
              <a:off x="3719513" y="3852863"/>
              <a:ext cx="304800" cy="228600"/>
            </a:xfrm>
            <a:prstGeom prst="line"/>
            <a:noFill/>
            <a:ln w="50800" cap="flat" cmpd="sng">
              <a:solidFill>
                <a:schemeClr val="dk1">
                  <a:alpha val="100000"/>
                </a:schemeClr>
              </a:solidFill>
              <a:prstDash val="sysDot"/>
              <a:round/>
            </a:ln>
          </p:spPr>
        </p:sp>
      </p:grpSp>
      <p:pic>
        <p:nvPicPr>
          <p:cNvPr id="2097183" name=""/>
          <p:cNvPicPr>
            <a:picLocks/>
          </p:cNvPicPr>
          <p:nvPr/>
        </p:nvPicPr>
        <p:blipFill>
          <a:blip xmlns:r="http://schemas.openxmlformats.org/officeDocument/2006/relationships" r:embed="rId3"/>
          <a:srcRect l="0" t="0" r="0" b="0"/>
          <a:stretch>
            <a:fillRect/>
          </a:stretch>
        </p:blipFill>
        <p:spPr>
          <a:xfrm rot="0">
            <a:off x="5197475" y="1282700"/>
            <a:ext cx="3868737" cy="3454400"/>
          </a:xfrm>
          <a:prstGeom prst="rect"/>
          <a:noFill/>
          <a:ln>
            <a:noFill/>
          </a:ln>
        </p:spPr>
      </p:pic>
      <p:sp>
        <p:nvSpPr>
          <p:cNvPr id="1048682" name=""/>
          <p:cNvSpPr txBox="1"/>
          <p:nvPr/>
        </p:nvSpPr>
        <p:spPr>
          <a:xfrm rot="0">
            <a:off x="152400" y="5491162"/>
            <a:ext cx="8839200" cy="11382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4000" i="1" lang="en-US">
                <a:latin typeface="Perpetua" pitchFamily="18" charset="0"/>
              </a:rPr>
              <a:t>Conclusion</a:t>
            </a:r>
            <a:r>
              <a:rPr altLang="en-US" b="1" sz="2800" i="1" lang="en-US">
                <a:latin typeface="Perpetua" pitchFamily="18" charset="0"/>
              </a:rPr>
              <a:t> : The normal component of E is discontinuous by an amount </a:t>
            </a:r>
            <a:r>
              <a:rPr altLang="en-US" b="1" sz="2800" i="1" lang="el-GR">
                <a:latin typeface="Comic Sans MS" pitchFamily="66" charset="0"/>
                <a:ea typeface="Arial" pitchFamily="34" charset="0"/>
              </a:rPr>
              <a:t>σ</a:t>
            </a:r>
            <a:r>
              <a:rPr altLang="en-US" b="1" sz="2800" i="1" lang="en-US">
                <a:latin typeface="Perpetua" pitchFamily="18" charset="0"/>
                <a:ea typeface="Arial" pitchFamily="34" charset="0"/>
              </a:rPr>
              <a:t>/</a:t>
            </a:r>
            <a:r>
              <a:rPr altLang="en-US" b="1" sz="2800" i="1" lang="el-GR">
                <a:latin typeface="Comic Sans MS" pitchFamily="66" charset="0"/>
                <a:ea typeface="Arial Unicode MS" pitchFamily="34" charset="-128"/>
              </a:rPr>
              <a:t>ε</a:t>
            </a:r>
            <a:r>
              <a:rPr altLang="en-US" baseline="-25000" b="1" sz="2800" i="1" lang="en-US">
                <a:latin typeface="Perpetua" pitchFamily="18" charset="0"/>
                <a:ea typeface="Arial Unicode MS" pitchFamily="34" charset="-128"/>
              </a:rPr>
              <a:t>0 </a:t>
            </a:r>
            <a:r>
              <a:rPr altLang="en-US" b="1" sz="2800" i="1" lang="en-US">
                <a:latin typeface="Perpetua" pitchFamily="18" charset="0"/>
                <a:ea typeface="Arial Unicode MS" pitchFamily="34" charset="-128"/>
              </a:rPr>
              <a:t>at any boundary.</a:t>
            </a:r>
            <a:r>
              <a:rPr altLang="en-US" b="1" sz="2800" i="1" lang="en-US">
                <a:latin typeface="Perpetua" pitchFamily="18" charset="0"/>
              </a:rPr>
              <a:t> </a:t>
            </a:r>
          </a:p>
        </p:txBody>
      </p:sp>
    </p:spTree>
  </p:cSld>
  <p:clrMapOvr>
    <a:masterClrMapping/>
  </p:clrMapOvr>
  <p:transition spd="med" advClick="1">
    <p:fade thruBlk="1"/>
  </p:transition>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18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2" grpId="0" uiExpand="0" build="whole"/>
    </p:bldLst>
  </p:timing>
</p:sld>
</file>

<file path=ppt/slides/slide82.xml><?xml version="1.0" encoding="utf-8"?>
<p:sld xmlns:a="http://schemas.openxmlformats.org/drawingml/2006/main" xmlns:r="http://schemas.openxmlformats.org/officeDocument/2006/relationships" xmlns:p="http://schemas.openxmlformats.org/presentationml/2006/main" showMasterSp="1">
  <p:cSld>
    <p:spTree>
      <p:nvGrpSpPr>
        <p:cNvPr id="473" name=""/>
        <p:cNvGrpSpPr/>
        <p:nvPr/>
      </p:nvGrpSpPr>
      <p:grpSpPr>
        <a:xfrm rot="0">
          <a:off x="0" y="0"/>
          <a:ext cx="0" cy="0"/>
          <a:chOff x="0" y="0"/>
          <a:chExt cx="0" cy="0"/>
        </a:xfrm>
      </p:grpSpPr>
      <p:grpSp>
        <p:nvGrpSpPr>
          <p:cNvPr id="474" name=""/>
          <p:cNvGrpSpPr/>
          <p:nvPr/>
        </p:nvGrpSpPr>
        <p:grpSpPr>
          <a:xfrm rot="0">
            <a:off x="4953000" y="2133600"/>
            <a:ext cx="3657600" cy="2614612"/>
            <a:chOff x="2590800" y="1376363"/>
            <a:chExt cx="3657600" cy="2614612"/>
          </a:xfrm>
        </p:grpSpPr>
        <p:sp>
          <p:nvSpPr>
            <p:cNvPr id="1049671" name=""/>
            <p:cNvSpPr/>
            <p:nvPr/>
          </p:nvSpPr>
          <p:spPr>
            <a:xfrm rot="20506612" flipH="1">
              <a:off x="3021013" y="1376363"/>
              <a:ext cx="2703512" cy="2459037"/>
            </a:xfrm>
            <a:prstGeom prst="flowChartPunchedTape"/>
            <a:solidFill>
              <a:srgbClr val="FFCCFF"/>
            </a:solidFill>
            <a:ln w="57150" cap="flat" cmpd="sng">
              <a:solidFill>
                <a:schemeClr val="lt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nvGrpSpPr>
            <p:cNvPr id="475" name=""/>
            <p:cNvGrpSpPr/>
            <p:nvPr/>
          </p:nvGrpSpPr>
          <p:grpSpPr>
            <a:xfrm rot="0">
              <a:off x="2590800" y="1866900"/>
              <a:ext cx="3657600" cy="2124075"/>
              <a:chOff x="2819400" y="1866900"/>
              <a:chExt cx="3657600" cy="2124075"/>
            </a:xfrm>
          </p:grpSpPr>
          <p:sp>
            <p:nvSpPr>
              <p:cNvPr id="1049672" name=""/>
              <p:cNvSpPr/>
              <p:nvPr/>
            </p:nvSpPr>
            <p:spPr>
              <a:xfrm rot="0">
                <a:off x="3746500" y="1866900"/>
                <a:ext cx="0" cy="544513"/>
              </a:xfrm>
              <a:prstGeom prst="line"/>
              <a:noFill/>
              <a:ln w="38100" cap="flat" cmpd="sng">
                <a:solidFill>
                  <a:schemeClr val="dk1">
                    <a:alpha val="100000"/>
                  </a:schemeClr>
                </a:solidFill>
                <a:prstDash val="solid"/>
                <a:round/>
                <a:tailEnd type="stealth" w="med" len="med"/>
              </a:ln>
            </p:spPr>
          </p:sp>
          <p:sp>
            <p:nvSpPr>
              <p:cNvPr id="1049673" name=""/>
              <p:cNvSpPr/>
              <p:nvPr/>
            </p:nvSpPr>
            <p:spPr>
              <a:xfrm rot="0" flipV="1">
                <a:off x="3746500" y="2862263"/>
                <a:ext cx="0" cy="611187"/>
              </a:xfrm>
              <a:prstGeom prst="line"/>
              <a:noFill/>
              <a:ln w="38100" cap="flat" cmpd="sng">
                <a:solidFill>
                  <a:schemeClr val="dk1">
                    <a:alpha val="100000"/>
                  </a:schemeClr>
                </a:solidFill>
                <a:prstDash val="solid"/>
                <a:round/>
                <a:tailEnd type="stealth" w="med" len="med"/>
              </a:ln>
            </p:spPr>
          </p:sp>
          <p:sp>
            <p:nvSpPr>
              <p:cNvPr id="1049674" name=""/>
              <p:cNvSpPr/>
              <p:nvPr/>
            </p:nvSpPr>
            <p:spPr>
              <a:xfrm rot="0">
                <a:off x="3586163" y="2413000"/>
                <a:ext cx="363537" cy="0"/>
              </a:xfrm>
              <a:prstGeom prst="line"/>
              <a:noFill/>
              <a:ln w="38100" cap="flat" cmpd="sng">
                <a:solidFill>
                  <a:schemeClr val="dk1">
                    <a:alpha val="100000"/>
                  </a:schemeClr>
                </a:solidFill>
                <a:prstDash val="solid"/>
                <a:round/>
              </a:ln>
            </p:spPr>
          </p:sp>
          <p:sp>
            <p:nvSpPr>
              <p:cNvPr id="1049675" name=""/>
              <p:cNvSpPr/>
              <p:nvPr/>
            </p:nvSpPr>
            <p:spPr>
              <a:xfrm rot="0">
                <a:off x="3586163" y="2852738"/>
                <a:ext cx="363537" cy="0"/>
              </a:xfrm>
              <a:prstGeom prst="line"/>
              <a:noFill/>
              <a:ln w="38100" cap="flat" cmpd="sng">
                <a:solidFill>
                  <a:schemeClr val="dk1">
                    <a:alpha val="100000"/>
                  </a:schemeClr>
                </a:solidFill>
                <a:prstDash val="solid"/>
                <a:round/>
              </a:ln>
            </p:spPr>
          </p:sp>
          <p:sp>
            <p:nvSpPr>
              <p:cNvPr id="1049676" name=""/>
              <p:cNvSpPr/>
              <p:nvPr/>
            </p:nvSpPr>
            <p:spPr>
              <a:xfrm rot="0" flipH="1">
                <a:off x="3949700" y="2636838"/>
                <a:ext cx="0" cy="230187"/>
              </a:xfrm>
              <a:prstGeom prst="line"/>
              <a:noFill/>
              <a:ln w="38100" cap="flat" cmpd="sng">
                <a:solidFill>
                  <a:schemeClr val="dk1">
                    <a:alpha val="100000"/>
                  </a:schemeClr>
                </a:solidFill>
                <a:prstDash val="solid"/>
                <a:round/>
                <a:headEnd type="triangle" w="med" len="med"/>
              </a:ln>
            </p:spPr>
          </p:sp>
          <p:sp>
            <p:nvSpPr>
              <p:cNvPr id="1049677" name=""/>
              <p:cNvSpPr/>
              <p:nvPr/>
            </p:nvSpPr>
            <p:spPr>
              <a:xfrm rot="0" flipH="1">
                <a:off x="5005388" y="2465388"/>
                <a:ext cx="0" cy="231775"/>
              </a:xfrm>
              <a:prstGeom prst="line"/>
              <a:noFill/>
              <a:ln w="38100" cap="flat" cmpd="sng">
                <a:solidFill>
                  <a:schemeClr val="dk1">
                    <a:alpha val="100000"/>
                  </a:schemeClr>
                </a:solidFill>
                <a:prstDash val="solid"/>
                <a:round/>
                <a:headEnd type="triangle" w="med" len="med"/>
              </a:ln>
            </p:spPr>
          </p:sp>
          <p:sp>
            <p:nvSpPr>
              <p:cNvPr id="1049678" name=""/>
              <p:cNvSpPr/>
              <p:nvPr/>
            </p:nvSpPr>
            <p:spPr>
              <a:xfrm rot="21201146">
                <a:off x="3938588" y="2344738"/>
                <a:ext cx="1090612" cy="230187"/>
              </a:xfrm>
              <a:prstGeom prst="parallelogram">
                <a:avLst>
                  <a:gd name="adj" fmla="val 16867"/>
                </a:avLst>
              </a:prstGeom>
              <a:solidFill>
                <a:schemeClr val="lt1"/>
              </a:solidFill>
              <a:ln w="57150"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679" name=""/>
              <p:cNvSpPr/>
              <p:nvPr/>
            </p:nvSpPr>
            <p:spPr>
              <a:xfrm rot="0" flipV="1">
                <a:off x="3949700" y="2687638"/>
                <a:ext cx="1047750" cy="168275"/>
              </a:xfrm>
              <a:prstGeom prst="line"/>
              <a:noFill/>
              <a:ln w="38100" cap="flat" cmpd="sng">
                <a:solidFill>
                  <a:schemeClr val="dk1">
                    <a:alpha val="100000"/>
                  </a:schemeClr>
                </a:solidFill>
                <a:prstDash val="dash"/>
                <a:round/>
              </a:ln>
            </p:spPr>
          </p:sp>
          <p:sp>
            <p:nvSpPr>
              <p:cNvPr id="1049680" name=""/>
              <p:cNvSpPr/>
              <p:nvPr/>
            </p:nvSpPr>
            <p:spPr>
              <a:xfrm rot="4626187" flipH="1">
                <a:off x="4503737" y="2647951"/>
                <a:ext cx="12700" cy="238125"/>
              </a:xfrm>
              <a:prstGeom prst="line"/>
              <a:noFill/>
              <a:ln w="38100" cap="flat" cmpd="sng">
                <a:solidFill>
                  <a:schemeClr val="dk1">
                    <a:alpha val="100000"/>
                  </a:schemeClr>
                </a:solidFill>
                <a:prstDash val="solid"/>
                <a:round/>
                <a:headEnd type="triangle" w="med" len="med"/>
              </a:ln>
            </p:spPr>
          </p:sp>
          <p:sp>
            <p:nvSpPr>
              <p:cNvPr id="1049681" name=""/>
              <p:cNvSpPr/>
              <p:nvPr/>
            </p:nvSpPr>
            <p:spPr>
              <a:xfrm rot="16973812">
                <a:off x="4489450" y="2192338"/>
                <a:ext cx="104775" cy="282575"/>
              </a:xfrm>
              <a:prstGeom prst="line"/>
              <a:noFill/>
              <a:ln w="38100" cap="flat" cmpd="sng">
                <a:solidFill>
                  <a:schemeClr val="dk1">
                    <a:alpha val="100000"/>
                  </a:schemeClr>
                </a:solidFill>
                <a:prstDash val="solid"/>
                <a:round/>
                <a:headEnd type="triangle" w="med" len="lg"/>
              </a:ln>
            </p:spPr>
          </p:sp>
          <p:sp>
            <p:nvSpPr>
              <p:cNvPr id="1049682" name=""/>
              <p:cNvSpPr/>
              <p:nvPr/>
            </p:nvSpPr>
            <p:spPr>
              <a:xfrm rot="0" flipH="1">
                <a:off x="3951288" y="2927350"/>
                <a:ext cx="0" cy="231775"/>
              </a:xfrm>
              <a:prstGeom prst="line"/>
              <a:noFill/>
              <a:ln w="38100" cap="flat" cmpd="sng">
                <a:solidFill>
                  <a:schemeClr val="dk1">
                    <a:alpha val="100000"/>
                  </a:schemeClr>
                </a:solidFill>
                <a:prstDash val="solid"/>
                <a:round/>
              </a:ln>
            </p:spPr>
          </p:sp>
          <p:sp>
            <p:nvSpPr>
              <p:cNvPr id="1049683" name=""/>
              <p:cNvSpPr/>
              <p:nvPr/>
            </p:nvSpPr>
            <p:spPr>
              <a:xfrm rot="0" flipH="1">
                <a:off x="4997450" y="2743200"/>
                <a:ext cx="0" cy="231775"/>
              </a:xfrm>
              <a:prstGeom prst="line"/>
              <a:noFill/>
              <a:ln w="38100" cap="flat" cmpd="sng">
                <a:solidFill>
                  <a:schemeClr val="dk1">
                    <a:alpha val="100000"/>
                  </a:schemeClr>
                </a:solidFill>
                <a:prstDash val="solid"/>
                <a:round/>
              </a:ln>
            </p:spPr>
          </p:sp>
          <p:sp>
            <p:nvSpPr>
              <p:cNvPr id="1049684" name=""/>
              <p:cNvSpPr/>
              <p:nvPr/>
            </p:nvSpPr>
            <p:spPr>
              <a:xfrm rot="4626187" flipH="1">
                <a:off x="4753769" y="2688431"/>
                <a:ext cx="55563" cy="425450"/>
              </a:xfrm>
              <a:prstGeom prst="line"/>
              <a:noFill/>
              <a:ln w="38100" cap="flat" cmpd="sng">
                <a:solidFill>
                  <a:schemeClr val="dk1">
                    <a:alpha val="100000"/>
                  </a:schemeClr>
                </a:solidFill>
                <a:prstDash val="solid"/>
                <a:round/>
                <a:headEnd type="triangle" w="med" len="med"/>
              </a:ln>
            </p:spPr>
          </p:sp>
          <p:sp>
            <p:nvSpPr>
              <p:cNvPr id="1049685" name=""/>
              <p:cNvSpPr/>
              <p:nvPr/>
            </p:nvSpPr>
            <p:spPr>
              <a:xfrm rot="16973812">
                <a:off x="4095750" y="2781300"/>
                <a:ext cx="171450" cy="419100"/>
              </a:xfrm>
              <a:prstGeom prst="line"/>
              <a:noFill/>
              <a:ln w="38100" cap="flat" cmpd="sng">
                <a:solidFill>
                  <a:schemeClr val="dk1">
                    <a:alpha val="100000"/>
                  </a:schemeClr>
                </a:solidFill>
                <a:prstDash val="solid"/>
                <a:round/>
                <a:headEnd type="triangle" w="med" len="med"/>
              </a:ln>
            </p:spPr>
          </p:sp>
          <p:sp>
            <p:nvSpPr>
              <p:cNvPr id="1049686" name=""/>
              <p:cNvSpPr txBox="1"/>
              <p:nvPr/>
            </p:nvSpPr>
            <p:spPr>
              <a:xfrm rot="0">
                <a:off x="4395788" y="2795588"/>
                <a:ext cx="282575" cy="519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800" i="1" lang="en-US">
                    <a:latin typeface="Times New Roman" pitchFamily="18" charset="0"/>
                  </a:rPr>
                  <a:t>l</a:t>
                </a:r>
              </a:p>
            </p:txBody>
          </p:sp>
          <p:sp>
            <p:nvSpPr>
              <p:cNvPr id="1049687" name=""/>
              <p:cNvSpPr txBox="1"/>
              <p:nvPr/>
            </p:nvSpPr>
            <p:spPr>
              <a:xfrm rot="0">
                <a:off x="3581400" y="2438400"/>
                <a:ext cx="322263" cy="457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400" lang="el-GR">
                    <a:ea typeface="Arial" pitchFamily="34" charset="0"/>
                  </a:rPr>
                  <a:t>ε</a:t>
                </a:r>
              </a:p>
            </p:txBody>
          </p:sp>
          <p:sp>
            <p:nvSpPr>
              <p:cNvPr id="1049688" name=""/>
              <p:cNvSpPr txBox="1"/>
              <p:nvPr/>
            </p:nvSpPr>
            <p:spPr>
              <a:xfrm rot="0">
                <a:off x="2819400" y="1985963"/>
                <a:ext cx="363538" cy="5191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800" lang="el-GR">
                    <a:ea typeface="Arial" pitchFamily="34" charset="0"/>
                  </a:rPr>
                  <a:t>σ</a:t>
                </a:r>
              </a:p>
            </p:txBody>
          </p:sp>
          <p:sp>
            <p:nvSpPr>
              <p:cNvPr id="1049689" name=""/>
              <p:cNvSpPr/>
              <p:nvPr/>
            </p:nvSpPr>
            <p:spPr>
              <a:xfrm rot="0" flipV="1">
                <a:off x="5108575" y="3201988"/>
                <a:ext cx="604838" cy="277812"/>
              </a:xfrm>
              <a:prstGeom prst="line"/>
              <a:noFill/>
              <a:ln w="57150" cap="flat" cmpd="sng">
                <a:solidFill>
                  <a:schemeClr val="dk1">
                    <a:alpha val="100000"/>
                  </a:schemeClr>
                </a:solidFill>
                <a:prstDash val="solid"/>
                <a:round/>
                <a:headEnd type="stealth" w="med" len="med"/>
              </a:ln>
            </p:spPr>
          </p:sp>
          <p:sp>
            <p:nvSpPr>
              <p:cNvPr id="1049690" name=""/>
              <p:cNvSpPr/>
              <p:nvPr/>
            </p:nvSpPr>
            <p:spPr>
              <a:xfrm rot="0" flipV="1">
                <a:off x="5210175" y="3495675"/>
                <a:ext cx="604838" cy="277813"/>
              </a:xfrm>
              <a:prstGeom prst="line"/>
              <a:noFill/>
              <a:ln w="57150" cap="flat" cmpd="sng">
                <a:solidFill>
                  <a:srgbClr val="66FF33">
                    <a:alpha val="100000"/>
                  </a:srgbClr>
                </a:solidFill>
                <a:prstDash val="solid"/>
                <a:round/>
                <a:headEnd type="stealth" w="med" len="med"/>
              </a:ln>
            </p:spPr>
          </p:sp>
          <p:pic>
            <p:nvPicPr>
              <p:cNvPr id="2097495" name=""/>
              <p:cNvPicPr>
                <a:picLocks/>
              </p:cNvPicPr>
              <p:nvPr/>
            </p:nvPicPr>
            <p:blipFill>
              <a:blip xmlns:r="http://schemas.openxmlformats.org/officeDocument/2006/relationships" r:embed="rId1"/>
              <a:srcRect l="0" t="0" r="0" b="0"/>
              <a:stretch>
                <a:fillRect/>
              </a:stretch>
            </p:blipFill>
            <p:spPr>
              <a:xfrm rot="0">
                <a:off x="5334000" y="2743200"/>
                <a:ext cx="914400" cy="323851"/>
              </a:xfrm>
              <a:prstGeom prst="rect"/>
              <a:solidFill>
                <a:srgbClr val="66FF33"/>
              </a:solidFill>
              <a:ln w="9525" cap="flat" cmpd="sng">
                <a:solidFill>
                  <a:srgbClr val="66FF33">
                    <a:alpha val="100000"/>
                  </a:srgbClr>
                </a:solidFill>
                <a:prstDash val="solid"/>
                <a:round/>
              </a:ln>
            </p:spPr>
          </p:pic>
          <p:pic>
            <p:nvPicPr>
              <p:cNvPr id="2097496" name=""/>
              <p:cNvPicPr>
                <a:picLocks/>
              </p:cNvPicPr>
              <p:nvPr/>
            </p:nvPicPr>
            <p:blipFill>
              <a:blip xmlns:r="http://schemas.openxmlformats.org/officeDocument/2006/relationships" r:embed="rId2"/>
              <a:srcRect l="0" t="0" r="0" b="0"/>
              <a:stretch>
                <a:fillRect/>
              </a:stretch>
            </p:blipFill>
            <p:spPr>
              <a:xfrm rot="0">
                <a:off x="5562600" y="3663950"/>
                <a:ext cx="914400" cy="327025"/>
              </a:xfrm>
              <a:prstGeom prst="rect"/>
              <a:solidFill>
                <a:srgbClr val="66FF33"/>
              </a:solidFill>
              <a:ln w="9525" cap="flat" cmpd="sng">
                <a:solidFill>
                  <a:srgbClr val="66FF33">
                    <a:alpha val="100000"/>
                  </a:srgbClr>
                </a:solidFill>
                <a:prstDash val="solid"/>
                <a:round/>
              </a:ln>
            </p:spPr>
          </p:pic>
        </p:grpSp>
      </p:grpSp>
      <p:pic>
        <p:nvPicPr>
          <p:cNvPr id="2097497" name=""/>
          <p:cNvPicPr>
            <a:picLocks/>
          </p:cNvPicPr>
          <p:nvPr/>
        </p:nvPicPr>
        <p:blipFill>
          <a:blip xmlns:r="http://schemas.openxmlformats.org/officeDocument/2006/relationships" r:embed="rId3"/>
          <a:srcRect l="0" t="0" r="0" b="0"/>
          <a:stretch>
            <a:fillRect/>
          </a:stretch>
        </p:blipFill>
        <p:spPr>
          <a:xfrm rot="0">
            <a:off x="134937" y="1119187"/>
            <a:ext cx="8510588" cy="4922837"/>
          </a:xfrm>
          <a:prstGeom prst="rect"/>
          <a:noFill/>
          <a:ln>
            <a:noFill/>
          </a:ln>
        </p:spPr>
      </p:pic>
      <p:sp>
        <p:nvSpPr>
          <p:cNvPr id="1049691" name=""/>
          <p:cNvSpPr txBox="1"/>
          <p:nvPr/>
        </p:nvSpPr>
        <p:spPr>
          <a:xfrm rot="0">
            <a:off x="381000" y="0"/>
            <a:ext cx="83820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4000" i="1" lang="en-US">
                <a:solidFill>
                  <a:srgbClr val="FF0000"/>
                </a:solidFill>
                <a:latin typeface="Perpetua" pitchFamily="18" charset="0"/>
              </a:rPr>
              <a:t>Electrostatic Boundary Conditions</a:t>
            </a:r>
          </a:p>
        </p:txBody>
      </p:sp>
    </p:spTree>
  </p:cSld>
  <p:clrMapOvr>
    <a:masterClrMapping/>
  </p:clrMapOvr>
  <p:transition spd="med" advClick="1">
    <p:fade thruBlk="1"/>
  </p:transition>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1">
  <p:cSld>
    <p:spTree>
      <p:nvGrpSpPr>
        <p:cNvPr id="478" name=""/>
        <p:cNvGrpSpPr/>
        <p:nvPr/>
      </p:nvGrpSpPr>
      <p:grpSpPr>
        <a:xfrm rot="0">
          <a:off x="0" y="0"/>
          <a:ext cx="0" cy="0"/>
          <a:chOff x="0" y="0"/>
          <a:chExt cx="0" cy="0"/>
        </a:xfrm>
      </p:grpSpPr>
      <p:pic>
        <p:nvPicPr>
          <p:cNvPr id="2097498" name=""/>
          <p:cNvPicPr>
            <a:picLocks/>
          </p:cNvPicPr>
          <p:nvPr/>
        </p:nvPicPr>
        <p:blipFill>
          <a:blip xmlns:r="http://schemas.openxmlformats.org/officeDocument/2006/relationships" r:embed="rId1"/>
          <a:srcRect l="0" t="0" r="0" b="0"/>
          <a:stretch>
            <a:fillRect/>
          </a:stretch>
        </p:blipFill>
        <p:spPr>
          <a:xfrm rot="0">
            <a:off x="2514600" y="2133600"/>
            <a:ext cx="4270375" cy="685800"/>
          </a:xfrm>
          <a:prstGeom prst="rect"/>
          <a:solidFill>
            <a:schemeClr val="lt1"/>
          </a:solidFill>
          <a:ln>
            <a:noFill/>
          </a:ln>
        </p:spPr>
      </p:pic>
      <p:sp>
        <p:nvSpPr>
          <p:cNvPr id="1049695" name=""/>
          <p:cNvSpPr txBox="1"/>
          <p:nvPr/>
        </p:nvSpPr>
        <p:spPr>
          <a:xfrm rot="0">
            <a:off x="0" y="71437"/>
            <a:ext cx="9144000" cy="461962"/>
          </a:xfrm>
          <a:prstGeom prst="rect"/>
          <a:solidFill>
            <a:srgbClr val="BADDE1"/>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lnSpc>
                <a:spcPct val="75000"/>
              </a:lnSpc>
              <a:spcBef>
                <a:spcPct val="50000"/>
              </a:spcBef>
            </a:pPr>
            <a:r>
              <a:rPr altLang="en-US" b="1" sz="3200" i="1" lang="en-US">
                <a:latin typeface="Times New Roman" pitchFamily="18" charset="0"/>
                <a:ea typeface="Times New Roman" pitchFamily="18" charset="0"/>
              </a:rPr>
              <a:t>Force on the surface of conductor</a:t>
            </a:r>
          </a:p>
        </p:txBody>
      </p:sp>
      <p:sp>
        <p:nvSpPr>
          <p:cNvPr id="1049696" name=""/>
          <p:cNvSpPr txBox="1"/>
          <p:nvPr/>
        </p:nvSpPr>
        <p:spPr>
          <a:xfrm rot="0">
            <a:off x="0" y="1600200"/>
            <a:ext cx="91440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000" i="1" lang="en-US">
                <a:latin typeface="Times New Roman" pitchFamily="18" charset="0"/>
                <a:ea typeface="Times New Roman" pitchFamily="18" charset="0"/>
              </a:rPr>
              <a:t>Note1:</a:t>
            </a:r>
            <a:r>
              <a:rPr altLang="en-US" sz="2000" i="1" lang="el-GR">
                <a:solidFill>
                  <a:srgbClr val="C00000"/>
                </a:solidFill>
                <a:latin typeface="Times New Roman" pitchFamily="18" charset="0"/>
                <a:ea typeface="Times New Roman" pitchFamily="18" charset="0"/>
              </a:rPr>
              <a:t> Force on a charge q (or surface charge density σ</a:t>
            </a:r>
            <a:r>
              <a:rPr altLang="en-US" sz="2000" i="1" lang="en-US">
                <a:solidFill>
                  <a:srgbClr val="C00000"/>
                </a:solidFill>
                <a:latin typeface="Times New Roman" pitchFamily="18" charset="0"/>
                <a:ea typeface="Times New Roman" pitchFamily="18" charset="0"/>
              </a:rPr>
              <a:t>) placed in an external field E</a:t>
            </a:r>
            <a:r>
              <a:rPr altLang="en-US" baseline="30000" sz="2000" i="1" lang="en-US">
                <a:solidFill>
                  <a:srgbClr val="C00000"/>
                </a:solidFill>
                <a:latin typeface="Times New Roman" pitchFamily="18" charset="0"/>
                <a:ea typeface="Times New Roman" pitchFamily="18" charset="0"/>
              </a:rPr>
              <a:t> </a:t>
            </a:r>
            <a:r>
              <a:rPr altLang="en-US" sz="2000" i="1" lang="en-US">
                <a:solidFill>
                  <a:srgbClr val="C00000"/>
                </a:solidFill>
                <a:latin typeface="Times New Roman" pitchFamily="18" charset="0"/>
                <a:ea typeface="Times New Roman" pitchFamily="18" charset="0"/>
              </a:rPr>
              <a:t>:</a:t>
            </a:r>
          </a:p>
        </p:txBody>
      </p:sp>
      <p:sp>
        <p:nvSpPr>
          <p:cNvPr id="1049697" name=""/>
          <p:cNvSpPr txBox="1"/>
          <p:nvPr/>
        </p:nvSpPr>
        <p:spPr>
          <a:xfrm rot="0">
            <a:off x="0" y="914400"/>
            <a:ext cx="39624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b="1" sz="2000" i="1" lang="en-US">
                <a:solidFill>
                  <a:srgbClr val="C00000"/>
                </a:solidFill>
                <a:latin typeface="Times New Roman" pitchFamily="18" charset="0"/>
                <a:ea typeface="Times New Roman" pitchFamily="18" charset="0"/>
              </a:rPr>
              <a:t>Electric Field outside a conductor</a:t>
            </a:r>
          </a:p>
        </p:txBody>
      </p:sp>
      <p:pic>
        <p:nvPicPr>
          <p:cNvPr id="2097499" name=""/>
          <p:cNvPicPr>
            <a:picLocks/>
          </p:cNvPicPr>
          <p:nvPr/>
        </p:nvPicPr>
        <p:blipFill>
          <a:blip xmlns:r="http://schemas.openxmlformats.org/officeDocument/2006/relationships" r:embed="rId2"/>
          <a:srcRect l="0" t="0" r="0" b="0"/>
          <a:stretch>
            <a:fillRect/>
          </a:stretch>
        </p:blipFill>
        <p:spPr>
          <a:xfrm rot="0">
            <a:off x="4191000" y="838200"/>
            <a:ext cx="1054100" cy="762000"/>
          </a:xfrm>
          <a:prstGeom prst="rect"/>
          <a:solidFill>
            <a:srgbClr val="00FFFF"/>
          </a:solidFill>
          <a:ln>
            <a:noFill/>
          </a:ln>
        </p:spPr>
      </p:pic>
      <p:sp>
        <p:nvSpPr>
          <p:cNvPr id="1049698" name=""/>
          <p:cNvSpPr txBox="1"/>
          <p:nvPr/>
        </p:nvSpPr>
        <p:spPr>
          <a:xfrm rot="0">
            <a:off x="0" y="3048000"/>
            <a:ext cx="89916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000" i="1" lang="en-US">
                <a:solidFill>
                  <a:srgbClr val="C00000"/>
                </a:solidFill>
                <a:latin typeface="Times New Roman" pitchFamily="18" charset="0"/>
                <a:ea typeface="Times New Roman" pitchFamily="18" charset="0"/>
              </a:rPr>
              <a:t> </a:t>
            </a:r>
            <a:r>
              <a:rPr altLang="en-US" b="1" sz="2000" i="1" lang="en-US">
                <a:latin typeface="Times New Roman" pitchFamily="18" charset="0"/>
                <a:ea typeface="Times New Roman" pitchFamily="18" charset="0"/>
              </a:rPr>
              <a:t>Note 2: </a:t>
            </a:r>
            <a:r>
              <a:rPr altLang="en-US" b="1" sz="2000" i="1" lang="en-US">
                <a:solidFill>
                  <a:srgbClr val="C00000"/>
                </a:solidFill>
                <a:latin typeface="Times New Roman" pitchFamily="18" charset="0"/>
                <a:ea typeface="Times New Roman" pitchFamily="18" charset="0"/>
              </a:rPr>
              <a:t>“ But E is discontinuous across a surface charge distribution” Therefore</a:t>
            </a:r>
          </a:p>
        </p:txBody>
      </p:sp>
      <p:sp>
        <p:nvSpPr>
          <p:cNvPr id="1049699" name=""/>
          <p:cNvSpPr txBox="1"/>
          <p:nvPr/>
        </p:nvSpPr>
        <p:spPr>
          <a:xfrm rot="0">
            <a:off x="838200" y="3733800"/>
            <a:ext cx="6477000" cy="400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b="1" sz="2000" i="1" lang="en-US">
                <a:solidFill>
                  <a:srgbClr val="C00000"/>
                </a:solidFill>
                <a:latin typeface="Times New Roman" pitchFamily="18" charset="0"/>
                <a:ea typeface="Times New Roman" pitchFamily="18" charset="0"/>
                <a:sym typeface="Symbol" pitchFamily="18" charset="2"/>
              </a:rPr>
              <a:t>On the surface, force per unit area :</a:t>
            </a:r>
          </a:p>
        </p:txBody>
      </p:sp>
      <p:pic>
        <p:nvPicPr>
          <p:cNvPr id="2097500" name=""/>
          <p:cNvPicPr>
            <a:picLocks/>
          </p:cNvPicPr>
          <p:nvPr/>
        </p:nvPicPr>
        <p:blipFill>
          <a:blip xmlns:r="http://schemas.openxmlformats.org/officeDocument/2006/relationships" r:embed="rId3"/>
          <a:srcRect l="0" t="0" r="0" b="0"/>
          <a:stretch>
            <a:fillRect/>
          </a:stretch>
        </p:blipFill>
        <p:spPr>
          <a:xfrm rot="0">
            <a:off x="5715000" y="3581400"/>
            <a:ext cx="2481262" cy="625475"/>
          </a:xfrm>
          <a:prstGeom prst="rect"/>
          <a:noFill/>
          <a:ln>
            <a:noFill/>
          </a:ln>
        </p:spPr>
      </p:pic>
      <p:pic>
        <p:nvPicPr>
          <p:cNvPr id="2097501" name=""/>
          <p:cNvPicPr>
            <a:picLocks/>
          </p:cNvPicPr>
          <p:nvPr/>
        </p:nvPicPr>
        <p:blipFill>
          <a:blip xmlns:r="http://schemas.openxmlformats.org/officeDocument/2006/relationships" r:embed="rId4"/>
          <a:srcRect l="0" t="0" r="0" b="0"/>
          <a:stretch>
            <a:fillRect/>
          </a:stretch>
        </p:blipFill>
        <p:spPr>
          <a:xfrm rot="0">
            <a:off x="228600" y="5257800"/>
            <a:ext cx="8621712" cy="1447800"/>
          </a:xfrm>
          <a:prstGeom prst="rect"/>
          <a:solidFill>
            <a:srgbClr val="FFFF00"/>
          </a:solidFill>
          <a:ln>
            <a:noFill/>
          </a:ln>
        </p:spPr>
      </p:pic>
      <p:sp>
        <p:nvSpPr>
          <p:cNvPr id="1049700" name=""/>
          <p:cNvSpPr txBox="1"/>
          <p:nvPr/>
        </p:nvSpPr>
        <p:spPr>
          <a:xfrm rot="0">
            <a:off x="152400" y="6172200"/>
            <a:ext cx="87630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endParaRPr altLang="en-US" b="1" sz="2400" i="1" lang="en-US">
              <a:solidFill>
                <a:srgbClr val="C00000"/>
              </a:solidFill>
              <a:latin typeface="Times New Roman" pitchFamily="18" charset="0"/>
              <a:ea typeface="Times New Roman" pitchFamily="18" charset="0"/>
            </a:endParaRPr>
          </a:p>
        </p:txBody>
      </p:sp>
      <p:sp>
        <p:nvSpPr>
          <p:cNvPr id="1049701" name=""/>
          <p:cNvSpPr txBox="1"/>
          <p:nvPr/>
        </p:nvSpPr>
        <p:spPr>
          <a:xfrm rot="0">
            <a:off x="76200" y="4419600"/>
            <a:ext cx="9067800" cy="10160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solidFill>
                  <a:srgbClr val="C00000"/>
                </a:solidFill>
                <a:latin typeface="Times New Roman" pitchFamily="18" charset="0"/>
                <a:ea typeface="Times New Roman" pitchFamily="18" charset="0"/>
              </a:rPr>
              <a:t>In our case: E</a:t>
            </a:r>
            <a:r>
              <a:rPr altLang="en-US" baseline="-25000" b="1" sz="2000" i="1" lang="en-US">
                <a:solidFill>
                  <a:srgbClr val="C00000"/>
                </a:solidFill>
                <a:latin typeface="Times New Roman" pitchFamily="18" charset="0"/>
                <a:ea typeface="Times New Roman" pitchFamily="18" charset="0"/>
              </a:rPr>
              <a:t>above</a:t>
            </a:r>
            <a:r>
              <a:rPr altLang="en-US" b="1" sz="2000" i="1" lang="el-GR">
                <a:solidFill>
                  <a:srgbClr val="C00000"/>
                </a:solidFill>
                <a:latin typeface="Times New Roman" pitchFamily="18" charset="0"/>
                <a:ea typeface="Times New Roman" pitchFamily="18" charset="0"/>
              </a:rPr>
              <a:t>=σ</a:t>
            </a:r>
            <a:r>
              <a:rPr altLang="en-US" b="1" sz="2000" i="1" lang="en-US">
                <a:solidFill>
                  <a:srgbClr val="C00000"/>
                </a:solidFill>
                <a:latin typeface="Times New Roman" pitchFamily="18" charset="0"/>
                <a:ea typeface="Times New Roman" pitchFamily="18" charset="0"/>
              </a:rPr>
              <a:t>/</a:t>
            </a:r>
            <a:r>
              <a:rPr altLang="en-US" b="1" sz="2000" i="1" lang="el-GR">
                <a:solidFill>
                  <a:srgbClr val="C00000"/>
                </a:solidFill>
                <a:latin typeface="Times New Roman" pitchFamily="18" charset="0"/>
                <a:ea typeface="Times New Roman" pitchFamily="18" charset="0"/>
              </a:rPr>
              <a:t>ε</a:t>
            </a:r>
            <a:r>
              <a:rPr altLang="en-US" baseline="-25000" b="1" sz="2000" i="1" lang="en-US">
                <a:solidFill>
                  <a:srgbClr val="C00000"/>
                </a:solidFill>
                <a:latin typeface="Times New Roman" pitchFamily="18" charset="0"/>
                <a:ea typeface="Times New Roman" pitchFamily="18" charset="0"/>
              </a:rPr>
              <a:t>0</a:t>
            </a:r>
            <a:r>
              <a:rPr altLang="en-US" b="1" sz="2000" i="1" lang="en-US">
                <a:solidFill>
                  <a:srgbClr val="C00000"/>
                </a:solidFill>
                <a:latin typeface="Times New Roman" pitchFamily="18" charset="0"/>
                <a:ea typeface="Times New Roman" pitchFamily="18" charset="0"/>
              </a:rPr>
              <a:t> and E</a:t>
            </a:r>
            <a:r>
              <a:rPr altLang="en-US" baseline="-25000" b="1" sz="2000" i="1" lang="en-US">
                <a:solidFill>
                  <a:srgbClr val="C00000"/>
                </a:solidFill>
                <a:latin typeface="Times New Roman" pitchFamily="18" charset="0"/>
                <a:ea typeface="Times New Roman" pitchFamily="18" charset="0"/>
              </a:rPr>
              <a:t>below</a:t>
            </a:r>
            <a:r>
              <a:rPr altLang="en-US" b="1" sz="2000" i="1" lang="en-IN">
                <a:solidFill>
                  <a:srgbClr val="C00000"/>
                </a:solidFill>
                <a:latin typeface="Times New Roman" pitchFamily="18" charset="0"/>
                <a:ea typeface="Times New Roman" pitchFamily="18" charset="0"/>
              </a:rPr>
              <a:t> is zero. Hence Force (per unit area) on the conductor surface:</a:t>
            </a:r>
          </a:p>
          <a:p>
            <a:pPr lvl="0"/>
            <a:r>
              <a:rPr altLang="en-US" b="1" sz="2000" i="1" lang="en-IN">
                <a:solidFill>
                  <a:srgbClr val="C00000"/>
                </a:solidFill>
                <a:latin typeface="Times New Roman" pitchFamily="18" charset="0"/>
                <a:ea typeface="Times New Roman" pitchFamily="18" charset="0"/>
              </a:rPr>
              <a:t> </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9697"/>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2097499"/>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9696"/>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 presetSubtype="0">
                                  <p:stCondLst>
                                    <p:cond delay="0"/>
                                  </p:stCondLst>
                                  <p:childTnLst>
                                    <p:set>
                                      <p:cBhvr>
                                        <p:cTn dur="1" fill="hold" id="18">
                                          <p:stCondLst>
                                            <p:cond delay="0"/>
                                          </p:stCondLst>
                                        </p:cTn>
                                        <p:tgtEl>
                                          <p:spTgt spid="2097498"/>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9698"/>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1049699"/>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 presetSubtype="0">
                                  <p:stCondLst>
                                    <p:cond delay="0"/>
                                  </p:stCondLst>
                                  <p:childTnLst>
                                    <p:set>
                                      <p:cBhvr>
                                        <p:cTn dur="1" fill="hold" id="30">
                                          <p:stCondLst>
                                            <p:cond delay="0"/>
                                          </p:stCondLst>
                                        </p:cTn>
                                        <p:tgtEl>
                                          <p:spTgt spid="2097500"/>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1049701"/>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 presetSubtype="0">
                                  <p:stCondLst>
                                    <p:cond delay="0"/>
                                  </p:stCondLst>
                                  <p:childTnLst>
                                    <p:set>
                                      <p:cBhvr>
                                        <p:cTn dur="1" fill="hold" id="38">
                                          <p:stCondLst>
                                            <p:cond delay="0"/>
                                          </p:stCondLst>
                                        </p:cTn>
                                        <p:tgtEl>
                                          <p:spTgt spid="2097501"/>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Ph="1" nodeType="clickEffect" presetClass="entr" presetID="1" presetSubtype="0">
                                  <p:stCondLst>
                                    <p:cond delay="0"/>
                                  </p:stCondLst>
                                  <p:endCondLst>
                                    <p:cond evt="begin" delay="0">
                                      <p:tn val="41"/>
                                    </p:cond>
                                  </p:endCondLst>
                                  <p:childTnLst>
                                    <p:set>
                                      <p:cBhvr>
                                        <p:cTn dur="1" fill="hold" id="42">
                                          <p:stCondLst>
                                            <p:cond delay="0"/>
                                          </p:stCondLst>
                                        </p:cTn>
                                        <p:tgtEl>
                                          <p:spTgt spid="104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6" grpId="0" uiExpand="0" build="whole"/>
      <p:bldP spid="1049697" grpId="0" uiExpand="0" build="whole"/>
      <p:bldP spid="1049698" grpId="0" uiExpand="0" build="whole"/>
      <p:bldP spid="1049699" grpId="0" uiExpand="0" build="whole"/>
      <p:bldP spid="1049700" grpId="0" uiExpand="0" build="whole"/>
      <p:bldP spid="1049701" grpId="0" uiExpand="0" build="whole"/>
    </p:bldLst>
  </p:timing>
</p:sld>
</file>

<file path=ppt/slides/slide84.xml><?xml version="1.0" encoding="utf-8"?>
<p:sld xmlns:a="http://schemas.openxmlformats.org/drawingml/2006/main" xmlns:r="http://schemas.openxmlformats.org/officeDocument/2006/relationships" xmlns:p="http://schemas.openxmlformats.org/presentationml/2006/main" showMasterSp="1">
  <p:cSld>
    <p:spTree>
      <p:nvGrpSpPr>
        <p:cNvPr id="481" name=""/>
        <p:cNvGrpSpPr/>
        <p:nvPr/>
      </p:nvGrpSpPr>
      <p:grpSpPr>
        <a:xfrm rot="0">
          <a:off x="0" y="0"/>
          <a:ext cx="0" cy="0"/>
          <a:chOff x="0" y="0"/>
          <a:chExt cx="0" cy="0"/>
        </a:xfrm>
      </p:grpSpPr>
      <p:sp>
        <p:nvSpPr>
          <p:cNvPr id="1049705" name=""/>
          <p:cNvSpPr txBox="1"/>
          <p:nvPr/>
        </p:nvSpPr>
        <p:spPr>
          <a:xfrm rot="0">
            <a:off x="304800" y="457200"/>
            <a:ext cx="2743200" cy="641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spcBef>
                <a:spcPct val="50000"/>
              </a:spcBef>
            </a:pPr>
            <a:r>
              <a:rPr altLang="en-US" sz="3600" lang="en-US"/>
              <a:t>Prob. 2.37:</a:t>
            </a:r>
          </a:p>
        </p:txBody>
      </p:sp>
      <p:sp>
        <p:nvSpPr>
          <p:cNvPr id="1049706" name=""/>
          <p:cNvSpPr txBox="1"/>
          <p:nvPr/>
        </p:nvSpPr>
        <p:spPr>
          <a:xfrm rot="0">
            <a:off x="533400" y="1219200"/>
            <a:ext cx="78486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400" lang="en-US"/>
              <a:t>Two large metal plates (each of area </a:t>
            </a:r>
            <a:r>
              <a:rPr altLang="en-US" sz="2400" i="1" lang="en-US"/>
              <a:t>A</a:t>
            </a:r>
            <a:r>
              <a:rPr altLang="en-US" sz="2400" lang="en-US"/>
              <a:t>) are held a distance </a:t>
            </a:r>
            <a:r>
              <a:rPr altLang="en-US" sz="2400" i="1" lang="en-US"/>
              <a:t>d</a:t>
            </a:r>
            <a:r>
              <a:rPr altLang="en-US" sz="2400" lang="en-US"/>
              <a:t> apart. Suppose we put a charge </a:t>
            </a:r>
            <a:r>
              <a:rPr altLang="en-US" sz="2400" i="1" lang="en-US"/>
              <a:t>Q</a:t>
            </a:r>
            <a:r>
              <a:rPr altLang="en-US" sz="2400" lang="en-US"/>
              <a:t> on each plate, what is the electrostatic pressure on the plates ?</a:t>
            </a:r>
          </a:p>
        </p:txBody>
      </p:sp>
      <p:pic>
        <p:nvPicPr>
          <p:cNvPr id="2097502" name=""/>
          <p:cNvPicPr>
            <a:picLocks/>
          </p:cNvPicPr>
          <p:nvPr>
            <p:ph sz="full" idx="0"/>
          </p:nvPr>
        </p:nvPicPr>
        <p:blipFill>
          <a:blip xmlns:r="http://schemas.openxmlformats.org/officeDocument/2006/relationships" r:embed="rId1"/>
          <a:srcRect l="0" t="0" r="0" b="0"/>
          <a:stretch>
            <a:fillRect/>
          </a:stretch>
        </p:blipFill>
        <p:spPr>
          <a:xfrm rot="0">
            <a:off x="6781800" y="2438400"/>
            <a:ext cx="1595437" cy="990600"/>
          </a:xfrm>
          <a:prstGeom prst="rect"/>
          <a:solidFill>
            <a:srgbClr val="FFFF00"/>
          </a:solidFill>
          <a:ln>
            <a:noFill/>
          </a:ln>
        </p:spPr>
      </p:pic>
      <p:sp>
        <p:nvSpPr>
          <p:cNvPr id="1049707" name=""/>
          <p:cNvSpPr txBox="1"/>
          <p:nvPr/>
        </p:nvSpPr>
        <p:spPr>
          <a:xfrm rot="0">
            <a:off x="304800" y="3581400"/>
            <a:ext cx="8229600" cy="29479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indent="-342900" lvl="0" marL="342900">
              <a:spcBef>
                <a:spcPct val="20000"/>
              </a:spcBef>
            </a:pPr>
            <a:r>
              <a:rPr altLang="en-US" b="1" sz="3200" lang="en-US"/>
              <a:t>Assignment: </a:t>
            </a:r>
          </a:p>
          <a:p>
            <a:pPr indent="-342900" lvl="0" marL="342900">
              <a:spcBef>
                <a:spcPct val="20000"/>
              </a:spcBef>
            </a:pPr>
            <a:r>
              <a:rPr altLang="en-US" b="1" sz="3200" lang="en-IN"/>
              <a:t>Define the following </a:t>
            </a:r>
          </a:p>
          <a:p>
            <a:pPr indent="-342900" lvl="0" marL="342900">
              <a:spcBef>
                <a:spcPct val="20000"/>
              </a:spcBef>
            </a:pPr>
            <a:r>
              <a:rPr altLang="en-US" b="1" sz="3200" lang="en-IN"/>
              <a:t>Biot-Savart law, </a:t>
            </a:r>
          </a:p>
          <a:p>
            <a:pPr indent="-342900" lvl="0" marL="342900">
              <a:spcBef>
                <a:spcPct val="20000"/>
              </a:spcBef>
            </a:pPr>
            <a:r>
              <a:rPr altLang="en-US" b="1" sz="3200" lang="en-IN"/>
              <a:t>Ampere’s circuital law</a:t>
            </a:r>
          </a:p>
          <a:p>
            <a:pPr indent="-342900" lvl="0" marL="342900">
              <a:spcBef>
                <a:spcPct val="20000"/>
              </a:spcBef>
            </a:pPr>
            <a:r>
              <a:rPr altLang="en-US" b="1" sz="3200" lang="en-IN"/>
              <a:t>Transverse nature of light</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1">
  <p:cSld>
    <p:spTree>
      <p:nvGrpSpPr>
        <p:cNvPr id="239" name=""/>
        <p:cNvGrpSpPr/>
        <p:nvPr/>
      </p:nvGrpSpPr>
      <p:grpSpPr>
        <a:xfrm rot="0">
          <a:off x="0" y="0"/>
          <a:ext cx="0" cy="0"/>
          <a:chOff x="0" y="0"/>
          <a:chExt cx="0" cy="0"/>
        </a:xfrm>
      </p:grpSpPr>
      <p:sp>
        <p:nvSpPr>
          <p:cNvPr id="1048715" name=""/>
          <p:cNvSpPr/>
          <p:nvPr>
            <p:ph type="title" sz="full" idx="0"/>
          </p:nvPr>
        </p:nvSpPr>
        <p:spPr>
          <a:xfrm rot="0">
            <a:off x="533400" y="76200"/>
            <a:ext cx="8229600" cy="609600"/>
          </a:xfrm>
          <a:prstGeom prst="rect"/>
          <a:solidFill>
            <a:srgbClr val="E4F3F4">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lvl="0"/>
            <a:r>
              <a:rPr altLang="en-US" b="1" lang="en-US"/>
              <a:t>Biot-Savart Law</a:t>
            </a:r>
          </a:p>
        </p:txBody>
      </p:sp>
      <p:sp>
        <p:nvSpPr>
          <p:cNvPr id="1048716" name=""/>
          <p:cNvSpPr/>
          <p:nvPr>
            <p:ph type="body" sz="full" idx="1"/>
          </p:nvPr>
        </p:nvSpPr>
        <p:spPr>
          <a:xfrm rot="0">
            <a:off x="0" y="685800"/>
            <a:ext cx="8915400" cy="646112"/>
          </a:xfrm>
          <a:prstGeom prst="rect"/>
          <a:noFill/>
          <a:ln>
            <a:noFill/>
          </a:ln>
        </p:spPr>
        <p:txBody>
          <a:bodyPr anchor="t" bIns="45720" lIns="91440" rIns="91440" tIns="45720" vert="horz">
            <a:spAutoFit/>
          </a:bodyPr>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lvl="0">
              <a:lnSpc>
                <a:spcPct val="90000"/>
              </a:lnSpc>
            </a:pPr>
            <a:r>
              <a:rPr altLang="en-US" sz="2000" lang="en-US"/>
              <a:t>Currents, i.e. moving electric charges, produce magnetic fields.  </a:t>
            </a:r>
            <a:r>
              <a:rPr altLang="en-US" b="1" sz="2000" lang="en-US"/>
              <a:t>There are no magnetic charges</a:t>
            </a:r>
          </a:p>
        </p:txBody>
      </p:sp>
      <p:pic>
        <p:nvPicPr>
          <p:cNvPr id="2097191" name=""/>
          <p:cNvPicPr>
            <a:picLocks/>
          </p:cNvPicPr>
          <p:nvPr/>
        </p:nvPicPr>
        <p:blipFill>
          <a:blip xmlns:r="http://schemas.openxmlformats.org/officeDocument/2006/relationships" r:embed="rId1"/>
          <a:srcRect l="0" t="0" r="0" b="0"/>
          <a:stretch>
            <a:fillRect/>
          </a:stretch>
        </p:blipFill>
        <p:spPr>
          <a:xfrm rot="0">
            <a:off x="4191000" y="1447800"/>
            <a:ext cx="3709987" cy="2667000"/>
          </a:xfrm>
          <a:prstGeom prst="rect"/>
          <a:noFill/>
          <a:ln>
            <a:noFill/>
          </a:ln>
        </p:spPr>
      </p:pic>
      <p:pic>
        <p:nvPicPr>
          <p:cNvPr id="2097192" name=""/>
          <p:cNvPicPr>
            <a:picLocks/>
          </p:cNvPicPr>
          <p:nvPr/>
        </p:nvPicPr>
        <p:blipFill>
          <a:blip xmlns:r="http://schemas.openxmlformats.org/officeDocument/2006/relationships" r:embed="rId2"/>
          <a:srcRect l="0" t="0" r="0" b="0"/>
          <a:stretch>
            <a:fillRect/>
          </a:stretch>
        </p:blipFill>
        <p:spPr>
          <a:xfrm rot="0">
            <a:off x="609600" y="1981200"/>
            <a:ext cx="2667000" cy="3124200"/>
          </a:xfrm>
          <a:prstGeom prst="rect"/>
          <a:noFill/>
          <a:ln>
            <a:noFill/>
          </a:ln>
        </p:spPr>
      </p:pic>
      <p:pic>
        <p:nvPicPr>
          <p:cNvPr id="2097193" name=""/>
          <p:cNvPicPr>
            <a:picLocks/>
          </p:cNvPicPr>
          <p:nvPr/>
        </p:nvPicPr>
        <p:blipFill>
          <a:blip xmlns:r="http://schemas.openxmlformats.org/officeDocument/2006/relationships" r:embed="rId3"/>
          <a:srcRect l="0" t="0" r="0" b="0"/>
          <a:stretch>
            <a:fillRect/>
          </a:stretch>
        </p:blipFill>
        <p:spPr>
          <a:xfrm rot="0">
            <a:off x="304800" y="5562600"/>
            <a:ext cx="5384800" cy="850900"/>
          </a:xfrm>
          <a:prstGeom prst="rect"/>
          <a:noFill/>
          <a:ln>
            <a:noFill/>
          </a:ln>
        </p:spPr>
      </p:pic>
      <p:pic>
        <p:nvPicPr>
          <p:cNvPr id="2097194" name=""/>
          <p:cNvPicPr>
            <a:picLocks/>
          </p:cNvPicPr>
          <p:nvPr/>
        </p:nvPicPr>
        <p:blipFill>
          <a:blip xmlns:r="http://schemas.openxmlformats.org/officeDocument/2006/relationships" r:embed="rId4"/>
          <a:srcRect l="0" t="0" r="0" b="0"/>
          <a:stretch>
            <a:fillRect/>
          </a:stretch>
        </p:blipFill>
        <p:spPr>
          <a:xfrm rot="0">
            <a:off x="5867400" y="5133975"/>
            <a:ext cx="3276600" cy="1724025"/>
          </a:xfrm>
          <a:prstGeom prst="rect"/>
          <a:noFill/>
          <a:ln>
            <a:noFill/>
          </a:ln>
        </p:spPr>
      </p:pic>
    </p:spTree>
  </p:cSld>
  <p:clrMapOvr>
    <a:masterClrMapping/>
  </p:clrMapOvr>
  <p:timing/>
</p:sld>
</file>

<file path=ppt/slides/slide86.xml><?xml version="1.0" encoding="utf-8"?>
<p:sld xmlns:a="http://schemas.openxmlformats.org/drawingml/2006/main" xmlns:r="http://schemas.openxmlformats.org/officeDocument/2006/relationships" xmlns:p="http://schemas.openxmlformats.org/presentationml/2006/main" showMasterSp="1">
  <p:cSld>
    <p:spTree>
      <p:nvGrpSpPr>
        <p:cNvPr id="211" name=""/>
        <p:cNvGrpSpPr/>
        <p:nvPr/>
      </p:nvGrpSpPr>
      <p:grpSpPr>
        <a:xfrm rot="0">
          <a:off x="0" y="0"/>
          <a:ext cx="0" cy="0"/>
          <a:chOff x="0" y="0"/>
          <a:chExt cx="0" cy="0"/>
        </a:xfrm>
      </p:grpSpPr>
      <p:sp>
        <p:nvSpPr>
          <p:cNvPr id="1048644" name=""/>
          <p:cNvSpPr/>
          <p:nvPr/>
        </p:nvSpPr>
        <p:spPr>
          <a:xfrm rot="0">
            <a:off x="0" y="609600"/>
            <a:ext cx="8991600" cy="1108075"/>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200" lang="en-US">
                <a:latin typeface="Times New Roman" pitchFamily="18" charset="0"/>
                <a:ea typeface="Times New Roman" pitchFamily="18" charset="0"/>
              </a:rPr>
              <a:t>It is defined as the magnetic lines of force produced in the medium surrounding electric currents or magnets and is expressed as  surface integral of the magnetic flux density.</a:t>
            </a:r>
          </a:p>
        </p:txBody>
      </p:sp>
      <p:sp>
        <p:nvSpPr>
          <p:cNvPr id="1048645" name=""/>
          <p:cNvSpPr/>
          <p:nvPr/>
        </p:nvSpPr>
        <p:spPr>
          <a:xfrm rot="0">
            <a:off x="2743200" y="0"/>
            <a:ext cx="3508375" cy="584200"/>
          </a:xfrm>
          <a:prstGeom prst="rect"/>
          <a:solidFill>
            <a:srgbClr val="E4F3F4"/>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lang="en-US"/>
              <a:t>MAGNETIC</a:t>
            </a:r>
            <a:r>
              <a:rPr altLang="en-US" lang="en-US"/>
              <a:t> </a:t>
            </a:r>
            <a:r>
              <a:rPr altLang="en-US" b="1" sz="3200" lang="en-US"/>
              <a:t>FLUX</a:t>
            </a:r>
          </a:p>
        </p:txBody>
      </p:sp>
      <p:sp>
        <p:nvSpPr>
          <p:cNvPr id="1048646" name=""/>
          <p:cNvSpPr/>
          <p:nvPr/>
        </p:nvSpPr>
        <p:spPr>
          <a:xfrm rot="0">
            <a:off x="304800" y="3200400"/>
            <a:ext cx="8534400" cy="1323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lang="en-US">
                <a:latin typeface="Times New Roman" pitchFamily="18" charset="0"/>
              </a:rPr>
              <a:t>The unit of magnetic flux is T.m</a:t>
            </a:r>
            <a:r>
              <a:rPr altLang="en-US" baseline="30000" sz="2000" lang="en-US">
                <a:latin typeface="Times New Roman" pitchFamily="18" charset="0"/>
              </a:rPr>
              <a:t>2</a:t>
            </a:r>
            <a:r>
              <a:rPr altLang="en-US" sz="2000" lang="en-US">
                <a:latin typeface="Times New Roman" pitchFamily="18" charset="0"/>
              </a:rPr>
              <a:t> ( </a:t>
            </a:r>
            <a:r>
              <a:rPr altLang="en-US" sz="2000" i="1" lang="en-US">
                <a:latin typeface="Times New Roman" pitchFamily="18" charset="0"/>
              </a:rPr>
              <a:t>weber).</a:t>
            </a:r>
          </a:p>
          <a:p>
            <a:pPr algn="just" lvl="0"/>
            <a:endParaRPr altLang="en-US" sz="2000" i="1" lang="en-US">
              <a:latin typeface="Times New Roman" pitchFamily="18" charset="0"/>
            </a:endParaRPr>
          </a:p>
          <a:p>
            <a:pPr algn="just" lvl="0"/>
            <a:r>
              <a:rPr altLang="en-US" b="1" sz="2000" lang="en-US">
                <a:latin typeface="Bookman Old Style" pitchFamily="18" charset="0"/>
                <a:ea typeface="Times New Roman" pitchFamily="18" charset="0"/>
              </a:rPr>
              <a:t>B </a:t>
            </a:r>
            <a:r>
              <a:rPr altLang="en-US" sz="2000" lang="en-US">
                <a:latin typeface="Bookman Old Style" pitchFamily="18" charset="0"/>
                <a:ea typeface="Times New Roman" pitchFamily="18" charset="0"/>
              </a:rPr>
              <a:t>is defined as magnetic flux per unit area (</a:t>
            </a:r>
            <a:r>
              <a:rPr altLang="en-US" sz="2000" lang="en-US">
                <a:solidFill>
                  <a:srgbClr val="C00000"/>
                </a:solidFill>
                <a:latin typeface="Bookman Old Style" pitchFamily="18" charset="0"/>
                <a:ea typeface="Times New Roman" pitchFamily="18" charset="0"/>
              </a:rPr>
              <a:t>Magnetic flux density</a:t>
            </a:r>
            <a:r>
              <a:rPr altLang="en-US" sz="2000" lang="en-US">
                <a:latin typeface="Bookman Old Style" pitchFamily="18" charset="0"/>
                <a:ea typeface="Times New Roman" pitchFamily="18" charset="0"/>
              </a:rPr>
              <a:t>) through a loop of small area</a:t>
            </a:r>
          </a:p>
        </p:txBody>
      </p:sp>
      <p:pic>
        <p:nvPicPr>
          <p:cNvPr id="2097179" name=""/>
          <p:cNvPicPr>
            <a:picLocks/>
          </p:cNvPicPr>
          <p:nvPr/>
        </p:nvPicPr>
        <p:blipFill>
          <a:blip xmlns:r="http://schemas.openxmlformats.org/officeDocument/2006/relationships" r:embed="rId1"/>
          <a:srcRect l="0" t="0" r="0" b="0"/>
          <a:stretch>
            <a:fillRect/>
          </a:stretch>
        </p:blipFill>
        <p:spPr>
          <a:xfrm rot="0">
            <a:off x="630237" y="2136775"/>
            <a:ext cx="1477962" cy="758825"/>
          </a:xfrm>
          <a:prstGeom prst="rect"/>
          <a:solidFill>
            <a:srgbClr val="A3B9EB"/>
          </a:solidFill>
          <a:ln w="9525" cap="flat" cmpd="sng">
            <a:solidFill>
              <a:schemeClr val="dk1">
                <a:alpha val="100000"/>
              </a:schemeClr>
            </a:solidFill>
            <a:prstDash val="solid"/>
            <a:round/>
          </a:ln>
        </p:spPr>
      </p:pic>
      <p:pic>
        <p:nvPicPr>
          <p:cNvPr id="2097180" name=""/>
          <p:cNvPicPr>
            <a:picLocks/>
          </p:cNvPicPr>
          <p:nvPr/>
        </p:nvPicPr>
        <p:blipFill>
          <a:blip xmlns:r="http://schemas.openxmlformats.org/officeDocument/2006/relationships" r:embed="rId2"/>
          <a:srcRect l="0" t="0" r="0" b="0"/>
          <a:stretch>
            <a:fillRect/>
          </a:stretch>
        </p:blipFill>
        <p:spPr>
          <a:xfrm rot="0">
            <a:off x="3276600" y="2133600"/>
            <a:ext cx="4498975" cy="685800"/>
          </a:xfrm>
          <a:prstGeom prst="rect"/>
          <a:solidFill>
            <a:srgbClr val="A3B9EB"/>
          </a:solidFill>
          <a:ln w="9525" cap="flat" cmpd="sng">
            <a:solidFill>
              <a:schemeClr val="dk1">
                <a:alpha val="100000"/>
              </a:schemeClr>
            </a:solidFill>
            <a:prstDash val="solid"/>
            <a:round/>
          </a:ln>
        </p:spPr>
      </p:pic>
      <p:sp>
        <p:nvSpPr>
          <p:cNvPr id="1048647" name=""/>
          <p:cNvSpPr/>
          <p:nvPr/>
        </p:nvSpPr>
        <p:spPr>
          <a:xfrm rot="0">
            <a:off x="0" y="4895850"/>
            <a:ext cx="9144000" cy="12001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rPr>
              <a:t>Gauss’ law for magnetic fields</a:t>
            </a:r>
            <a:r>
              <a:rPr altLang="en-US" sz="2400" lang="en-US">
                <a:latin typeface="Times New Roman" pitchFamily="18" charset="0"/>
              </a:rPr>
              <a:t>*</a:t>
            </a:r>
            <a:r>
              <a:rPr altLang="en-US" sz="2400" lang="en-US">
                <a:latin typeface="Times New Roman" pitchFamily="18" charset="0"/>
              </a:rPr>
              <a:t>* says there can not be a net magnetic flux through the surface since there can be no net magnetic charge enclosed by the surface.</a:t>
            </a:r>
            <a:r>
              <a:rPr altLang="en-US" sz="2400" i="1" lang="en-US">
                <a:solidFill>
                  <a:srgbClr val="C00000"/>
                </a:solidFill>
                <a:latin typeface="Times New Roman" pitchFamily="18" charset="0"/>
              </a:rPr>
              <a:t> </a:t>
            </a:r>
            <a:r>
              <a:rPr altLang="en-US" sz="2400" i="1" lang="en-US">
                <a:solidFill>
                  <a:srgbClr val="C00000"/>
                </a:solidFill>
                <a:latin typeface="Times New Roman" pitchFamily="18" charset="0"/>
                <a:sym typeface="Symbol" pitchFamily="18" charset="2"/>
              </a:rPr>
              <a:t> </a:t>
            </a:r>
            <a:r>
              <a:rPr altLang="en-US" sz="2400" i="1" lang="en-US">
                <a:solidFill>
                  <a:srgbClr val="C00000"/>
                </a:solidFill>
                <a:latin typeface="Times New Roman" pitchFamily="18" charset="0"/>
              </a:rPr>
              <a:t>magnetic monopoles do not exist. </a:t>
            </a:r>
          </a:p>
        </p:txBody>
      </p:sp>
      <p:sp>
        <p:nvSpPr>
          <p:cNvPr id="1048648" name=""/>
          <p:cNvSpPr txBox="1"/>
          <p:nvPr/>
        </p:nvSpPr>
        <p:spPr>
          <a:xfrm rot="0">
            <a:off x="5702300" y="6400800"/>
            <a:ext cx="3027362" cy="400050"/>
          </a:xfrm>
          <a:prstGeom prst="rect"/>
          <a:solidFill>
            <a:schemeClr val="accent2"/>
          </a:solid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lang="en-US">
                <a:solidFill>
                  <a:schemeClr val="lt1"/>
                </a:solidFill>
                <a:latin typeface="Times New Roman" pitchFamily="18" charset="0"/>
                <a:ea typeface="Times New Roman" pitchFamily="18" charset="0"/>
              </a:rPr>
              <a:t>*</a:t>
            </a:r>
            <a:r>
              <a:rPr altLang="en-US" b="1" sz="2000" lang="en-US">
                <a:solidFill>
                  <a:schemeClr val="lt1"/>
                </a:solidFill>
                <a:latin typeface="Times New Roman" pitchFamily="18" charset="0"/>
                <a:ea typeface="Times New Roman" pitchFamily="18" charset="0"/>
              </a:rPr>
              <a:t>* Maxwell’s  II  equation</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18" presetSubtype="12">
                                  <p:stCondLst>
                                    <p:cond delay="0"/>
                                  </p:stCondLst>
                                  <p:childTnLst>
                                    <p:set>
                                      <p:cBhvr>
                                        <p:cTn dur="1" fill="hold" id="6">
                                          <p:stCondLst>
                                            <p:cond delay="0"/>
                                          </p:stCondLst>
                                        </p:cTn>
                                        <p:tgtEl>
                                          <p:spTgt spid="1048648"/>
                                        </p:tgtEl>
                                        <p:attrNameLst>
                                          <p:attrName>style.visibility</p:attrName>
                                        </p:attrNameLst>
                                      </p:cBhvr>
                                      <p:to>
                                        <p:strVal val="visible"/>
                                      </p:to>
                                    </p:set>
                                    <p:animEffect transition="in" filter="strips(downLeft)">
                                      <p:cBhvr>
                                        <p:cTn dur="500" id="7"/>
                                        <p:tgtEl>
                                          <p:spTgt spid="10486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8" presetSubtype="12">
                                  <p:stCondLst>
                                    <p:cond delay="0"/>
                                  </p:stCondLst>
                                  <p:childTnLst>
                                    <p:set>
                                      <p:cBhvr>
                                        <p:cTn dur="1" fill="hold" id="11">
                                          <p:stCondLst>
                                            <p:cond delay="0"/>
                                          </p:stCondLst>
                                        </p:cTn>
                                        <p:tgtEl>
                                          <p:spTgt spid="1048644"/>
                                        </p:tgtEl>
                                        <p:attrNameLst>
                                          <p:attrName>style.visibility</p:attrName>
                                        </p:attrNameLst>
                                      </p:cBhvr>
                                      <p:to>
                                        <p:strVal val="visible"/>
                                      </p:to>
                                    </p:set>
                                    <p:animEffect transition="in" filter="strips(downLeft)">
                                      <p:cBhvr>
                                        <p:cTn dur="500" id="12"/>
                                        <p:tgtEl>
                                          <p:spTgt spid="104864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8" presetSubtype="12">
                                  <p:stCondLst>
                                    <p:cond delay="0"/>
                                  </p:stCondLst>
                                  <p:childTnLst>
                                    <p:set>
                                      <p:cBhvr>
                                        <p:cTn dur="1" fill="hold" id="16">
                                          <p:stCondLst>
                                            <p:cond delay="0"/>
                                          </p:stCondLst>
                                        </p:cTn>
                                        <p:tgtEl>
                                          <p:spTgt spid="2097179"/>
                                        </p:tgtEl>
                                        <p:attrNameLst>
                                          <p:attrName>style.visibility</p:attrName>
                                        </p:attrNameLst>
                                      </p:cBhvr>
                                      <p:to>
                                        <p:strVal val="visible"/>
                                      </p:to>
                                    </p:set>
                                    <p:animEffect transition="in" filter="strips(downLeft)">
                                      <p:cBhvr>
                                        <p:cTn dur="500" id="17"/>
                                        <p:tgtEl>
                                          <p:spTgt spid="2097179"/>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8" presetSubtype="12">
                                  <p:stCondLst>
                                    <p:cond delay="0"/>
                                  </p:stCondLst>
                                  <p:childTnLst>
                                    <p:set>
                                      <p:cBhvr>
                                        <p:cTn dur="1" fill="hold" id="21">
                                          <p:stCondLst>
                                            <p:cond delay="0"/>
                                          </p:stCondLst>
                                        </p:cTn>
                                        <p:tgtEl>
                                          <p:spTgt spid="2097180"/>
                                        </p:tgtEl>
                                        <p:attrNameLst>
                                          <p:attrName>style.visibility</p:attrName>
                                        </p:attrNameLst>
                                      </p:cBhvr>
                                      <p:to>
                                        <p:strVal val="visible"/>
                                      </p:to>
                                    </p:set>
                                    <p:animEffect transition="in" filter="strips(downLeft)">
                                      <p:cBhvr>
                                        <p:cTn dur="500" id="22"/>
                                        <p:tgtEl>
                                          <p:spTgt spid="209718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8" presetSubtype="12">
                                  <p:stCondLst>
                                    <p:cond delay="0"/>
                                  </p:stCondLst>
                                  <p:childTnLst>
                                    <p:set>
                                      <p:cBhvr>
                                        <p:cTn dur="1" fill="hold" id="26">
                                          <p:stCondLst>
                                            <p:cond delay="0"/>
                                          </p:stCondLst>
                                        </p:cTn>
                                        <p:tgtEl>
                                          <p:spTgt spid="1048646"/>
                                        </p:tgtEl>
                                        <p:attrNameLst>
                                          <p:attrName>style.visibility</p:attrName>
                                        </p:attrNameLst>
                                      </p:cBhvr>
                                      <p:to>
                                        <p:strVal val="visible"/>
                                      </p:to>
                                    </p:set>
                                    <p:animEffect transition="in" filter="strips(downLeft)">
                                      <p:cBhvr>
                                        <p:cTn dur="500" id="27"/>
                                        <p:tgtEl>
                                          <p:spTgt spid="104864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8" presetSubtype="12">
                                  <p:stCondLst>
                                    <p:cond delay="0"/>
                                  </p:stCondLst>
                                  <p:childTnLst>
                                    <p:set>
                                      <p:cBhvr>
                                        <p:cTn dur="1" fill="hold" id="31">
                                          <p:stCondLst>
                                            <p:cond delay="0"/>
                                          </p:stCondLst>
                                        </p:cTn>
                                        <p:tgtEl>
                                          <p:spTgt spid="1048647"/>
                                        </p:tgtEl>
                                        <p:attrNameLst>
                                          <p:attrName>style.visibility</p:attrName>
                                        </p:attrNameLst>
                                      </p:cBhvr>
                                      <p:to>
                                        <p:strVal val="visible"/>
                                      </p:to>
                                    </p:set>
                                    <p:animEffect transition="in" filter="strips(downLeft)">
                                      <p:cBhvr>
                                        <p:cTn dur="500" id="32"/>
                                        <p:tgtEl>
                                          <p:spTgt spid="104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4" grpId="0" uiExpand="0" build="whole"/>
      <p:bldP spid="1048646" grpId="0" uiExpand="0" build="whole"/>
      <p:bldP spid="1048647" grpId="0" uiExpand="0" build="whole"/>
      <p:bldP spid="1048648" grpId="0" uiExpand="0" build="whole"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1">
  <p:cSld>
    <p:spTree>
      <p:nvGrpSpPr>
        <p:cNvPr id="205" name=""/>
        <p:cNvGrpSpPr/>
        <p:nvPr/>
      </p:nvGrpSpPr>
      <p:grpSpPr>
        <a:xfrm rot="0">
          <a:off x="0" y="0"/>
          <a:ext cx="0" cy="0"/>
          <a:chOff x="0" y="0"/>
          <a:chExt cx="0" cy="0"/>
        </a:xfrm>
      </p:grpSpPr>
      <p:sp>
        <p:nvSpPr>
          <p:cNvPr id="1048629" name=""/>
          <p:cNvSpPr/>
          <p:nvPr/>
        </p:nvSpPr>
        <p:spPr>
          <a:xfrm rot="0">
            <a:off x="0" y="2514600"/>
            <a:ext cx="1059180" cy="35814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lang="en-US">
                <a:latin typeface="Tahoma" pitchFamily="34" charset="0"/>
                <a:sym typeface="Symbol" pitchFamily="18" charset="2"/>
              </a:rPr>
              <a:t>Solution:</a:t>
            </a:r>
          </a:p>
        </p:txBody>
      </p:sp>
      <p:sp>
        <p:nvSpPr>
          <p:cNvPr id="1048630" name=""/>
          <p:cNvSpPr/>
          <p:nvPr/>
        </p:nvSpPr>
        <p:spPr>
          <a:xfrm rot="0">
            <a:off x="6629400" y="5405437"/>
            <a:ext cx="2057400" cy="369887"/>
          </a:xfrm>
          <a:prstGeom prst="rect"/>
          <a:noFill/>
          <a:ln w="9525" cap="flat" cmpd="sng">
            <a:solidFill>
              <a:srgbClr val="FF0000">
                <a:alpha val="100000"/>
              </a:srgbClr>
            </a:solidFill>
            <a:prstDash val="solid"/>
            <a:round/>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lang="en-US">
                <a:latin typeface="Bookman Old Style" pitchFamily="18" charset="0"/>
                <a:ea typeface="Times New Roman" pitchFamily="18" charset="0"/>
                <a:sym typeface="Symbol" pitchFamily="18" charset="2"/>
              </a:rPr>
              <a:t> </a:t>
            </a:r>
            <a:r>
              <a:rPr altLang="en-US" lang="en-US">
                <a:latin typeface="Bookman Old Style" pitchFamily="18" charset="0"/>
                <a:ea typeface="Times New Roman" pitchFamily="18" charset="0"/>
              </a:rPr>
              <a:t>= 2</a:t>
            </a:r>
            <a:r>
              <a:rPr altLang="en-US" lang="en-US">
                <a:latin typeface="Bookman Old Style" pitchFamily="18" charset="0"/>
                <a:ea typeface="Times New Roman" pitchFamily="18" charset="0"/>
                <a:sym typeface="Symbol" pitchFamily="18" charset="2"/>
              </a:rPr>
              <a:t>2=</a:t>
            </a:r>
            <a:r>
              <a:rPr altLang="en-US" lang="en-US">
                <a:latin typeface="Bookman Old Style" pitchFamily="18" charset="0"/>
                <a:ea typeface="Times New Roman" pitchFamily="18" charset="0"/>
              </a:rPr>
              <a:t>2.83 wb</a:t>
            </a:r>
          </a:p>
        </p:txBody>
      </p:sp>
      <p:pic>
        <p:nvPicPr>
          <p:cNvPr id="2097166" name=""/>
          <p:cNvPicPr>
            <a:picLocks/>
          </p:cNvPicPr>
          <p:nvPr>
            <p:ph sz="quarter" idx="1"/>
          </p:nvPr>
        </p:nvPicPr>
        <p:blipFill>
          <a:blip xmlns:r="http://schemas.openxmlformats.org/officeDocument/2006/relationships" r:embed="rId1"/>
          <a:srcRect l="0" t="0" r="0" b="0"/>
          <a:stretch>
            <a:fillRect/>
          </a:stretch>
        </p:blipFill>
        <p:spPr>
          <a:xfrm rot="0">
            <a:off x="1828800" y="2312987"/>
            <a:ext cx="1905000" cy="777875"/>
          </a:xfrm>
          <a:prstGeom prst="rect"/>
          <a:noFill/>
          <a:ln>
            <a:noFill/>
          </a:ln>
        </p:spPr>
      </p:pic>
      <p:pic>
        <p:nvPicPr>
          <p:cNvPr id="2097167" name=""/>
          <p:cNvPicPr>
            <a:picLocks/>
          </p:cNvPicPr>
          <p:nvPr>
            <p:ph sz="quarter" idx="2"/>
          </p:nvPr>
        </p:nvPicPr>
        <p:blipFill>
          <a:blip xmlns:r="http://schemas.openxmlformats.org/officeDocument/2006/relationships" r:embed="rId2"/>
          <a:srcRect l="0" t="0" r="0" b="0"/>
          <a:stretch>
            <a:fillRect/>
          </a:stretch>
        </p:blipFill>
        <p:spPr>
          <a:xfrm rot="0">
            <a:off x="152400" y="228600"/>
            <a:ext cx="8839200" cy="1555750"/>
          </a:xfrm>
          <a:prstGeom prst="rect"/>
          <a:solidFill>
            <a:srgbClr val="99CCFF"/>
          </a:solidFill>
          <a:ln>
            <a:noFill/>
          </a:ln>
        </p:spPr>
      </p:pic>
      <p:pic>
        <p:nvPicPr>
          <p:cNvPr id="2097168" name=""/>
          <p:cNvPicPr>
            <a:picLocks/>
          </p:cNvPicPr>
          <p:nvPr>
            <p:ph sz="quarter" idx="3"/>
          </p:nvPr>
        </p:nvPicPr>
        <p:blipFill>
          <a:blip xmlns:r="http://schemas.openxmlformats.org/officeDocument/2006/relationships" r:embed="rId3"/>
          <a:srcRect l="0" t="0" r="0" b="0"/>
          <a:stretch>
            <a:fillRect/>
          </a:stretch>
        </p:blipFill>
        <p:spPr>
          <a:xfrm rot="0">
            <a:off x="1752600" y="3275012"/>
            <a:ext cx="1676400" cy="827087"/>
          </a:xfrm>
          <a:prstGeom prst="rect"/>
          <a:noFill/>
          <a:ln>
            <a:noFill/>
          </a:ln>
        </p:spPr>
      </p:pic>
      <p:pic>
        <p:nvPicPr>
          <p:cNvPr id="2097169" name=""/>
          <p:cNvPicPr>
            <a:picLocks/>
          </p:cNvPicPr>
          <p:nvPr>
            <p:ph sz="quarter" idx="4"/>
          </p:nvPr>
        </p:nvPicPr>
        <p:blipFill>
          <a:blip xmlns:r="http://schemas.openxmlformats.org/officeDocument/2006/relationships" r:embed="rId4"/>
          <a:srcRect l="0" t="0" r="0" b="0"/>
          <a:stretch>
            <a:fillRect/>
          </a:stretch>
        </p:blipFill>
        <p:spPr>
          <a:xfrm rot="0">
            <a:off x="3962400" y="3209925"/>
            <a:ext cx="3810000" cy="631825"/>
          </a:xfrm>
          <a:prstGeom prst="rect"/>
          <a:noFill/>
          <a:ln>
            <a:noFill/>
          </a:ln>
        </p:spPr>
      </p:pic>
      <p:pic>
        <p:nvPicPr>
          <p:cNvPr id="2097170" name=""/>
          <p:cNvPicPr>
            <a:picLocks/>
          </p:cNvPicPr>
          <p:nvPr/>
        </p:nvPicPr>
        <p:blipFill>
          <a:blip xmlns:r="http://schemas.openxmlformats.org/officeDocument/2006/relationships" r:embed="rId5"/>
          <a:srcRect l="0" t="0" r="0" b="0"/>
          <a:stretch>
            <a:fillRect/>
          </a:stretch>
        </p:blipFill>
        <p:spPr>
          <a:xfrm rot="0">
            <a:off x="2378075" y="4225925"/>
            <a:ext cx="3014662" cy="836612"/>
          </a:xfrm>
          <a:prstGeom prst="rect"/>
          <a:noFill/>
          <a:ln>
            <a:noFill/>
          </a:ln>
        </p:spPr>
      </p:pic>
      <p:pic>
        <p:nvPicPr>
          <p:cNvPr id="2097171" name=""/>
          <p:cNvPicPr>
            <a:picLocks/>
          </p:cNvPicPr>
          <p:nvPr/>
        </p:nvPicPr>
        <p:blipFill>
          <a:blip xmlns:r="http://schemas.openxmlformats.org/officeDocument/2006/relationships" r:embed="rId6"/>
          <a:srcRect l="0" t="0" r="0" b="0"/>
          <a:stretch>
            <a:fillRect/>
          </a:stretch>
        </p:blipFill>
        <p:spPr>
          <a:xfrm rot="0">
            <a:off x="1905000" y="5410200"/>
            <a:ext cx="2755900" cy="1050925"/>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29"/>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8630"/>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2097166"/>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2097168"/>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2097169"/>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097170"/>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209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9" grpId="0" uiExpand="0" build="whole"/>
      <p:bldP spid="1048630" grpId="0" uiExpand="0" build="whole"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1">
  <p:cSld>
    <p:spTree>
      <p:nvGrpSpPr>
        <p:cNvPr id="199" name=""/>
        <p:cNvGrpSpPr/>
        <p:nvPr/>
      </p:nvGrpSpPr>
      <p:grpSpPr>
        <a:xfrm rot="0">
          <a:off x="0" y="0"/>
          <a:ext cx="0" cy="0"/>
          <a:chOff x="0" y="0"/>
          <a:chExt cx="0" cy="0"/>
        </a:xfrm>
      </p:grpSpPr>
      <p:pic>
        <p:nvPicPr>
          <p:cNvPr id="2097159" name="" descr="amp2"/>
          <p:cNvPicPr>
            <a:picLocks/>
          </p:cNvPicPr>
          <p:nvPr/>
        </p:nvPicPr>
        <p:blipFill>
          <a:blip xmlns:r="http://schemas.openxmlformats.org/officeDocument/2006/relationships" r:embed="rId1"/>
          <a:srcRect l="0" t="0" r="0" b="0"/>
          <a:stretch>
            <a:fillRect/>
          </a:stretch>
        </p:blipFill>
        <p:spPr>
          <a:xfrm rot="0">
            <a:off x="228600" y="2844800"/>
            <a:ext cx="3810000" cy="3173412"/>
          </a:xfrm>
          <a:prstGeom prst="rect"/>
          <a:noFill/>
          <a:ln>
            <a:noFill/>
          </a:ln>
        </p:spPr>
      </p:pic>
      <p:sp>
        <p:nvSpPr>
          <p:cNvPr id="1048617" name=""/>
          <p:cNvSpPr/>
          <p:nvPr>
            <p:ph type="title" sz="full" idx="0"/>
          </p:nvPr>
        </p:nvSpPr>
        <p:spPr>
          <a:xfrm rot="0">
            <a:off x="457200" y="76200"/>
            <a:ext cx="8229600" cy="639762"/>
          </a:xfrm>
          <a:prstGeom prst="rect"/>
          <a:solidFill>
            <a:srgbClr val="FFFF00">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3200" i="1" lang="en-US">
                <a:latin typeface="Times New Roman" pitchFamily="18" charset="0"/>
                <a:ea typeface="Times New Roman" pitchFamily="18" charset="0"/>
              </a:rPr>
              <a:t>Ampere’s Circuital Law</a:t>
            </a:r>
            <a:r>
              <a:rPr altLang="en-US" b="1" sz="3200" i="1" lang="en-US">
                <a:latin typeface="Times New Roman" pitchFamily="18" charset="0"/>
                <a:ea typeface="Times New Roman" pitchFamily="18" charset="0"/>
              </a:rPr>
              <a:t>*</a:t>
            </a:r>
            <a:r>
              <a:rPr altLang="en-US" b="1" sz="3200" i="1" lang="en-US">
                <a:latin typeface="Times New Roman" pitchFamily="18" charset="0"/>
                <a:ea typeface="Times New Roman" pitchFamily="18" charset="0"/>
              </a:rPr>
              <a:t>* in Integral Form</a:t>
            </a:r>
          </a:p>
        </p:txBody>
      </p:sp>
      <p:sp>
        <p:nvSpPr>
          <p:cNvPr id="1048618" name=""/>
          <p:cNvSpPr/>
          <p:nvPr>
            <p:ph type="body" sz="half" idx="1"/>
          </p:nvPr>
        </p:nvSpPr>
        <p:spPr>
          <a:xfrm rot="0">
            <a:off x="0" y="685800"/>
            <a:ext cx="9144000" cy="1066800"/>
          </a:xfrm>
          <a:prstGeom prst="rect"/>
          <a:noFill/>
          <a:ln>
            <a:noFill/>
          </a:ln>
        </p:spPr>
        <p:txBody>
          <a:bodyPr anchor="t" bIns="45720" lIns="91440" rIns="91440" tIns="45720" vert="horz"/>
          <a:lstStyle>
            <a:lvl1pPr indent="-342900" marL="342900">
              <a:lnSpc>
                <a:spcPct val="100000"/>
              </a:lnSpc>
              <a:spcBef>
                <a:spcPct val="20000"/>
              </a:spcBef>
              <a:spcAft>
                <a:spcPct val="0"/>
              </a:spcAft>
              <a:buChar char="•"/>
              <a:defRPr sz="2800">
                <a:solidFill>
                  <a:schemeClr val="dk1"/>
                </a:solidFill>
              </a:defRPr>
            </a:lvl1pPr>
            <a:lvl2pPr indent="-285750" marL="742950">
              <a:lnSpc>
                <a:spcPct val="100000"/>
              </a:lnSpc>
              <a:spcBef>
                <a:spcPct val="20000"/>
              </a:spcBef>
              <a:spcAft>
                <a:spcPct val="0"/>
              </a:spcAft>
              <a:buChar char="–"/>
              <a:defRPr sz="2400">
                <a:solidFill>
                  <a:schemeClr val="dk1"/>
                </a:solidFill>
              </a:defRPr>
            </a:lvl2pPr>
            <a:lvl3pPr indent="-228600" marL="1143000">
              <a:lnSpc>
                <a:spcPct val="100000"/>
              </a:lnSpc>
              <a:spcBef>
                <a:spcPct val="20000"/>
              </a:spcBef>
              <a:spcAft>
                <a:spcPct val="0"/>
              </a:spcAft>
              <a:buChar char="•"/>
              <a:defRPr sz="2000">
                <a:solidFill>
                  <a:schemeClr val="dk1"/>
                </a:solidFill>
              </a:defRPr>
            </a:lvl3pPr>
            <a:lvl4pPr indent="-228600" marL="1600200">
              <a:lnSpc>
                <a:spcPct val="100000"/>
              </a:lnSpc>
              <a:spcBef>
                <a:spcPct val="20000"/>
              </a:spcBef>
              <a:spcAft>
                <a:spcPct val="0"/>
              </a:spcAft>
              <a:buChar char="–"/>
              <a:defRPr sz="1800">
                <a:solidFill>
                  <a:schemeClr val="dk1"/>
                </a:solidFill>
              </a:defRPr>
            </a:lvl4pPr>
            <a:lvl5pPr indent="-228600" marL="2057400">
              <a:lnSpc>
                <a:spcPct val="100000"/>
              </a:lnSpc>
              <a:spcBef>
                <a:spcPct val="20000"/>
              </a:spcBef>
              <a:spcAft>
                <a:spcPct val="0"/>
              </a:spcAft>
              <a:buChar char="»"/>
              <a:defRPr sz="1800">
                <a:solidFill>
                  <a:schemeClr val="dk1"/>
                </a:solidFill>
              </a:defRPr>
            </a:lvl5pPr>
          </a:lstStyle>
          <a:p>
            <a:pPr algn="just" eaLnBrk="1" hangingPunct="1" indent="-342900" latinLnBrk="1" lvl="0" marL="0">
              <a:lnSpc>
                <a:spcPct val="90000"/>
              </a:lnSpc>
              <a:spcBef>
                <a:spcPct val="0"/>
              </a:spcBef>
              <a:buFontTx/>
              <a:buNone/>
            </a:pPr>
            <a:r>
              <a:rPr altLang="en-US" b="1" sz="2400" i="1" lang="en-US">
                <a:solidFill>
                  <a:schemeClr val="hlink"/>
                </a:solidFill>
                <a:latin typeface="Times New Roman" pitchFamily="18" charset="0"/>
                <a:ea typeface="Times New Roman" pitchFamily="18" charset="0"/>
              </a:rPr>
              <a:t>Ampere’s Circuital Law</a:t>
            </a:r>
            <a:r>
              <a:rPr altLang="en-US" sz="2400" i="1" lang="en-US">
                <a:latin typeface="Times New Roman" pitchFamily="18" charset="0"/>
                <a:ea typeface="Times New Roman" pitchFamily="18" charset="0"/>
              </a:rPr>
              <a:t> -“the circulation of the magnetic flux density in free space is proportional to the total current through the surface bounding the path over which the circulation is computed.”</a:t>
            </a:r>
          </a:p>
        </p:txBody>
      </p:sp>
      <p:pic>
        <p:nvPicPr>
          <p:cNvPr id="2097160" name=""/>
          <p:cNvPicPr>
            <a:picLocks/>
          </p:cNvPicPr>
          <p:nvPr>
            <p:ph sz="quarter" idx="2"/>
          </p:nvPr>
        </p:nvPicPr>
        <p:blipFill>
          <a:blip xmlns:r="http://schemas.openxmlformats.org/officeDocument/2006/relationships" r:embed="rId2"/>
          <a:srcRect l="0" t="0" r="0" b="0"/>
          <a:stretch>
            <a:fillRect/>
          </a:stretch>
        </p:blipFill>
        <p:spPr>
          <a:xfrm rot="0">
            <a:off x="304800" y="2209800"/>
            <a:ext cx="2286000" cy="769937"/>
          </a:xfrm>
          <a:prstGeom prst="rect"/>
          <a:noFill/>
          <a:ln w="38100" cap="flat" cmpd="sng">
            <a:solidFill>
              <a:srgbClr val="CC3300">
                <a:alpha val="100000"/>
              </a:srgbClr>
            </a:solidFill>
            <a:prstDash val="solid"/>
            <a:round/>
          </a:ln>
        </p:spPr>
      </p:pic>
      <p:pic>
        <p:nvPicPr>
          <p:cNvPr id="2097161" name=""/>
          <p:cNvPicPr>
            <a:picLocks/>
          </p:cNvPicPr>
          <p:nvPr/>
        </p:nvPicPr>
        <p:blipFill>
          <a:blip xmlns:r="http://schemas.openxmlformats.org/officeDocument/2006/relationships" r:embed="rId3"/>
          <a:srcRect l="0" t="0" r="0" b="0"/>
          <a:stretch>
            <a:fillRect/>
          </a:stretch>
        </p:blipFill>
        <p:spPr>
          <a:xfrm rot="0">
            <a:off x="5715000" y="4530725"/>
            <a:ext cx="1728787" cy="528637"/>
          </a:xfrm>
          <a:prstGeom prst="rect"/>
          <a:solidFill>
            <a:srgbClr val="00FFFF"/>
          </a:solidFill>
          <a:ln w="28575" cap="flat" cmpd="sng">
            <a:solidFill>
              <a:srgbClr val="FF0000">
                <a:alpha val="100000"/>
              </a:srgbClr>
            </a:solidFill>
            <a:prstDash val="solid"/>
            <a:round/>
          </a:ln>
        </p:spPr>
      </p:pic>
      <p:pic>
        <p:nvPicPr>
          <p:cNvPr id="2097162" name=""/>
          <p:cNvPicPr>
            <a:picLocks/>
          </p:cNvPicPr>
          <p:nvPr/>
        </p:nvPicPr>
        <p:blipFill>
          <a:blip xmlns:r="http://schemas.openxmlformats.org/officeDocument/2006/relationships" r:embed="rId4"/>
          <a:srcRect l="0" t="0" r="0" b="0"/>
          <a:stretch>
            <a:fillRect/>
          </a:stretch>
        </p:blipFill>
        <p:spPr>
          <a:xfrm rot="0">
            <a:off x="5334000" y="5334000"/>
            <a:ext cx="2971800" cy="1290637"/>
          </a:xfrm>
          <a:prstGeom prst="rect"/>
          <a:noFill/>
          <a:ln>
            <a:noFill/>
          </a:ln>
        </p:spPr>
      </p:pic>
      <p:sp>
        <p:nvSpPr>
          <p:cNvPr id="1048619" name=""/>
          <p:cNvSpPr txBox="1"/>
          <p:nvPr/>
        </p:nvSpPr>
        <p:spPr>
          <a:xfrm rot="0">
            <a:off x="0" y="6248400"/>
            <a:ext cx="4267200" cy="646112"/>
          </a:xfrm>
          <a:prstGeom prst="rect"/>
          <a:solidFill>
            <a:srgbClr val="FFFF00"/>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t>Note: </a:t>
            </a:r>
            <a:r>
              <a:rPr altLang="en-US" b="1" i="1" lang="en-US"/>
              <a:t>*</a:t>
            </a:r>
            <a:r>
              <a:rPr altLang="en-US" b="1" i="1" lang="en-US"/>
              <a:t>* Ampere’s circuital Law is Maxwell’s IV equation.</a:t>
            </a:r>
          </a:p>
        </p:txBody>
      </p:sp>
      <p:pic>
        <p:nvPicPr>
          <p:cNvPr id="2097163" name=""/>
          <p:cNvPicPr>
            <a:picLocks/>
          </p:cNvPicPr>
          <p:nvPr/>
        </p:nvPicPr>
        <p:blipFill>
          <a:blip xmlns:r="http://schemas.openxmlformats.org/officeDocument/2006/relationships" r:embed="rId5"/>
          <a:srcRect l="0" t="0" r="0" b="0"/>
          <a:stretch>
            <a:fillRect/>
          </a:stretch>
        </p:blipFill>
        <p:spPr>
          <a:xfrm rot="0">
            <a:off x="4572000" y="2209800"/>
            <a:ext cx="4235450" cy="1411287"/>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8" presetSubtype="12">
                                  <p:stCondLst>
                                    <p:cond delay="0"/>
                                  </p:stCondLst>
                                  <p:childTnLst>
                                    <p:set>
                                      <p:cBhvr>
                                        <p:cTn dur="1" fill="hold" id="6">
                                          <p:stCondLst>
                                            <p:cond delay="0"/>
                                          </p:stCondLst>
                                        </p:cTn>
                                        <p:tgtEl>
                                          <p:spTgt spid="2097161"/>
                                        </p:tgtEl>
                                        <p:attrNameLst>
                                          <p:attrName>style.visibility</p:attrName>
                                        </p:attrNameLst>
                                      </p:cBhvr>
                                      <p:to>
                                        <p:strVal val="visible"/>
                                      </p:to>
                                    </p:set>
                                    <p:animEffect transition="in" filter="strips(downLeft)">
                                      <p:cBhvr>
                                        <p:cTn dur="500" id="7"/>
                                        <p:tgtEl>
                                          <p:spTgt spid="2097161"/>
                                        </p:tgtEl>
                                      </p:cBhvr>
                                    </p:animEffect>
                                  </p:childTnLst>
                                </p:cTn>
                              </p:par>
                              <p:par>
                                <p:cTn fill="hold" id="8" nodeType="withEffect" presetClass="entr" presetID="1" presetSubtype="0">
                                  <p:stCondLst>
                                    <p:cond delay="0"/>
                                  </p:stCondLst>
                                  <p:childTnLst>
                                    <p:set>
                                      <p:cBhvr>
                                        <p:cTn dur="1" fill="hold" id="9">
                                          <p:stCondLst>
                                            <p:cond delay="0"/>
                                          </p:stCondLst>
                                        </p:cTn>
                                        <p:tgtEl>
                                          <p:spTgt spid="2097163"/>
                                        </p:tgtEl>
                                        <p:attrNameLst>
                                          <p:attrName>style.visibility</p:attrName>
                                        </p:attrNameLst>
                                      </p:cBhvr>
                                      <p:to>
                                        <p:strVal val="visible"/>
                                      </p:to>
                                    </p:se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18" presetSubtype="12">
                                  <p:stCondLst>
                                    <p:cond delay="0"/>
                                  </p:stCondLst>
                                  <p:childTnLst>
                                    <p:set>
                                      <p:cBhvr>
                                        <p:cTn dur="1" fill="hold" id="13">
                                          <p:stCondLst>
                                            <p:cond delay="0"/>
                                          </p:stCondLst>
                                        </p:cTn>
                                        <p:tgtEl>
                                          <p:spTgt spid="2097162"/>
                                        </p:tgtEl>
                                        <p:attrNameLst>
                                          <p:attrName>style.visibility</p:attrName>
                                        </p:attrNameLst>
                                      </p:cBhvr>
                                      <p:to>
                                        <p:strVal val="visible"/>
                                      </p:to>
                                    </p:set>
                                    <p:animEffect transition="in" filter="strips(downLeft)">
                                      <p:cBhvr>
                                        <p:cTn dur="500" id="14"/>
                                        <p:tgtEl>
                                          <p:spTgt spid="2097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1">
  <p:cSld>
    <p:spTree>
      <p:nvGrpSpPr>
        <p:cNvPr id="193" name=""/>
        <p:cNvGrpSpPr/>
        <p:nvPr/>
      </p:nvGrpSpPr>
      <p:grpSpPr>
        <a:xfrm rot="0">
          <a:off x="0" y="0"/>
          <a:ext cx="0" cy="0"/>
          <a:chOff x="0" y="0"/>
          <a:chExt cx="0" cy="0"/>
        </a:xfrm>
      </p:grpSpPr>
      <p:sp>
        <p:nvSpPr>
          <p:cNvPr id="1048602" name=""/>
          <p:cNvSpPr/>
          <p:nvPr/>
        </p:nvSpPr>
        <p:spPr>
          <a:xfrm rot="0">
            <a:off x="2971800" y="6667"/>
            <a:ext cx="3154681" cy="510541"/>
          </a:xfrm>
          <a:prstGeom prst="rect"/>
          <a:solidFill>
            <a:srgbClr val="FFFF00"/>
          </a:solid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2800" lang="en-US"/>
              <a:t>3. Faraday’s Law </a:t>
            </a:r>
            <a:r>
              <a:rPr altLang="en-US" b="1" sz="2800" lang="en-US"/>
              <a:t>*</a:t>
            </a:r>
            <a:r>
              <a:rPr altLang="en-US" b="1" sz="2800" lang="en-US"/>
              <a:t>* </a:t>
            </a:r>
          </a:p>
        </p:txBody>
      </p:sp>
      <p:sp>
        <p:nvSpPr>
          <p:cNvPr id="1048603" name=""/>
          <p:cNvSpPr/>
          <p:nvPr/>
        </p:nvSpPr>
        <p:spPr>
          <a:xfrm rot="0">
            <a:off x="533400" y="459898"/>
            <a:ext cx="7459980" cy="44704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C00000"/>
                </a:solidFill>
                <a:latin typeface="Times New Roman" pitchFamily="18" charset="0"/>
                <a:ea typeface="Times New Roman" pitchFamily="18" charset="0"/>
              </a:rPr>
              <a:t>Changing magnetic field gives rise to electric current.</a:t>
            </a:r>
          </a:p>
        </p:txBody>
      </p:sp>
      <p:pic>
        <p:nvPicPr>
          <p:cNvPr id="2097154" name=""/>
          <p:cNvPicPr>
            <a:picLocks/>
          </p:cNvPicPr>
          <p:nvPr/>
        </p:nvPicPr>
        <p:blipFill>
          <a:blip xmlns:r="http://schemas.openxmlformats.org/officeDocument/2006/relationships" r:embed="rId1"/>
          <a:srcRect l="0" t="0" r="0" b="0"/>
          <a:stretch>
            <a:fillRect/>
          </a:stretch>
        </p:blipFill>
        <p:spPr>
          <a:xfrm rot="0">
            <a:off x="533400" y="1371600"/>
            <a:ext cx="5662612" cy="812800"/>
          </a:xfrm>
          <a:prstGeom prst="rect"/>
          <a:noFill/>
          <a:ln>
            <a:noFill/>
          </a:ln>
        </p:spPr>
      </p:pic>
      <p:sp>
        <p:nvSpPr>
          <p:cNvPr id="1048604" name=""/>
          <p:cNvSpPr/>
          <p:nvPr/>
        </p:nvSpPr>
        <p:spPr>
          <a:xfrm rot="0">
            <a:off x="0" y="3290887"/>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605" name=""/>
          <p:cNvSpPr/>
          <p:nvPr/>
        </p:nvSpPr>
        <p:spPr>
          <a:xfrm rot="0">
            <a:off x="0" y="333375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606" name=""/>
          <p:cNvSpPr txBox="1"/>
          <p:nvPr/>
        </p:nvSpPr>
        <p:spPr>
          <a:xfrm rot="0">
            <a:off x="304800" y="6248400"/>
            <a:ext cx="5072380" cy="35814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i="1" lang="en-US"/>
              <a:t>Note: </a:t>
            </a:r>
            <a:r>
              <a:rPr altLang="en-US" b="1" i="1" lang="en-US"/>
              <a:t>*</a:t>
            </a:r>
            <a:r>
              <a:rPr altLang="en-US" b="1" i="1" lang="en-US"/>
              <a:t>* Faraday’s Law is Maxwell’s III equation.</a:t>
            </a:r>
          </a:p>
        </p:txBody>
      </p:sp>
      <p:cxnSp>
        <p:nvCxnSpPr>
          <p:cNvPr id="3145728" name=""/>
          <p:cNvCxnSpPr>
            <a:cxnSpLocks/>
          </p:cNvCxnSpPr>
          <p:nvPr/>
        </p:nvCxnSpPr>
        <p:spPr>
          <a:xfrm rot="0">
            <a:off x="228600" y="6172200"/>
            <a:ext cx="8534400" cy="1587"/>
          </a:xfrm>
          <a:prstGeom prst="line"/>
          <a:noFill/>
          <a:ln w="9525" cap="flat" cmpd="sng">
            <a:solidFill>
              <a:schemeClr val="dk1">
                <a:alpha val="100000"/>
              </a:schemeClr>
            </a:solidFill>
            <a:prstDash val="solid"/>
            <a:round/>
          </a:ln>
        </p:spPr>
      </p:cxnSp>
      <p:grpSp>
        <p:nvGrpSpPr>
          <p:cNvPr id="194" name=""/>
          <p:cNvGrpSpPr/>
          <p:nvPr/>
        </p:nvGrpSpPr>
        <p:grpSpPr>
          <a:xfrm rot="0">
            <a:off x="6629400" y="381000"/>
            <a:ext cx="2743200" cy="2363787"/>
            <a:chOff x="6386512" y="381000"/>
            <a:chExt cx="2743200" cy="2362994"/>
          </a:xfrm>
        </p:grpSpPr>
        <p:sp>
          <p:nvSpPr>
            <p:cNvPr id="1048607" name=""/>
            <p:cNvSpPr/>
            <p:nvPr/>
          </p:nvSpPr>
          <p:spPr>
            <a:xfrm rot="0">
              <a:off x="7162800" y="1219200"/>
              <a:ext cx="1066800" cy="1143000"/>
            </a:xfrm>
            <a:prstGeom prst="ellipse"/>
            <a:noFill/>
            <a:ln w="2857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cxnSp>
          <p:nvCxnSpPr>
            <p:cNvPr id="3145729" name=""/>
            <p:cNvCxnSpPr>
              <a:cxnSpLocks/>
            </p:cNvCxnSpPr>
            <p:nvPr/>
          </p:nvCxnSpPr>
          <p:spPr>
            <a:xfrm rot="5400000" flipH="1" flipV="1">
              <a:off x="7047706" y="1181100"/>
              <a:ext cx="1295400" cy="1588"/>
            </a:xfrm>
            <a:prstGeom prst="straightConnector1"/>
            <a:noFill/>
            <a:ln w="9525" cap="flat" cmpd="sng">
              <a:solidFill>
                <a:schemeClr val="dk1">
                  <a:alpha val="100000"/>
                </a:schemeClr>
              </a:solidFill>
              <a:prstDash val="solid"/>
              <a:round/>
              <a:tailEnd type="arrow" w="med" len="med"/>
            </a:ln>
          </p:spPr>
        </p:cxnSp>
        <p:cxnSp>
          <p:nvCxnSpPr>
            <p:cNvPr id="3145730" name=""/>
            <p:cNvCxnSpPr>
              <a:cxnSpLocks/>
            </p:cNvCxnSpPr>
            <p:nvPr/>
          </p:nvCxnSpPr>
          <p:spPr>
            <a:xfrm rot="5400000">
              <a:off x="7505700" y="2552700"/>
              <a:ext cx="381000" cy="1588"/>
            </a:xfrm>
            <a:prstGeom prst="line"/>
            <a:noFill/>
            <a:ln w="9525" cap="flat" cmpd="sng">
              <a:solidFill>
                <a:schemeClr val="dk1">
                  <a:alpha val="100000"/>
                </a:schemeClr>
              </a:solidFill>
              <a:prstDash val="solid"/>
              <a:round/>
            </a:ln>
          </p:spPr>
        </p:cxnSp>
        <p:sp>
          <p:nvSpPr>
            <p:cNvPr id="1048608" name=""/>
            <p:cNvSpPr/>
            <p:nvPr/>
          </p:nvSpPr>
          <p:spPr>
            <a:xfrm rot="0">
              <a:off x="7086600" y="1600200"/>
              <a:ext cx="152400" cy="381000"/>
            </a:xfrm>
            <a:prstGeom prst="rect"/>
            <a:solidFill>
              <a:schemeClr val="lt1"/>
            </a:solidFill>
            <a:ln w="19050" cap="flat" cmpd="sng">
              <a:solidFill>
                <a:schemeClr val="lt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cxnSp>
          <p:nvCxnSpPr>
            <p:cNvPr id="3145731" name=""/>
            <p:cNvCxnSpPr>
              <a:cxnSpLocks/>
            </p:cNvCxnSpPr>
            <p:nvPr/>
          </p:nvCxnSpPr>
          <p:spPr>
            <a:xfrm rot="16200000" flipV="1">
              <a:off x="7086600" y="1524000"/>
              <a:ext cx="1588" cy="152400"/>
            </a:xfrm>
            <a:prstGeom prst="line"/>
            <a:noFill/>
            <a:ln w="9525" cap="flat" cmpd="sng">
              <a:solidFill>
                <a:schemeClr val="dk1">
                  <a:alpha val="100000"/>
                </a:schemeClr>
              </a:solidFill>
              <a:prstDash val="solid"/>
              <a:round/>
            </a:ln>
          </p:spPr>
        </p:cxnSp>
        <p:cxnSp>
          <p:nvCxnSpPr>
            <p:cNvPr id="3145732" name=""/>
            <p:cNvCxnSpPr>
              <a:cxnSpLocks/>
            </p:cNvCxnSpPr>
            <p:nvPr/>
          </p:nvCxnSpPr>
          <p:spPr>
            <a:xfrm rot="16200000" flipV="1">
              <a:off x="7162006" y="1904206"/>
              <a:ext cx="1588" cy="152400"/>
            </a:xfrm>
            <a:prstGeom prst="line"/>
            <a:noFill/>
            <a:ln w="9525" cap="flat" cmpd="sng">
              <a:solidFill>
                <a:schemeClr val="dk1">
                  <a:alpha val="100000"/>
                </a:schemeClr>
              </a:solidFill>
              <a:prstDash val="solid"/>
              <a:round/>
            </a:ln>
          </p:spPr>
        </p:cxnSp>
        <p:sp>
          <p:nvSpPr>
            <p:cNvPr id="1048609" name=""/>
            <p:cNvSpPr txBox="1"/>
            <p:nvPr/>
          </p:nvSpPr>
          <p:spPr>
            <a:xfrm rot="0">
              <a:off x="6386512" y="381000"/>
              <a:ext cx="2743200" cy="1881509"/>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1400" i="1" lang="en-US"/>
                <a:t>                           B (increasing)</a:t>
              </a:r>
            </a:p>
            <a:p>
              <a:pPr lvl="0"/>
              <a:endParaRPr altLang="en-US" sz="1400" i="1" lang="en-US"/>
            </a:p>
            <a:p>
              <a:pPr lvl="0"/>
              <a:endParaRPr altLang="en-US" sz="1400" i="1" lang="en-US"/>
            </a:p>
            <a:p>
              <a:pPr lvl="0"/>
              <a:endParaRPr altLang="en-US" sz="1400" i="1" lang="en-US"/>
            </a:p>
            <a:p>
              <a:pPr lvl="0"/>
              <a:endParaRPr altLang="en-US" sz="1400" i="1" lang="en-US"/>
            </a:p>
            <a:p>
              <a:pPr lvl="0"/>
              <a:r>
                <a:rPr altLang="en-US" sz="1400" i="1" lang="en-US"/>
                <a:t>Loop</a:t>
              </a:r>
            </a:p>
            <a:p>
              <a:pPr lvl="0"/>
              <a:r>
                <a:rPr altLang="en-US" sz="1400" i="1" lang="en-US"/>
                <a:t>                              E  </a:t>
              </a:r>
              <a:r>
                <a:rPr altLang="en-US" sz="2000" i="1" lang="en-US"/>
                <a:t>^</a:t>
              </a:r>
            </a:p>
            <a:p>
              <a:pPr lvl="0"/>
              <a:r>
                <a:rPr altLang="en-US" sz="1400" i="1" lang="en-US"/>
                <a:t>EMF(V</a:t>
              </a:r>
              <a:r>
                <a:rPr altLang="en-US" baseline="-25000" sz="1400" i="1" lang="en-US"/>
                <a:t>e</a:t>
              </a:r>
              <a:r>
                <a:rPr altLang="en-US" sz="1400" i="1" lang="en-US"/>
                <a:t>)</a:t>
              </a:r>
            </a:p>
          </p:txBody>
        </p:sp>
      </p:grpSp>
      <p:grpSp>
        <p:nvGrpSpPr>
          <p:cNvPr id="195" name=""/>
          <p:cNvGrpSpPr/>
          <p:nvPr/>
        </p:nvGrpSpPr>
        <p:grpSpPr>
          <a:xfrm rot="0">
            <a:off x="-381000" y="2708275"/>
            <a:ext cx="2971800" cy="2209604"/>
            <a:chOff x="4800592" y="2438400"/>
            <a:chExt cx="2971808" cy="2209800"/>
          </a:xfrm>
        </p:grpSpPr>
        <p:sp>
          <p:nvSpPr>
            <p:cNvPr id="1048610" name=""/>
            <p:cNvSpPr/>
            <p:nvPr/>
          </p:nvSpPr>
          <p:spPr>
            <a:xfrm rot="0">
              <a:off x="5866606" y="3123406"/>
              <a:ext cx="1066800" cy="1143000"/>
            </a:xfrm>
            <a:prstGeom prst="ellipse"/>
            <a:noFill/>
            <a:ln w="28575" cap="flat" cmpd="sng">
              <a:solidFill>
                <a:schemeClr val="dk1">
                  <a:alpha val="100000"/>
                </a:schemeClr>
              </a:solidFill>
              <a:prstDash val="solid"/>
              <a:round/>
            </a:ln>
          </p:spPr>
          <p:txBody>
            <a:bodyPr anchor="t"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US"/>
            </a:p>
          </p:txBody>
        </p:sp>
        <p:cxnSp>
          <p:nvCxnSpPr>
            <p:cNvPr id="3145733" name=""/>
            <p:cNvCxnSpPr>
              <a:cxnSpLocks/>
            </p:cNvCxnSpPr>
            <p:nvPr/>
          </p:nvCxnSpPr>
          <p:spPr>
            <a:xfrm rot="5400000" flipH="1" flipV="1">
              <a:off x="5751512" y="3085306"/>
              <a:ext cx="1295400" cy="1588"/>
            </a:xfrm>
            <a:prstGeom prst="straightConnector1"/>
            <a:noFill/>
            <a:ln w="9525" cap="flat" cmpd="sng">
              <a:solidFill>
                <a:schemeClr val="dk1">
                  <a:alpha val="100000"/>
                </a:schemeClr>
              </a:solidFill>
              <a:prstDash val="solid"/>
              <a:round/>
              <a:tailEnd type="arrow" w="med" len="med"/>
            </a:ln>
          </p:spPr>
        </p:cxnSp>
        <p:cxnSp>
          <p:nvCxnSpPr>
            <p:cNvPr id="3145734" name=""/>
            <p:cNvCxnSpPr>
              <a:cxnSpLocks/>
            </p:cNvCxnSpPr>
            <p:nvPr/>
          </p:nvCxnSpPr>
          <p:spPr>
            <a:xfrm rot="5400000">
              <a:off x="6209506" y="4456906"/>
              <a:ext cx="381000" cy="1588"/>
            </a:xfrm>
            <a:prstGeom prst="line"/>
            <a:noFill/>
            <a:ln w="9525" cap="flat" cmpd="sng">
              <a:solidFill>
                <a:schemeClr val="dk1">
                  <a:alpha val="100000"/>
                </a:schemeClr>
              </a:solidFill>
              <a:prstDash val="solid"/>
              <a:round/>
            </a:ln>
          </p:spPr>
        </p:cxnSp>
        <p:sp>
          <p:nvSpPr>
            <p:cNvPr id="1048611" name=""/>
            <p:cNvSpPr txBox="1"/>
            <p:nvPr/>
          </p:nvSpPr>
          <p:spPr>
            <a:xfrm rot="0">
              <a:off x="4800592" y="2528888"/>
              <a:ext cx="2971808" cy="2085526"/>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1400" i="1" lang="en-US"/>
                <a:t>                           B (increasing)</a:t>
              </a:r>
            </a:p>
            <a:p>
              <a:pPr lvl="0"/>
              <a:endParaRPr altLang="en-US" sz="1400" i="1" lang="en-US"/>
            </a:p>
            <a:p>
              <a:pPr lvl="0"/>
              <a:r>
                <a:rPr altLang="en-US" b="1" i="1" lang="en-US"/>
                <a:t>                      &gt;</a:t>
              </a:r>
            </a:p>
            <a:p>
              <a:pPr lvl="0"/>
              <a:r>
                <a:rPr altLang="en-US" sz="2000" i="1" lang="en-US"/>
                <a:t>             </a:t>
              </a:r>
            </a:p>
            <a:p>
              <a:pPr lvl="0"/>
              <a:r>
                <a:rPr altLang="en-US" sz="2000" i="1" lang="en-US"/>
                <a:t>             ^</a:t>
              </a:r>
            </a:p>
            <a:p>
              <a:pPr lvl="0"/>
              <a:r>
                <a:rPr altLang="en-US" sz="1400" i="1" lang="en-US"/>
                <a:t>                                  </a:t>
              </a:r>
              <a:r>
                <a:rPr altLang="en-US" b="1" sz="1400" lang="en-US"/>
                <a:t>I</a:t>
              </a:r>
              <a:r>
                <a:rPr altLang="en-US" sz="1400" i="1" lang="en-US"/>
                <a:t> </a:t>
              </a:r>
            </a:p>
            <a:p>
              <a:pPr lvl="0"/>
              <a:r>
                <a:rPr altLang="en-US" b="1" sz="1400" i="1" lang="en-US"/>
                <a:t>                               </a:t>
              </a:r>
              <a:r>
                <a:rPr altLang="en-US" b="1" sz="2000" i="1" lang="en-US"/>
                <a:t>&lt; </a:t>
              </a:r>
              <a:r>
                <a:rPr altLang="en-US" sz="1400" i="1" lang="en-US"/>
                <a:t>                             </a:t>
              </a:r>
            </a:p>
            <a:p>
              <a:pPr lvl="0"/>
              <a:r>
                <a:rPr altLang="en-US" sz="1400" lang="en-US"/>
                <a:t>                                       Field by I </a:t>
              </a:r>
            </a:p>
          </p:txBody>
        </p:sp>
        <p:cxnSp>
          <p:nvCxnSpPr>
            <p:cNvPr id="3145735" name=""/>
            <p:cNvCxnSpPr>
              <a:cxnSpLocks/>
            </p:cNvCxnSpPr>
            <p:nvPr/>
          </p:nvCxnSpPr>
          <p:spPr>
            <a:xfrm rot="5400000">
              <a:off x="6362700" y="4229100"/>
              <a:ext cx="685800" cy="1588"/>
            </a:xfrm>
            <a:prstGeom prst="straightConnector1"/>
            <a:noFill/>
            <a:ln w="9525" cap="flat" cmpd="sng">
              <a:solidFill>
                <a:schemeClr val="dk1">
                  <a:alpha val="100000"/>
                </a:schemeClr>
              </a:solidFill>
              <a:prstDash val="dash"/>
              <a:round/>
              <a:tailEnd type="arrow" w="med" len="med"/>
            </a:ln>
          </p:spPr>
        </p:cxnSp>
      </p:grpSp>
      <p:pic>
        <p:nvPicPr>
          <p:cNvPr id="2097155" name=""/>
          <p:cNvPicPr>
            <a:picLocks/>
          </p:cNvPicPr>
          <p:nvPr/>
        </p:nvPicPr>
        <p:blipFill>
          <a:blip xmlns:r="http://schemas.openxmlformats.org/officeDocument/2006/relationships" r:embed="rId2"/>
          <a:srcRect l="0" t="0" r="0" b="0"/>
          <a:stretch>
            <a:fillRect/>
          </a:stretch>
        </p:blipFill>
        <p:spPr>
          <a:xfrm rot="0">
            <a:off x="2819400" y="3200400"/>
            <a:ext cx="5105400" cy="876300"/>
          </a:xfrm>
          <a:prstGeom prst="rect"/>
          <a:noFill/>
          <a:ln>
            <a:noFill/>
          </a:ln>
        </p:spPr>
      </p:pic>
      <p:pic>
        <p:nvPicPr>
          <p:cNvPr id="2097156" name=""/>
          <p:cNvPicPr>
            <a:picLocks/>
          </p:cNvPicPr>
          <p:nvPr/>
        </p:nvPicPr>
        <p:blipFill>
          <a:blip xmlns:r="http://schemas.openxmlformats.org/officeDocument/2006/relationships" r:embed="rId3"/>
          <a:srcRect l="0" t="0" r="0" b="0"/>
          <a:stretch>
            <a:fillRect/>
          </a:stretch>
        </p:blipFill>
        <p:spPr>
          <a:xfrm rot="0">
            <a:off x="2597150" y="4457700"/>
            <a:ext cx="4413250" cy="1487487"/>
          </a:xfrm>
          <a:prstGeom prst="rect"/>
          <a:solidFill>
            <a:srgbClr val="FFFF00"/>
          </a:solidFill>
          <a:ln w="38100" cap="flat" cmpd="sng">
            <a:solidFill>
              <a:srgbClr val="008000">
                <a:alpha val="100000"/>
              </a:srgbClr>
            </a:solidFill>
            <a:prstDash val="solid"/>
            <a:round/>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154"/>
                                        </p:tgtEl>
                                        <p:attrNameLst>
                                          <p:attrName>style.visibility</p:attrName>
                                        </p:attrNameLst>
                                      </p:cBhvr>
                                      <p:to>
                                        <p:strVal val="visible"/>
                                      </p:to>
                                    </p:set>
                                    <p:animEffect transition="in" filter="blinds(horizontal)">
                                      <p:cBhvr>
                                        <p:cTn dur="500" id="7"/>
                                        <p:tgtEl>
                                          <p:spTgt spid="2097154"/>
                                        </p:tgtEl>
                                      </p:cBhvr>
                                    </p:animEffect>
                                  </p:childTnLst>
                                </p:cTn>
                              </p:par>
                              <p:par>
                                <p:cTn fill="hold" id="8" nodeType="withEffect" presetClass="entr" presetID="3" presetSubtype="10">
                                  <p:stCondLst>
                                    <p:cond delay="0"/>
                                  </p:stCondLst>
                                  <p:childTnLst>
                                    <p:set>
                                      <p:cBhvr>
                                        <p:cTn dur="1" fill="hold" id="9">
                                          <p:stCondLst>
                                            <p:cond delay="0"/>
                                          </p:stCondLst>
                                        </p:cTn>
                                        <p:tgtEl>
                                          <p:spTgt spid="194"/>
                                        </p:tgtEl>
                                        <p:attrNameLst>
                                          <p:attrName>style.visibility</p:attrName>
                                        </p:attrNameLst>
                                      </p:cBhvr>
                                      <p:to>
                                        <p:strVal val="visible"/>
                                      </p:to>
                                    </p:set>
                                    <p:animEffect transition="in" filter="blinds(horizontal)">
                                      <p:cBhvr>
                                        <p:cTn dur="500" id="10"/>
                                        <p:tgtEl>
                                          <p:spTgt spid="19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3" presetSubtype="10">
                                  <p:stCondLst>
                                    <p:cond delay="0"/>
                                  </p:stCondLst>
                                  <p:childTnLst>
                                    <p:set>
                                      <p:cBhvr>
                                        <p:cTn dur="1" fill="hold" id="14">
                                          <p:stCondLst>
                                            <p:cond delay="0"/>
                                          </p:stCondLst>
                                        </p:cTn>
                                        <p:tgtEl>
                                          <p:spTgt spid="195"/>
                                        </p:tgtEl>
                                        <p:attrNameLst>
                                          <p:attrName>style.visibility</p:attrName>
                                        </p:attrNameLst>
                                      </p:cBhvr>
                                      <p:to>
                                        <p:strVal val="visible"/>
                                      </p:to>
                                    </p:set>
                                    <p:animEffect transition="in" filter="blinds(horizontal)">
                                      <p:cBhvr>
                                        <p:cTn dur="500" id="15"/>
                                        <p:tgtEl>
                                          <p:spTgt spid="195"/>
                                        </p:tgtEl>
                                      </p:cBhvr>
                                    </p:animEffect>
                                  </p:childTnLst>
                                </p:cTn>
                              </p:par>
                              <p:par>
                                <p:cTn fill="hold" id="16" nodeType="withEffect" presetClass="entr" presetID="3" presetSubtype="10">
                                  <p:stCondLst>
                                    <p:cond delay="0"/>
                                  </p:stCondLst>
                                  <p:childTnLst>
                                    <p:set>
                                      <p:cBhvr>
                                        <p:cTn dur="1" fill="hold" id="17">
                                          <p:stCondLst>
                                            <p:cond delay="0"/>
                                          </p:stCondLst>
                                        </p:cTn>
                                        <p:tgtEl>
                                          <p:spTgt spid="2097155"/>
                                        </p:tgtEl>
                                        <p:attrNameLst>
                                          <p:attrName>style.visibility</p:attrName>
                                        </p:attrNameLst>
                                      </p:cBhvr>
                                      <p:to>
                                        <p:strVal val="visible"/>
                                      </p:to>
                                    </p:set>
                                    <p:animEffect transition="in" filter="blinds(horizontal)">
                                      <p:cBhvr>
                                        <p:cTn dur="500" id="18"/>
                                        <p:tgtEl>
                                          <p:spTgt spid="2097155"/>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3" presetSubtype="10">
                                  <p:stCondLst>
                                    <p:cond delay="0"/>
                                  </p:stCondLst>
                                  <p:childTnLst>
                                    <p:set>
                                      <p:cBhvr>
                                        <p:cTn dur="1" fill="hold" id="22">
                                          <p:stCondLst>
                                            <p:cond delay="0"/>
                                          </p:stCondLst>
                                        </p:cTn>
                                        <p:tgtEl>
                                          <p:spTgt spid="2097156"/>
                                        </p:tgtEl>
                                        <p:attrNameLst>
                                          <p:attrName>style.visibility</p:attrName>
                                        </p:attrNameLst>
                                      </p:cBhvr>
                                      <p:to>
                                        <p:strVal val="visible"/>
                                      </p:to>
                                    </p:set>
                                    <p:animEffect transition="in" filter="blinds(horizontal)">
                                      <p:cBhvr>
                                        <p:cTn dur="500" id="23"/>
                                        <p:tgtEl>
                                          <p:spTgt spid="209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p:cSld>
    <p:spTree>
      <p:nvGrpSpPr>
        <p:cNvPr id="285" name=""/>
        <p:cNvGrpSpPr/>
        <p:nvPr/>
      </p:nvGrpSpPr>
      <p:grpSpPr>
        <a:xfrm rot="0">
          <a:off x="0" y="0"/>
          <a:ext cx="0" cy="0"/>
          <a:chOff x="0" y="0"/>
          <a:chExt cx="0" cy="0"/>
        </a:xfrm>
      </p:grpSpPr>
      <p:pic>
        <p:nvPicPr>
          <p:cNvPr id="2097236" name=""/>
          <p:cNvPicPr>
            <a:picLocks/>
          </p:cNvPicPr>
          <p:nvPr/>
        </p:nvPicPr>
        <p:blipFill>
          <a:blip xmlns:r="http://schemas.openxmlformats.org/officeDocument/2006/relationships" r:embed="rId1"/>
          <a:srcRect l="0" t="0" r="0" b="0"/>
          <a:stretch>
            <a:fillRect/>
          </a:stretch>
        </p:blipFill>
        <p:spPr>
          <a:xfrm rot="0">
            <a:off x="4913312" y="3648075"/>
            <a:ext cx="4230687" cy="3209925"/>
          </a:xfrm>
          <a:prstGeom prst="rect"/>
          <a:noFill/>
          <a:ln>
            <a:noFill/>
          </a:ln>
        </p:spPr>
      </p:pic>
      <p:pic>
        <p:nvPicPr>
          <p:cNvPr id="2097237" name=""/>
          <p:cNvPicPr>
            <a:picLocks/>
          </p:cNvPicPr>
          <p:nvPr/>
        </p:nvPicPr>
        <p:blipFill>
          <a:blip xmlns:r="http://schemas.openxmlformats.org/officeDocument/2006/relationships" r:embed="rId2"/>
          <a:srcRect l="0" t="0" r="0" b="0"/>
          <a:stretch>
            <a:fillRect/>
          </a:stretch>
        </p:blipFill>
        <p:spPr>
          <a:xfrm rot="0">
            <a:off x="6442075" y="685800"/>
            <a:ext cx="2701925" cy="2743200"/>
          </a:xfrm>
          <a:prstGeom prst="rect"/>
          <a:noFill/>
          <a:ln>
            <a:noFill/>
          </a:ln>
        </p:spPr>
      </p:pic>
      <p:sp>
        <p:nvSpPr>
          <p:cNvPr id="1048964" name=""/>
          <p:cNvSpPr txBox="1"/>
          <p:nvPr/>
        </p:nvSpPr>
        <p:spPr>
          <a:xfrm rot="0">
            <a:off x="2743200" y="0"/>
            <a:ext cx="3436937" cy="45720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lang="en-US" u="sng">
                <a:solidFill>
                  <a:srgbClr val="FF0000"/>
                </a:solidFill>
              </a:rPr>
              <a:t>Cartesian Coordinates</a:t>
            </a:r>
          </a:p>
        </p:txBody>
      </p:sp>
      <p:sp>
        <p:nvSpPr>
          <p:cNvPr id="1048965" name=""/>
          <p:cNvSpPr txBox="1"/>
          <p:nvPr/>
        </p:nvSpPr>
        <p:spPr>
          <a:xfrm rot="0">
            <a:off x="0" y="990600"/>
            <a:ext cx="3178175" cy="46196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400" i="1" lang="en-US">
                <a:solidFill>
                  <a:srgbClr val="C00000"/>
                </a:solidFill>
                <a:effectLst>
                  <a:outerShdw algn="tl" blurRad="38100" dir="2700000" dist="38100">
                    <a:srgbClr val="C0C0C0"/>
                  </a:outerShdw>
                </a:effectLst>
                <a:latin typeface="Times New Roman" pitchFamily="18" charset="0"/>
                <a:ea typeface="Times New Roman" pitchFamily="18" charset="0"/>
              </a:rPr>
              <a:t>Differential quantities:</a:t>
            </a:r>
          </a:p>
        </p:txBody>
      </p:sp>
      <p:pic>
        <p:nvPicPr>
          <p:cNvPr id="2097238" name=""/>
          <p:cNvPicPr>
            <a:picLocks/>
          </p:cNvPicPr>
          <p:nvPr/>
        </p:nvPicPr>
        <p:blipFill>
          <a:blip xmlns:r="http://schemas.openxmlformats.org/officeDocument/2006/relationships" r:embed="rId3"/>
          <a:srcRect l="0" t="0" r="0" b="0"/>
          <a:stretch>
            <a:fillRect/>
          </a:stretch>
        </p:blipFill>
        <p:spPr>
          <a:xfrm rot="0">
            <a:off x="76200" y="1462087"/>
            <a:ext cx="2971800" cy="1558925"/>
          </a:xfrm>
          <a:prstGeom prst="rect"/>
          <a:noFill/>
          <a:ln>
            <a:noFill/>
          </a:ln>
        </p:spPr>
      </p:pic>
      <p:pic>
        <p:nvPicPr>
          <p:cNvPr id="2097239" name=""/>
          <p:cNvPicPr>
            <a:picLocks/>
          </p:cNvPicPr>
          <p:nvPr/>
        </p:nvPicPr>
        <p:blipFill>
          <a:blip xmlns:r="http://schemas.openxmlformats.org/officeDocument/2006/relationships" r:embed="rId4"/>
          <a:srcRect l="0" t="0" r="0" b="0"/>
          <a:stretch>
            <a:fillRect/>
          </a:stretch>
        </p:blipFill>
        <p:spPr>
          <a:xfrm rot="0">
            <a:off x="3352800" y="1481137"/>
            <a:ext cx="3124200" cy="2173287"/>
          </a:xfrm>
          <a:prstGeom prst="rect"/>
          <a:noFill/>
          <a:ln>
            <a:noFill/>
          </a:ln>
        </p:spPr>
      </p:pic>
      <p:pic>
        <p:nvPicPr>
          <p:cNvPr id="2097240" name=""/>
          <p:cNvPicPr>
            <a:picLocks/>
          </p:cNvPicPr>
          <p:nvPr/>
        </p:nvPicPr>
        <p:blipFill>
          <a:blip xmlns:r="http://schemas.openxmlformats.org/officeDocument/2006/relationships" r:embed="rId5"/>
          <a:srcRect l="0" t="0" r="0" b="0"/>
          <a:stretch>
            <a:fillRect/>
          </a:stretch>
        </p:blipFill>
        <p:spPr>
          <a:xfrm rot="0">
            <a:off x="381000" y="3476625"/>
            <a:ext cx="1752600" cy="1036637"/>
          </a:xfrm>
          <a:prstGeom prst="rect"/>
          <a:noFill/>
          <a:ln>
            <a:noFill/>
          </a:ln>
        </p:spPr>
      </p:pic>
      <p:pic>
        <p:nvPicPr>
          <p:cNvPr id="2097241" name=""/>
          <p:cNvPicPr>
            <a:picLocks/>
          </p:cNvPicPr>
          <p:nvPr/>
        </p:nvPicPr>
        <p:blipFill>
          <a:blip xmlns:r="http://schemas.openxmlformats.org/officeDocument/2006/relationships" r:embed="rId6"/>
          <a:srcRect l="0" t="0" r="0" b="0"/>
          <a:stretch>
            <a:fillRect/>
          </a:stretch>
        </p:blipFill>
        <p:spPr>
          <a:xfrm rot="0">
            <a:off x="457200" y="609600"/>
            <a:ext cx="7396162" cy="381000"/>
          </a:xfrm>
          <a:prstGeom prst="rect"/>
          <a:noFill/>
          <a:ln>
            <a:noFill/>
          </a:ln>
        </p:spPr>
      </p:pic>
      <p:pic>
        <p:nvPicPr>
          <p:cNvPr id="2097242" name=""/>
          <p:cNvPicPr>
            <a:picLocks/>
          </p:cNvPicPr>
          <p:nvPr/>
        </p:nvPicPr>
        <p:blipFill>
          <a:blip xmlns:r="http://schemas.openxmlformats.org/officeDocument/2006/relationships" r:embed="rId7"/>
          <a:srcRect l="0" t="0" r="0" b="0"/>
          <a:stretch>
            <a:fillRect/>
          </a:stretch>
        </p:blipFill>
        <p:spPr>
          <a:xfrm rot="0">
            <a:off x="228600" y="4876800"/>
            <a:ext cx="4356100" cy="981075"/>
          </a:xfrm>
          <a:prstGeom prst="rect"/>
          <a:noFill/>
          <a:ln>
            <a:noFill/>
          </a:ln>
        </p:spPr>
      </p:pic>
      <p:pic>
        <p:nvPicPr>
          <p:cNvPr id="2097243" name=""/>
          <p:cNvPicPr>
            <a:picLocks/>
          </p:cNvPicPr>
          <p:nvPr/>
        </p:nvPicPr>
        <p:blipFill>
          <a:blip xmlns:r="http://schemas.openxmlformats.org/officeDocument/2006/relationships" r:embed="rId8"/>
          <a:srcRect l="0" t="0" r="0" b="0"/>
          <a:stretch>
            <a:fillRect/>
          </a:stretch>
        </p:blipFill>
        <p:spPr>
          <a:xfrm rot="0">
            <a:off x="304800" y="5791200"/>
            <a:ext cx="3236912" cy="9144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240"/>
                                        </p:tgtEl>
                                        <p:attrNameLst>
                                          <p:attrName>style.visibility</p:attrName>
                                        </p:attrNameLst>
                                      </p:cBhvr>
                                      <p:to>
                                        <p:strVal val="visible"/>
                                      </p:to>
                                    </p:set>
                                    <p:animEffect transition="in" filter="blinds(horizontal)">
                                      <p:cBhvr>
                                        <p:cTn dur="500" id="7"/>
                                        <p:tgtEl>
                                          <p:spTgt spid="209724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3" presetSubtype="10">
                                  <p:stCondLst>
                                    <p:cond delay="0"/>
                                  </p:stCondLst>
                                  <p:childTnLst>
                                    <p:set>
                                      <p:cBhvr>
                                        <p:cTn dur="1" fill="hold" id="11">
                                          <p:stCondLst>
                                            <p:cond delay="0"/>
                                          </p:stCondLst>
                                        </p:cTn>
                                        <p:tgtEl>
                                          <p:spTgt spid="2097242"/>
                                        </p:tgtEl>
                                        <p:attrNameLst>
                                          <p:attrName>style.visibility</p:attrName>
                                        </p:attrNameLst>
                                      </p:cBhvr>
                                      <p:to>
                                        <p:strVal val="visible"/>
                                      </p:to>
                                    </p:set>
                                    <p:animEffect transition="in" filter="blinds(horizontal)">
                                      <p:cBhvr>
                                        <p:cTn dur="500" id="12"/>
                                        <p:tgtEl>
                                          <p:spTgt spid="209724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3" presetSubtype="10">
                                  <p:stCondLst>
                                    <p:cond delay="0"/>
                                  </p:stCondLst>
                                  <p:childTnLst>
                                    <p:set>
                                      <p:cBhvr>
                                        <p:cTn dur="1" fill="hold" id="16">
                                          <p:stCondLst>
                                            <p:cond delay="0"/>
                                          </p:stCondLst>
                                        </p:cTn>
                                        <p:tgtEl>
                                          <p:spTgt spid="2097243"/>
                                        </p:tgtEl>
                                        <p:attrNameLst>
                                          <p:attrName>style.visibility</p:attrName>
                                        </p:attrNameLst>
                                      </p:cBhvr>
                                      <p:to>
                                        <p:strVal val="visible"/>
                                      </p:to>
                                    </p:set>
                                    <p:animEffect transition="in" filter="blinds(horizontal)">
                                      <p:cBhvr>
                                        <p:cTn dur="500" id="17"/>
                                        <p:tgtEl>
                                          <p:spTgt spid="2097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1">
  <p:cSld>
    <p:spTree>
      <p:nvGrpSpPr>
        <p:cNvPr id="198" name=""/>
        <p:cNvGrpSpPr/>
        <p:nvPr/>
      </p:nvGrpSpPr>
      <p:grpSpPr>
        <a:xfrm rot="0">
          <a:off x="0" y="0"/>
          <a:ext cx="0" cy="0"/>
          <a:chOff x="0" y="0"/>
          <a:chExt cx="0" cy="0"/>
        </a:xfrm>
      </p:grpSpPr>
      <p:pic>
        <p:nvPicPr>
          <p:cNvPr id="2097157" name=""/>
          <p:cNvPicPr>
            <a:picLocks/>
          </p:cNvPicPr>
          <p:nvPr/>
        </p:nvPicPr>
        <p:blipFill>
          <a:blip xmlns:r="http://schemas.openxmlformats.org/officeDocument/2006/relationships" r:embed="rId1"/>
          <a:srcRect l="0" t="0" r="0" b="0"/>
          <a:stretch>
            <a:fillRect/>
          </a:stretch>
        </p:blipFill>
        <p:spPr>
          <a:xfrm rot="0">
            <a:off x="0" y="533400"/>
            <a:ext cx="9080500" cy="5832475"/>
          </a:xfrm>
          <a:prstGeom prst="rect"/>
          <a:solidFill>
            <a:srgbClr val="99CCFF"/>
          </a:solidFill>
          <a:ln>
            <a:noFill/>
          </a:ln>
        </p:spPr>
      </p:pic>
      <p:sp>
        <p:nvSpPr>
          <p:cNvPr id="1048615" name=""/>
          <p:cNvSpPr txBox="1"/>
          <p:nvPr/>
        </p:nvSpPr>
        <p:spPr>
          <a:xfrm rot="0">
            <a:off x="2286000" y="3810000"/>
            <a:ext cx="762000" cy="584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3200" lang="en-US"/>
              <a:t>0 </a:t>
            </a:r>
          </a:p>
        </p:txBody>
      </p:sp>
      <p:pic>
        <p:nvPicPr>
          <p:cNvPr id="2097158" name=""/>
          <p:cNvPicPr>
            <a:picLocks/>
          </p:cNvPicPr>
          <p:nvPr/>
        </p:nvPicPr>
        <p:blipFill>
          <a:blip xmlns:r="http://schemas.openxmlformats.org/officeDocument/2006/relationships" r:embed="rId2"/>
          <a:srcRect l="0" t="0" r="0" b="0"/>
          <a:stretch>
            <a:fillRect/>
          </a:stretch>
        </p:blipFill>
        <p:spPr>
          <a:xfrm rot="0">
            <a:off x="3657600" y="5105400"/>
            <a:ext cx="1600200" cy="1104900"/>
          </a:xfrm>
          <a:prstGeom prst="rect"/>
          <a:noFill/>
          <a:ln>
            <a:noFill/>
          </a:ln>
        </p:spPr>
      </p:pic>
      <p:sp>
        <p:nvSpPr>
          <p:cNvPr id="1048616" name=""/>
          <p:cNvSpPr txBox="1"/>
          <p:nvPr/>
        </p:nvSpPr>
        <p:spPr>
          <a:xfrm rot="0">
            <a:off x="5410200" y="5048250"/>
            <a:ext cx="3733800" cy="16916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3600" i="1" lang="en-US">
                <a:latin typeface="Times New Roman" pitchFamily="18" charset="0"/>
                <a:ea typeface="Times New Roman" pitchFamily="18" charset="0"/>
              </a:rPr>
              <a:t>Need modification in ampere’s law</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48615"/>
                                        </p:tgtEl>
                                        <p:attrNameLst>
                                          <p:attrName>style.visibility</p:attrName>
                                        </p:attrNameLst>
                                      </p:cBhvr>
                                      <p:to>
                                        <p:strVal val="visible"/>
                                      </p:to>
                                    </p:set>
                                    <p:animEffect transition="in" filter="dissolve">
                                      <p:cBhvr>
                                        <p:cTn dur="500" id="7"/>
                                        <p:tgtEl>
                                          <p:spTgt spid="10486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9" presetSubtype="0">
                                  <p:stCondLst>
                                    <p:cond delay="0"/>
                                  </p:stCondLst>
                                  <p:childTnLst>
                                    <p:set>
                                      <p:cBhvr>
                                        <p:cTn dur="1" fill="hold" id="11">
                                          <p:stCondLst>
                                            <p:cond delay="0"/>
                                          </p:stCondLst>
                                        </p:cTn>
                                        <p:tgtEl>
                                          <p:spTgt spid="2097158"/>
                                        </p:tgtEl>
                                        <p:attrNameLst>
                                          <p:attrName>style.visibility</p:attrName>
                                        </p:attrNameLst>
                                      </p:cBhvr>
                                      <p:to>
                                        <p:strVal val="visible"/>
                                      </p:to>
                                    </p:set>
                                    <p:animEffect transition="in" filter="dissolve">
                                      <p:cBhvr>
                                        <p:cTn dur="500" id="12"/>
                                        <p:tgtEl>
                                          <p:spTgt spid="209715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8616"/>
                                        </p:tgtEl>
                                        <p:attrNameLst>
                                          <p:attrName>style.visibility</p:attrName>
                                        </p:attrNameLst>
                                      </p:cBhvr>
                                      <p:to>
                                        <p:strVal val="visible"/>
                                      </p:to>
                                    </p:set>
                                    <p:animEffect transition="in" filter="blinds(horizontal)">
                                      <p:cBhvr>
                                        <p:cTn dur="500" id="17"/>
                                        <p:tgtEl>
                                          <p:spTgt spid="1048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5" grpId="0" uiExpand="0" build="whole"/>
      <p:bldP spid="1048616" grpId="0" uiExpand="0" build="whole"/>
    </p:bldLst>
  </p:timing>
</p:sld>
</file>

<file path=ppt/slides/slide91.xml><?xml version="1.0" encoding="utf-8"?>
<p:sld xmlns:a="http://schemas.openxmlformats.org/drawingml/2006/main" xmlns:r="http://schemas.openxmlformats.org/officeDocument/2006/relationships" xmlns:p="http://schemas.openxmlformats.org/presentationml/2006/main" showMasterSp="1">
  <p:cSld>
    <p:spTree>
      <p:nvGrpSpPr>
        <p:cNvPr id="203" name=""/>
        <p:cNvGrpSpPr/>
        <p:nvPr/>
      </p:nvGrpSpPr>
      <p:grpSpPr>
        <a:xfrm rot="0">
          <a:off x="0" y="0"/>
          <a:ext cx="0" cy="0"/>
          <a:chOff x="0" y="0"/>
          <a:chExt cx="0" cy="0"/>
        </a:xfrm>
      </p:grpSpPr>
      <p:pic>
        <p:nvPicPr>
          <p:cNvPr id="2097164" name=""/>
          <p:cNvPicPr>
            <a:picLocks/>
          </p:cNvPicPr>
          <p:nvPr/>
        </p:nvPicPr>
        <p:blipFill>
          <a:blip xmlns:r="http://schemas.openxmlformats.org/officeDocument/2006/relationships" r:embed="rId1"/>
          <a:srcRect l="0" t="0" r="0" b="0"/>
          <a:stretch>
            <a:fillRect/>
          </a:stretch>
        </p:blipFill>
        <p:spPr>
          <a:xfrm rot="0">
            <a:off x="5715000" y="2667000"/>
            <a:ext cx="2974975" cy="3200400"/>
          </a:xfrm>
          <a:prstGeom prst="rect"/>
          <a:noFill/>
          <a:ln>
            <a:noFill/>
          </a:ln>
        </p:spPr>
      </p:pic>
      <p:sp>
        <p:nvSpPr>
          <p:cNvPr id="1048627" name=""/>
          <p:cNvSpPr txBox="1"/>
          <p:nvPr/>
        </p:nvSpPr>
        <p:spPr>
          <a:xfrm rot="0">
            <a:off x="441325" y="95250"/>
            <a:ext cx="5618481" cy="57404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3200" lang="en-US" u="sng">
                <a:latin typeface="Times New Roman" pitchFamily="18" charset="0"/>
              </a:rPr>
              <a:t>Modification to Ampere’s Law:</a:t>
            </a:r>
          </a:p>
        </p:txBody>
      </p:sp>
      <p:sp>
        <p:nvSpPr>
          <p:cNvPr id="1048628" name=""/>
          <p:cNvSpPr txBox="1"/>
          <p:nvPr/>
        </p:nvSpPr>
        <p:spPr>
          <a:xfrm rot="0">
            <a:off x="533400" y="685800"/>
            <a:ext cx="6278880" cy="553974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800" lang="en-US">
                <a:latin typeface="Times New Roman" pitchFamily="18" charset="0"/>
              </a:rPr>
              <a:t>-Ampere’s law must be wrong!</a:t>
            </a:r>
          </a:p>
          <a:p>
            <a:pPr lvl="0"/>
            <a:endParaRPr altLang="en-US" sz="2800" lang="en-US">
              <a:solidFill>
                <a:schemeClr val="accent2"/>
              </a:solidFill>
              <a:latin typeface="Times New Roman" pitchFamily="18" charset="0"/>
              <a:sym typeface="Mathematica1" pitchFamily="0" charset="1"/>
            </a:endParaRPr>
          </a:p>
          <a:p>
            <a:pPr lvl="0"/>
            <a:endParaRPr altLang="en-US" sz="2800" lang="en-US">
              <a:solidFill>
                <a:schemeClr val="accent2"/>
              </a:solidFill>
              <a:latin typeface="Times New Roman" pitchFamily="18" charset="0"/>
            </a:endParaRPr>
          </a:p>
          <a:p>
            <a:pPr lvl="0"/>
            <a:r>
              <a:rPr altLang="en-US" sz="2800" lang="en-US">
                <a:latin typeface="Times New Roman" pitchFamily="18" charset="0"/>
              </a:rPr>
              <a:t>- it depends on what “enclosed” means</a:t>
            </a:r>
          </a:p>
          <a:p>
            <a:pPr lvl="0"/>
            <a:endParaRPr altLang="en-US" sz="2800" lang="en-US">
              <a:latin typeface="Times New Roman" pitchFamily="18" charset="0"/>
            </a:endParaRPr>
          </a:p>
          <a:p>
            <a:pPr lvl="0"/>
            <a:r>
              <a:rPr altLang="en-US" sz="2800" lang="en-US">
                <a:latin typeface="Times New Roman" pitchFamily="18" charset="0"/>
              </a:rPr>
              <a:t>Surface S1 encloses a current</a:t>
            </a:r>
          </a:p>
          <a:p>
            <a:pPr lvl="0"/>
            <a:endParaRPr altLang="en-US" sz="2800" lang="en-US">
              <a:latin typeface="Times New Roman" pitchFamily="18" charset="0"/>
            </a:endParaRPr>
          </a:p>
          <a:p>
            <a:pPr lvl="0"/>
            <a:r>
              <a:rPr altLang="en-US" sz="2800" lang="en-US">
                <a:latin typeface="Times New Roman" pitchFamily="18" charset="0"/>
              </a:rPr>
              <a:t>Surface S2 does not!</a:t>
            </a:r>
          </a:p>
          <a:p>
            <a:pPr lvl="0"/>
            <a:endParaRPr altLang="en-US" sz="2800" lang="en-US">
              <a:latin typeface="Times New Roman" pitchFamily="18" charset="0"/>
            </a:endParaRPr>
          </a:p>
          <a:p>
            <a:pPr lvl="0"/>
            <a:r>
              <a:rPr altLang="en-US" sz="2800" lang="en-US">
                <a:latin typeface="Times New Roman" pitchFamily="18" charset="0"/>
              </a:rPr>
              <a:t>What if we moved S1 into the gap?</a:t>
            </a:r>
          </a:p>
          <a:p>
            <a:pPr lvl="0"/>
            <a:endParaRPr altLang="en-US" sz="2800" lang="en-US">
              <a:latin typeface="Times New Roman" pitchFamily="18" charset="0"/>
            </a:endParaRPr>
          </a:p>
          <a:p>
            <a:pPr lvl="0"/>
            <a:r>
              <a:rPr altLang="en-US" sz="2800" lang="en-US">
                <a:latin typeface="Times New Roman" pitchFamily="18" charset="0"/>
              </a:rPr>
              <a:t>How can we modify the rule</a:t>
            </a:r>
          </a:p>
          <a:p>
            <a:pPr lvl="0"/>
            <a:r>
              <a:rPr altLang="en-US" sz="2800" lang="en-US">
                <a:latin typeface="Times New Roman" pitchFamily="18" charset="0"/>
              </a:rPr>
              <a:t>to handle all situations?</a:t>
            </a:r>
          </a:p>
        </p:txBody>
      </p:sp>
      <p:pic>
        <p:nvPicPr>
          <p:cNvPr id="2097165" name=""/>
          <p:cNvPicPr>
            <a:picLocks/>
          </p:cNvPicPr>
          <p:nvPr/>
        </p:nvPicPr>
        <p:blipFill>
          <a:blip xmlns:r="http://schemas.openxmlformats.org/officeDocument/2006/relationships" r:embed="rId2"/>
          <a:srcRect l="0" t="0" r="0" b="0"/>
          <a:stretch>
            <a:fillRect/>
          </a:stretch>
        </p:blipFill>
        <p:spPr>
          <a:xfrm rot="0">
            <a:off x="1998662" y="1155700"/>
            <a:ext cx="2862262" cy="842962"/>
          </a:xfrm>
          <a:prstGeom prst="rect"/>
          <a:noFill/>
          <a:ln>
            <a:noFill/>
          </a:ln>
        </p:spPr>
      </p:pic>
    </p:spTree>
  </p:cSld>
  <p:clrMapOvr>
    <a:masterClrMapping/>
  </p:clrMapOvr>
  <p:timing/>
</p:sld>
</file>

<file path=ppt/slides/slide92.xml><?xml version="1.0" encoding="utf-8"?>
<p:sld xmlns:a="http://schemas.openxmlformats.org/drawingml/2006/main" xmlns:r="http://schemas.openxmlformats.org/officeDocument/2006/relationships" xmlns:p="http://schemas.openxmlformats.org/presentationml/2006/main" showMasterSp="1">
  <p:cSld>
    <p:spTree>
      <p:nvGrpSpPr>
        <p:cNvPr id="209" name=""/>
        <p:cNvGrpSpPr/>
        <p:nvPr/>
      </p:nvGrpSpPr>
      <p:grpSpPr>
        <a:xfrm rot="0">
          <a:off x="0" y="0"/>
          <a:ext cx="0" cy="0"/>
          <a:chOff x="0" y="0"/>
          <a:chExt cx="0" cy="0"/>
        </a:xfrm>
      </p:grpSpPr>
      <p:pic>
        <p:nvPicPr>
          <p:cNvPr id="2097172" name=""/>
          <p:cNvPicPr>
            <a:picLocks/>
          </p:cNvPicPr>
          <p:nvPr/>
        </p:nvPicPr>
        <p:blipFill>
          <a:blip xmlns:r="http://schemas.openxmlformats.org/officeDocument/2006/relationships" r:embed="rId1"/>
          <a:srcRect l="0" t="0" r="0" b="0"/>
          <a:stretch>
            <a:fillRect/>
          </a:stretch>
        </p:blipFill>
        <p:spPr>
          <a:xfrm rot="19587364">
            <a:off x="0" y="1371600"/>
            <a:ext cx="1957387" cy="1828800"/>
          </a:xfrm>
          <a:prstGeom prst="rect"/>
          <a:noFill/>
          <a:ln>
            <a:noFill/>
          </a:ln>
        </p:spPr>
      </p:pic>
      <p:pic>
        <p:nvPicPr>
          <p:cNvPr id="2097173" name=""/>
          <p:cNvPicPr>
            <a:picLocks/>
          </p:cNvPicPr>
          <p:nvPr/>
        </p:nvPicPr>
        <p:blipFill>
          <a:blip xmlns:r="http://schemas.openxmlformats.org/officeDocument/2006/relationships" r:embed="rId2"/>
          <a:srcRect l="0" t="0" r="0" b="0"/>
          <a:stretch>
            <a:fillRect/>
          </a:stretch>
        </p:blipFill>
        <p:spPr>
          <a:xfrm rot="0">
            <a:off x="7515225" y="1143000"/>
            <a:ext cx="1628775" cy="1752600"/>
          </a:xfrm>
          <a:prstGeom prst="rect"/>
          <a:noFill/>
          <a:ln>
            <a:noFill/>
          </a:ln>
        </p:spPr>
      </p:pic>
      <p:sp>
        <p:nvSpPr>
          <p:cNvPr id="1048639" name=""/>
          <p:cNvSpPr/>
          <p:nvPr>
            <p:ph type="ctrTitle" sz="full" idx="0"/>
          </p:nvPr>
        </p:nvSpPr>
        <p:spPr>
          <a:xfrm rot="0">
            <a:off x="457200" y="228600"/>
            <a:ext cx="7904162" cy="1143000"/>
          </a:xfrm>
          <a:prstGeom prst="rect"/>
          <a:solidFill>
            <a:schemeClr val="accent1">
              <a:alpha val="100000"/>
            </a:schemeClr>
          </a:solidFill>
          <a:ln>
            <a:noFill/>
          </a:ln>
        </p:spPr>
        <p:txBody>
          <a:bodyPr anchor="ctr" bIns="45720" lIns="91440" rIns="91440" tIns="45720" vert="horz"/>
          <a:lstStyle>
            <a:lvl1pPr algn="ctr">
              <a:defRPr sz="4400"/>
            </a:lvl1pPr>
          </a:lstStyle>
          <a:p>
            <a:pPr lvl="0"/>
            <a:r>
              <a:rPr altLang="en-US" b="1" i="1" lang="en-US"/>
              <a:t>Modified Ampere’s Law</a:t>
            </a:r>
          </a:p>
        </p:txBody>
      </p:sp>
      <p:pic>
        <p:nvPicPr>
          <p:cNvPr id="2097174" name=""/>
          <p:cNvPicPr>
            <a:picLocks/>
          </p:cNvPicPr>
          <p:nvPr/>
        </p:nvPicPr>
        <p:blipFill>
          <a:blip xmlns:r="http://schemas.openxmlformats.org/officeDocument/2006/relationships" r:embed="rId3"/>
          <a:srcRect l="0" t="0" r="0" b="0"/>
          <a:stretch>
            <a:fillRect/>
          </a:stretch>
        </p:blipFill>
        <p:spPr>
          <a:xfrm rot="0">
            <a:off x="2198687" y="1539875"/>
            <a:ext cx="2519362" cy="757237"/>
          </a:xfrm>
          <a:prstGeom prst="rect"/>
          <a:noFill/>
          <a:ln>
            <a:noFill/>
          </a:ln>
        </p:spPr>
      </p:pic>
      <p:sp>
        <p:nvSpPr>
          <p:cNvPr id="1048640" name=""/>
          <p:cNvSpPr txBox="1"/>
          <p:nvPr/>
        </p:nvSpPr>
        <p:spPr>
          <a:xfrm rot="0">
            <a:off x="228600" y="2895600"/>
            <a:ext cx="8686800" cy="1158239"/>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spcBef>
                <a:spcPct val="50000"/>
              </a:spcBef>
            </a:pPr>
            <a:r>
              <a:rPr altLang="en-US" sz="2400" lang="en-US">
                <a:latin typeface="Times New Roman" pitchFamily="18" charset="0"/>
                <a:ea typeface="Times New Roman" pitchFamily="18" charset="0"/>
              </a:rPr>
              <a:t>To see how the displacement current comes about, one has to consider the electric flux through the capacitor’s plate (Gauss’s Law).</a:t>
            </a:r>
          </a:p>
        </p:txBody>
      </p:sp>
      <p:pic>
        <p:nvPicPr>
          <p:cNvPr id="2097175" name=""/>
          <p:cNvPicPr>
            <a:picLocks/>
          </p:cNvPicPr>
          <p:nvPr/>
        </p:nvPicPr>
        <p:blipFill>
          <a:blip xmlns:r="http://schemas.openxmlformats.org/officeDocument/2006/relationships" r:embed="rId4"/>
          <a:srcRect l="0" t="0" r="0" b="0"/>
          <a:stretch>
            <a:fillRect/>
          </a:stretch>
        </p:blipFill>
        <p:spPr>
          <a:xfrm rot="0">
            <a:off x="1371600" y="4121150"/>
            <a:ext cx="2986087" cy="1025525"/>
          </a:xfrm>
          <a:prstGeom prst="rect"/>
          <a:noFill/>
          <a:ln>
            <a:noFill/>
          </a:ln>
        </p:spPr>
      </p:pic>
      <p:sp>
        <p:nvSpPr>
          <p:cNvPr id="1048641" name=""/>
          <p:cNvSpPr txBox="1"/>
          <p:nvPr/>
        </p:nvSpPr>
        <p:spPr>
          <a:xfrm rot="0">
            <a:off x="152400" y="5045075"/>
            <a:ext cx="89154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lang="en-US">
                <a:latin typeface="Times New Roman" pitchFamily="18" charset="0"/>
                <a:ea typeface="Times New Roman" pitchFamily="18" charset="0"/>
              </a:rPr>
              <a:t>As ‘Q’ increases on the capacitor, the electric flux also increases</a:t>
            </a:r>
          </a:p>
        </p:txBody>
      </p:sp>
      <p:pic>
        <p:nvPicPr>
          <p:cNvPr id="2097176" name=""/>
          <p:cNvPicPr>
            <a:picLocks/>
          </p:cNvPicPr>
          <p:nvPr/>
        </p:nvPicPr>
        <p:blipFill>
          <a:blip xmlns:r="http://schemas.openxmlformats.org/officeDocument/2006/relationships" r:embed="rId5"/>
          <a:srcRect l="0" t="0" r="0" b="0"/>
          <a:stretch>
            <a:fillRect/>
          </a:stretch>
        </p:blipFill>
        <p:spPr>
          <a:xfrm rot="0">
            <a:off x="1446212" y="5810250"/>
            <a:ext cx="5259387" cy="901700"/>
          </a:xfrm>
          <a:prstGeom prst="rect"/>
          <a:noFill/>
          <a:ln w="19050" cap="flat" cmpd="sng">
            <a:solidFill>
              <a:schemeClr val="dk1">
                <a:alpha val="100000"/>
              </a:schemeClr>
            </a:solidFill>
            <a:prstDash val="solid"/>
            <a:round/>
          </a:ln>
        </p:spPr>
      </p:pic>
      <p:pic>
        <p:nvPicPr>
          <p:cNvPr id="2097177" name=""/>
          <p:cNvPicPr>
            <a:picLocks/>
          </p:cNvPicPr>
          <p:nvPr/>
        </p:nvPicPr>
        <p:blipFill>
          <a:blip xmlns:r="http://schemas.openxmlformats.org/officeDocument/2006/relationships" r:embed="rId6"/>
          <a:srcRect l="0" t="0" r="0" b="0"/>
          <a:stretch>
            <a:fillRect/>
          </a:stretch>
        </p:blipFill>
        <p:spPr>
          <a:xfrm rot="0">
            <a:off x="5029200" y="4191000"/>
            <a:ext cx="2819400" cy="684212"/>
          </a:xfrm>
          <a:prstGeom prst="rect"/>
          <a:noFill/>
          <a:ln>
            <a:noFill/>
          </a:ln>
        </p:spPr>
      </p:pic>
      <p:pic>
        <p:nvPicPr>
          <p:cNvPr id="2097178" name=""/>
          <p:cNvPicPr>
            <a:picLocks/>
          </p:cNvPicPr>
          <p:nvPr/>
        </p:nvPicPr>
        <p:blipFill>
          <a:blip xmlns:r="http://schemas.openxmlformats.org/officeDocument/2006/relationships" r:embed="rId7"/>
          <a:srcRect l="0" t="0" r="0" b="0"/>
          <a:stretch>
            <a:fillRect/>
          </a:stretch>
        </p:blipFill>
        <p:spPr>
          <a:xfrm rot="0">
            <a:off x="2192337" y="1525587"/>
            <a:ext cx="3619500" cy="741362"/>
          </a:xfrm>
          <a:prstGeom prst="rect"/>
          <a:solidFill>
            <a:schemeClr val="lt1"/>
          </a:solid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 presetSubtype="10">
                                  <p:stCondLst>
                                    <p:cond delay="0"/>
                                  </p:stCondLst>
                                  <p:childTnLst>
                                    <p:set>
                                      <p:cBhvr>
                                        <p:cTn dur="1" fill="hold" id="6">
                                          <p:stCondLst>
                                            <p:cond delay="0"/>
                                          </p:stCondLst>
                                        </p:cTn>
                                        <p:tgtEl>
                                          <p:spTgt spid="1048640"/>
                                        </p:tgtEl>
                                        <p:attrNameLst>
                                          <p:attrName>style.visibility</p:attrName>
                                        </p:attrNameLst>
                                      </p:cBhvr>
                                      <p:to>
                                        <p:strVal val="visible"/>
                                      </p:to>
                                    </p:set>
                                    <p:animEffect transition="in" filter="checkerboard(across)">
                                      <p:cBhvr>
                                        <p:cTn dur="500" id="7"/>
                                        <p:tgtEl>
                                          <p:spTgt spid="104864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 presetSubtype="0">
                                  <p:stCondLst>
                                    <p:cond delay="0"/>
                                  </p:stCondLst>
                                  <p:childTnLst>
                                    <p:set>
                                      <p:cBhvr>
                                        <p:cTn dur="1" fill="hold" id="11">
                                          <p:stCondLst>
                                            <p:cond delay="0"/>
                                          </p:stCondLst>
                                        </p:cTn>
                                        <p:tgtEl>
                                          <p:spTgt spid="2097175"/>
                                        </p:tgtEl>
                                        <p:attrNameLst>
                                          <p:attrName>style.visibility</p:attrName>
                                        </p:attrNameLst>
                                      </p:cBhvr>
                                      <p:to>
                                        <p:strVal val="visible"/>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3" presetSubtype="10">
                                  <p:stCondLst>
                                    <p:cond delay="0"/>
                                  </p:stCondLst>
                                  <p:childTnLst>
                                    <p:set>
                                      <p:cBhvr>
                                        <p:cTn dur="1" fill="hold" id="15">
                                          <p:stCondLst>
                                            <p:cond delay="0"/>
                                          </p:stCondLst>
                                        </p:cTn>
                                        <p:tgtEl>
                                          <p:spTgt spid="2097177"/>
                                        </p:tgtEl>
                                        <p:attrNameLst>
                                          <p:attrName>style.visibility</p:attrName>
                                        </p:attrNameLst>
                                      </p:cBhvr>
                                      <p:to>
                                        <p:strVal val="visible"/>
                                      </p:to>
                                    </p:set>
                                    <p:animEffect transition="in" filter="blinds(horizontal)">
                                      <p:cBhvr>
                                        <p:cTn dur="500" id="16"/>
                                        <p:tgtEl>
                                          <p:spTgt spid="2097177"/>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 presetSubtype="16">
                                  <p:stCondLst>
                                    <p:cond delay="0"/>
                                  </p:stCondLst>
                                  <p:childTnLst>
                                    <p:set>
                                      <p:cBhvr>
                                        <p:cTn dur="1" fill="hold" id="20">
                                          <p:stCondLst>
                                            <p:cond delay="0"/>
                                          </p:stCondLst>
                                        </p:cTn>
                                        <p:tgtEl>
                                          <p:spTgt spid="1048641"/>
                                        </p:tgtEl>
                                        <p:attrNameLst>
                                          <p:attrName>style.visibility</p:attrName>
                                        </p:attrNameLst>
                                      </p:cBhvr>
                                      <p:to>
                                        <p:strVal val="visible"/>
                                      </p:to>
                                    </p:set>
                                    <p:animEffect transition="in" filter="box(in)">
                                      <p:cBhvr>
                                        <p:cTn dur="500" id="21"/>
                                        <p:tgtEl>
                                          <p:spTgt spid="104864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 presetSubtype="0">
                                  <p:stCondLst>
                                    <p:cond delay="0"/>
                                  </p:stCondLst>
                                  <p:childTnLst>
                                    <p:set>
                                      <p:cBhvr>
                                        <p:cTn dur="1" fill="hold" id="25">
                                          <p:stCondLst>
                                            <p:cond delay="0"/>
                                          </p:stCondLst>
                                        </p:cTn>
                                        <p:tgtEl>
                                          <p:spTgt spid="2097176"/>
                                        </p:tgtEl>
                                        <p:attrNameLst>
                                          <p:attrName>style.visibility</p:attrName>
                                        </p:attrNameLst>
                                      </p:cBhvr>
                                      <p:to>
                                        <p:strVal val="visible"/>
                                      </p:to>
                                    </p:se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3" presetSubtype="10">
                                  <p:stCondLst>
                                    <p:cond delay="0"/>
                                  </p:stCondLst>
                                  <p:childTnLst>
                                    <p:set>
                                      <p:cBhvr>
                                        <p:cTn dur="1" fill="hold" id="29">
                                          <p:stCondLst>
                                            <p:cond delay="0"/>
                                          </p:stCondLst>
                                        </p:cTn>
                                        <p:tgtEl>
                                          <p:spTgt spid="2097172"/>
                                        </p:tgtEl>
                                        <p:attrNameLst>
                                          <p:attrName>style.visibility</p:attrName>
                                        </p:attrNameLst>
                                      </p:cBhvr>
                                      <p:to>
                                        <p:strVal val="visible"/>
                                      </p:to>
                                    </p:set>
                                    <p:animEffect transition="in" filter="blinds(horizontal)">
                                      <p:cBhvr>
                                        <p:cTn dur="500" id="30"/>
                                        <p:tgtEl>
                                          <p:spTgt spid="209717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3" presetSubtype="10">
                                  <p:stCondLst>
                                    <p:cond delay="0"/>
                                  </p:stCondLst>
                                  <p:childTnLst>
                                    <p:set>
                                      <p:cBhvr>
                                        <p:cTn dur="1" fill="hold" id="34">
                                          <p:stCondLst>
                                            <p:cond delay="0"/>
                                          </p:stCondLst>
                                        </p:cTn>
                                        <p:tgtEl>
                                          <p:spTgt spid="2097178"/>
                                        </p:tgtEl>
                                        <p:attrNameLst>
                                          <p:attrName>style.visibility</p:attrName>
                                        </p:attrNameLst>
                                      </p:cBhvr>
                                      <p:to>
                                        <p:strVal val="visible"/>
                                      </p:to>
                                    </p:set>
                                    <p:animEffect transition="in" filter="blinds(horizontal)">
                                      <p:cBhvr>
                                        <p:cTn dur="500" id="35"/>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0" grpId="0" uiExpand="0" build="whole"/>
      <p:bldP spid="1048641" grpId="0" uiExpand="0" build="whole"/>
    </p:bldLst>
  </p:timing>
</p:sld>
</file>

<file path=ppt/slides/slide93.xml><?xml version="1.0" encoding="utf-8"?>
<p:sld xmlns:a="http://schemas.openxmlformats.org/drawingml/2006/main" xmlns:r="http://schemas.openxmlformats.org/officeDocument/2006/relationships" xmlns:p="http://schemas.openxmlformats.org/presentationml/2006/main" showMasterSp="1">
  <p:cSld>
    <p:spTree>
      <p:nvGrpSpPr>
        <p:cNvPr id="250" name=""/>
        <p:cNvGrpSpPr/>
        <p:nvPr/>
      </p:nvGrpSpPr>
      <p:grpSpPr>
        <a:xfrm rot="0">
          <a:off x="0" y="0"/>
          <a:ext cx="0" cy="0"/>
          <a:chOff x="0" y="0"/>
          <a:chExt cx="0" cy="0"/>
        </a:xfrm>
      </p:grpSpPr>
      <p:sp>
        <p:nvSpPr>
          <p:cNvPr id="1048808" name=""/>
          <p:cNvSpPr/>
          <p:nvPr>
            <p:ph type="ctrTitle" sz="full" idx="0"/>
          </p:nvPr>
        </p:nvSpPr>
        <p:spPr>
          <a:xfrm rot="0">
            <a:off x="457200" y="228600"/>
            <a:ext cx="7904162" cy="1143000"/>
          </a:xfrm>
          <a:prstGeom prst="rect"/>
          <a:noFill/>
          <a:ln>
            <a:noFill/>
          </a:ln>
        </p:spPr>
        <p:txBody>
          <a:bodyPr anchor="ctr" bIns="45720" lIns="91440" rIns="91440" tIns="45720" vert="horz"/>
          <a:lstStyle>
            <a:lvl1pPr algn="ctr">
              <a:defRPr sz="4400"/>
            </a:lvl1pPr>
          </a:lstStyle>
          <a:p>
            <a:pPr lvl="0"/>
            <a:r>
              <a:rPr altLang="en-US" sz="3600" i="1" lang="en-US">
                <a:solidFill>
                  <a:srgbClr val="7030A0"/>
                </a:solidFill>
              </a:rPr>
              <a:t>Modified Ampere’s Law:</a:t>
            </a:r>
            <a:br/>
            <a:endParaRPr altLang="en-US" sz="3600" lang="en-US">
              <a:solidFill>
                <a:srgbClr val="7030A0"/>
              </a:solidFill>
            </a:endParaRPr>
          </a:p>
        </p:txBody>
      </p:sp>
      <p:sp>
        <p:nvSpPr>
          <p:cNvPr id="1048809" name=""/>
          <p:cNvSpPr/>
          <p:nvPr>
            <p:ph type="subTitle" sz="full" idx="1"/>
          </p:nvPr>
        </p:nvSpPr>
        <p:spPr>
          <a:xfrm rot="0">
            <a:off x="609600" y="1143000"/>
            <a:ext cx="7848600" cy="914400"/>
          </a:xfrm>
          <a:prstGeom prst="rect"/>
          <a:noFill/>
          <a:ln>
            <a:noFill/>
          </a:ln>
        </p:spPr>
        <p:txBody>
          <a:bodyPr anchor="t" bIns="45720" lIns="91440" rIns="91440" tIns="45720" vert="horz"/>
          <a:lstStyle>
            <a:lvl1pPr algn="ctr" marL="0">
              <a:buFontTx/>
              <a:buNone/>
              <a:defRPr sz="3200">
                <a:solidFill>
                  <a:schemeClr val="dk1"/>
                </a:solidFill>
              </a:defRPr>
            </a:lvl1pPr>
            <a:lvl2pPr algn="ctr" marL="457200">
              <a:buFontTx/>
              <a:buNone/>
            </a:lvl2pPr>
            <a:lvl3pPr algn="ctr" marL="914400">
              <a:buFontTx/>
              <a:buNone/>
            </a:lvl3pPr>
            <a:lvl4pPr algn="ctr" marL="1371600">
              <a:buFontTx/>
              <a:buNone/>
            </a:lvl4pPr>
            <a:lvl5pPr algn="ctr" marL="1828800">
              <a:buFontTx/>
              <a:buNone/>
            </a:lvl5pPr>
          </a:lstStyle>
          <a:p>
            <a:pPr algn="l" indent="-609600" lvl="0" marL="609600"/>
            <a:r>
              <a:rPr altLang="en-US" sz="2400" lang="en-US"/>
              <a:t>  </a:t>
            </a:r>
          </a:p>
          <a:p>
            <a:pPr algn="l" indent="-609600" lvl="0" marL="609600"/>
            <a:endParaRPr altLang="en-US" lang="en-US"/>
          </a:p>
        </p:txBody>
      </p:sp>
      <p:sp>
        <p:nvSpPr>
          <p:cNvPr id="1048810" name=""/>
          <p:cNvSpPr/>
          <p:nvPr/>
        </p:nvSpPr>
        <p:spPr>
          <a:xfrm rot="0">
            <a:off x="3810000" y="3124200"/>
            <a:ext cx="152400" cy="1828800"/>
          </a:xfrm>
          <a:prstGeom prst="ellipse"/>
          <a:solidFill>
            <a:srgbClr val="CC9900"/>
          </a:solidFill>
          <a:ln w="9525" cap="flat" cmpd="sng">
            <a:solidFill>
              <a:srgbClr val="0066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1" name=""/>
          <p:cNvSpPr/>
          <p:nvPr/>
        </p:nvSpPr>
        <p:spPr>
          <a:xfrm rot="0">
            <a:off x="2590800" y="3124200"/>
            <a:ext cx="152400" cy="1828800"/>
          </a:xfrm>
          <a:prstGeom prst="ellipse"/>
          <a:solidFill>
            <a:srgbClr val="CC9900"/>
          </a:solidFill>
          <a:ln w="9525" cap="flat" cmpd="sng">
            <a:solidFill>
              <a:srgbClr val="0066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2" name=""/>
          <p:cNvSpPr/>
          <p:nvPr/>
        </p:nvSpPr>
        <p:spPr>
          <a:xfrm rot="0">
            <a:off x="762000" y="3962400"/>
            <a:ext cx="1828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3" name=""/>
          <p:cNvSpPr/>
          <p:nvPr/>
        </p:nvSpPr>
        <p:spPr>
          <a:xfrm rot="0">
            <a:off x="3962400" y="3962400"/>
            <a:ext cx="1828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nvGrpSpPr>
          <p:cNvPr id="251" name=""/>
          <p:cNvGrpSpPr/>
          <p:nvPr/>
        </p:nvGrpSpPr>
        <p:grpSpPr>
          <a:xfrm rot="0">
            <a:off x="152400" y="3214687"/>
            <a:ext cx="914400" cy="671512"/>
            <a:chOff x="1392" y="2025"/>
            <a:chExt cx="576" cy="423"/>
          </a:xfrm>
        </p:grpSpPr>
        <p:sp>
          <p:nvSpPr>
            <p:cNvPr id="1048814" name=""/>
            <p:cNvSpPr/>
            <p:nvPr/>
          </p:nvSpPr>
          <p:spPr>
            <a:xfrm rot="0">
              <a:off x="1392" y="2304"/>
              <a:ext cx="576" cy="144"/>
            </a:xfrm>
            <a:prstGeom prst="rightArrow">
              <a:avLst>
                <a:gd name="adj1" fmla="val 50000"/>
                <a:gd name="adj2" fmla="val 100000"/>
              </a:avLst>
            </a:prstGeom>
            <a:solidFill>
              <a:schemeClr val="folHlink"/>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5" name=""/>
            <p:cNvSpPr txBox="1"/>
            <p:nvPr/>
          </p:nvSpPr>
          <p:spPr>
            <a:xfrm rot="0">
              <a:off x="1524" y="2025"/>
              <a:ext cx="15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I</a:t>
              </a:r>
            </a:p>
          </p:txBody>
        </p:sp>
      </p:grpSp>
      <p:grpSp>
        <p:nvGrpSpPr>
          <p:cNvPr id="252" name=""/>
          <p:cNvGrpSpPr/>
          <p:nvPr/>
        </p:nvGrpSpPr>
        <p:grpSpPr>
          <a:xfrm rot="0">
            <a:off x="3962400" y="3200400"/>
            <a:ext cx="914400" cy="671512"/>
            <a:chOff x="1392" y="2025"/>
            <a:chExt cx="576" cy="423"/>
          </a:xfrm>
        </p:grpSpPr>
        <p:sp>
          <p:nvSpPr>
            <p:cNvPr id="1048816" name=""/>
            <p:cNvSpPr/>
            <p:nvPr/>
          </p:nvSpPr>
          <p:spPr>
            <a:xfrm rot="0">
              <a:off x="1392" y="2304"/>
              <a:ext cx="576" cy="144"/>
            </a:xfrm>
            <a:prstGeom prst="rightArrow">
              <a:avLst>
                <a:gd name="adj1" fmla="val 50000"/>
                <a:gd name="adj2" fmla="val 100000"/>
              </a:avLst>
            </a:prstGeom>
            <a:solidFill>
              <a:schemeClr val="folHlink"/>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7" name=""/>
            <p:cNvSpPr txBox="1"/>
            <p:nvPr/>
          </p:nvSpPr>
          <p:spPr>
            <a:xfrm rot="0">
              <a:off x="1524" y="2025"/>
              <a:ext cx="15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I</a:t>
              </a:r>
            </a:p>
          </p:txBody>
        </p:sp>
      </p:grpSp>
      <p:sp>
        <p:nvSpPr>
          <p:cNvPr id="1048818" name=""/>
          <p:cNvSpPr/>
          <p:nvPr/>
        </p:nvSpPr>
        <p:spPr>
          <a:xfrm rot="0">
            <a:off x="1600200" y="3276600"/>
            <a:ext cx="152400" cy="1524000"/>
          </a:xfrm>
          <a:prstGeom prst="ellipse"/>
          <a:noFill/>
          <a:ln w="9525" cap="flat" cmpd="sng">
            <a:solidFill>
              <a:srgbClr val="000099">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19" name=""/>
          <p:cNvSpPr/>
          <p:nvPr/>
        </p:nvSpPr>
        <p:spPr>
          <a:xfrm rot="0" flipH="1" flipV="1">
            <a:off x="1752600" y="3962400"/>
            <a:ext cx="0" cy="76200"/>
          </a:xfrm>
          <a:prstGeom prst="line"/>
          <a:noFill/>
          <a:ln w="9525" cap="flat" cmpd="sng">
            <a:solidFill>
              <a:srgbClr val="CC9900">
                <a:alpha val="100000"/>
              </a:srgbClr>
            </a:solidFill>
            <a:prstDash val="solid"/>
            <a:round/>
          </a:ln>
        </p:spPr>
      </p:sp>
      <p:sp>
        <p:nvSpPr>
          <p:cNvPr id="1048820" name=""/>
          <p:cNvSpPr/>
          <p:nvPr/>
        </p:nvSpPr>
        <p:spPr>
          <a:xfrm rot="0">
            <a:off x="1676400" y="3962400"/>
            <a:ext cx="304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21" name=""/>
          <p:cNvSpPr/>
          <p:nvPr/>
        </p:nvSpPr>
        <p:spPr>
          <a:xfrm rot="0">
            <a:off x="1524000" y="4114800"/>
            <a:ext cx="76200" cy="152400"/>
          </a:xfrm>
          <a:prstGeom prst="line"/>
          <a:noFill/>
          <a:ln w="9525" cap="flat" cmpd="sng">
            <a:solidFill>
              <a:srgbClr val="000099">
                <a:alpha val="100000"/>
              </a:srgbClr>
            </a:solidFill>
            <a:prstDash val="solid"/>
            <a:round/>
          </a:ln>
        </p:spPr>
      </p:sp>
      <p:sp>
        <p:nvSpPr>
          <p:cNvPr id="1048822" name=""/>
          <p:cNvSpPr/>
          <p:nvPr/>
        </p:nvSpPr>
        <p:spPr>
          <a:xfrm rot="0" flipV="1">
            <a:off x="1600200" y="4114800"/>
            <a:ext cx="76200" cy="152400"/>
          </a:xfrm>
          <a:prstGeom prst="line"/>
          <a:noFill/>
          <a:ln w="9525" cap="flat" cmpd="sng">
            <a:solidFill>
              <a:srgbClr val="000099">
                <a:alpha val="100000"/>
              </a:srgbClr>
            </a:solidFill>
            <a:prstDash val="solid"/>
            <a:round/>
          </a:ln>
        </p:spPr>
      </p:sp>
      <p:sp>
        <p:nvSpPr>
          <p:cNvPr id="1048823" name=""/>
          <p:cNvSpPr/>
          <p:nvPr/>
        </p:nvSpPr>
        <p:spPr>
          <a:xfrm rot="0">
            <a:off x="5105400" y="3962400"/>
            <a:ext cx="304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nvGrpSpPr>
          <p:cNvPr id="253" name=""/>
          <p:cNvGrpSpPr/>
          <p:nvPr/>
        </p:nvGrpSpPr>
        <p:grpSpPr>
          <a:xfrm rot="0">
            <a:off x="4953000" y="3276600"/>
            <a:ext cx="457200" cy="1524000"/>
            <a:chOff x="3312" y="2064"/>
            <a:chExt cx="288" cy="960"/>
          </a:xfrm>
        </p:grpSpPr>
        <p:sp>
          <p:nvSpPr>
            <p:cNvPr id="1048824" name=""/>
            <p:cNvSpPr/>
            <p:nvPr/>
          </p:nvSpPr>
          <p:spPr>
            <a:xfrm rot="0">
              <a:off x="3360" y="2064"/>
              <a:ext cx="96" cy="960"/>
            </a:xfrm>
            <a:prstGeom prst="ellipse"/>
            <a:noFill/>
            <a:ln w="9525" cap="flat" cmpd="sng">
              <a:solidFill>
                <a:srgbClr val="000099">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25" name=""/>
            <p:cNvSpPr/>
            <p:nvPr/>
          </p:nvSpPr>
          <p:spPr>
            <a:xfrm rot="0">
              <a:off x="3408" y="2496"/>
              <a:ext cx="192" cy="48"/>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26" name=""/>
            <p:cNvSpPr/>
            <p:nvPr/>
          </p:nvSpPr>
          <p:spPr>
            <a:xfrm rot="0">
              <a:off x="3312" y="2592"/>
              <a:ext cx="48" cy="96"/>
            </a:xfrm>
            <a:prstGeom prst="line"/>
            <a:noFill/>
            <a:ln w="9525" cap="flat" cmpd="sng">
              <a:solidFill>
                <a:srgbClr val="000099">
                  <a:alpha val="100000"/>
                </a:srgbClr>
              </a:solidFill>
              <a:prstDash val="solid"/>
              <a:round/>
            </a:ln>
          </p:spPr>
        </p:sp>
        <p:sp>
          <p:nvSpPr>
            <p:cNvPr id="1048827" name=""/>
            <p:cNvSpPr/>
            <p:nvPr/>
          </p:nvSpPr>
          <p:spPr>
            <a:xfrm rot="0" flipV="1">
              <a:off x="3360" y="2592"/>
              <a:ext cx="48" cy="96"/>
            </a:xfrm>
            <a:prstGeom prst="line"/>
            <a:noFill/>
            <a:ln w="9525" cap="flat" cmpd="sng">
              <a:solidFill>
                <a:srgbClr val="000099">
                  <a:alpha val="100000"/>
                </a:srgbClr>
              </a:solidFill>
              <a:prstDash val="solid"/>
              <a:round/>
            </a:ln>
          </p:spPr>
        </p:sp>
      </p:grpSp>
      <p:sp>
        <p:nvSpPr>
          <p:cNvPr id="1048828" name=""/>
          <p:cNvSpPr/>
          <p:nvPr/>
        </p:nvSpPr>
        <p:spPr>
          <a:xfrm rot="0" flipH="1">
            <a:off x="2743200" y="4648200"/>
            <a:ext cx="533400" cy="685800"/>
          </a:xfrm>
          <a:prstGeom prst="line"/>
          <a:noFill/>
          <a:ln w="9525" cap="flat" cmpd="sng">
            <a:solidFill>
              <a:schemeClr val="dk1">
                <a:alpha val="100000"/>
              </a:schemeClr>
            </a:solidFill>
            <a:prstDash val="solid"/>
            <a:round/>
            <a:headEnd type="triangle" w="med" len="med"/>
          </a:ln>
        </p:spPr>
      </p:sp>
      <p:sp>
        <p:nvSpPr>
          <p:cNvPr id="1048829" name=""/>
          <p:cNvSpPr txBox="1"/>
          <p:nvPr/>
        </p:nvSpPr>
        <p:spPr>
          <a:xfrm rot="0">
            <a:off x="990600" y="5410200"/>
            <a:ext cx="2362200" cy="6248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solidFill>
                  <a:srgbClr val="7030A0"/>
                </a:solidFill>
              </a:rPr>
              <a:t>What does B-field look like in this region?</a:t>
            </a:r>
          </a:p>
        </p:txBody>
      </p:sp>
      <p:pic>
        <p:nvPicPr>
          <p:cNvPr id="2097200" name=""/>
          <p:cNvPicPr>
            <a:picLocks/>
          </p:cNvPicPr>
          <p:nvPr/>
        </p:nvPicPr>
        <p:blipFill>
          <a:blip xmlns:r="http://schemas.openxmlformats.org/officeDocument/2006/relationships" r:embed="rId1"/>
          <a:srcRect l="0" t="0" r="0" b="0"/>
          <a:stretch>
            <a:fillRect/>
          </a:stretch>
        </p:blipFill>
        <p:spPr>
          <a:xfrm rot="0">
            <a:off x="2033587" y="1849437"/>
            <a:ext cx="3633787" cy="757237"/>
          </a:xfrm>
          <a:prstGeom prst="rect"/>
          <a:noFill/>
          <a:ln>
            <a:noFill/>
          </a:ln>
        </p:spPr>
      </p:pic>
      <p:pic>
        <p:nvPicPr>
          <p:cNvPr id="2097201" name=""/>
          <p:cNvPicPr>
            <a:picLocks/>
          </p:cNvPicPr>
          <p:nvPr/>
        </p:nvPicPr>
        <p:blipFill>
          <a:blip xmlns:r="http://schemas.openxmlformats.org/officeDocument/2006/relationships" r:embed="rId2"/>
          <a:srcRect l="0" t="0" r="0" b="0"/>
          <a:stretch>
            <a:fillRect/>
          </a:stretch>
        </p:blipFill>
        <p:spPr>
          <a:xfrm rot="0">
            <a:off x="4543425" y="1693862"/>
            <a:ext cx="2636837" cy="1019175"/>
          </a:xfrm>
          <a:prstGeom prst="rect"/>
          <a:solidFill>
            <a:schemeClr val="dk1"/>
          </a:solidFill>
          <a:ln>
            <a:noFill/>
          </a:ln>
        </p:spPr>
      </p:pic>
      <p:grpSp>
        <p:nvGrpSpPr>
          <p:cNvPr id="254" name=""/>
          <p:cNvGrpSpPr/>
          <p:nvPr/>
        </p:nvGrpSpPr>
        <p:grpSpPr>
          <a:xfrm rot="0">
            <a:off x="2743200" y="3352800"/>
            <a:ext cx="457200" cy="1295400"/>
            <a:chOff x="2640" y="2112"/>
            <a:chExt cx="288" cy="816"/>
          </a:xfrm>
        </p:grpSpPr>
        <p:sp>
          <p:nvSpPr>
            <p:cNvPr id="1048830" name=""/>
            <p:cNvSpPr/>
            <p:nvPr/>
          </p:nvSpPr>
          <p:spPr>
            <a:xfrm rot="0">
              <a:off x="2640" y="2256"/>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1" name=""/>
            <p:cNvSpPr/>
            <p:nvPr/>
          </p:nvSpPr>
          <p:spPr>
            <a:xfrm rot="0">
              <a:off x="2640" y="2400"/>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2" name=""/>
            <p:cNvSpPr/>
            <p:nvPr/>
          </p:nvSpPr>
          <p:spPr>
            <a:xfrm rot="0">
              <a:off x="2640" y="2544"/>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3" name=""/>
            <p:cNvSpPr/>
            <p:nvPr/>
          </p:nvSpPr>
          <p:spPr>
            <a:xfrm rot="0">
              <a:off x="2640" y="2112"/>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4" name=""/>
            <p:cNvSpPr/>
            <p:nvPr/>
          </p:nvSpPr>
          <p:spPr>
            <a:xfrm rot="0">
              <a:off x="2640" y="2688"/>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5" name=""/>
            <p:cNvSpPr/>
            <p:nvPr/>
          </p:nvSpPr>
          <p:spPr>
            <a:xfrm rot="0">
              <a:off x="2640" y="2832"/>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63" presetSubtype="0">
                                  <p:stCondLst>
                                    <p:cond delay="0"/>
                                  </p:stCondLst>
                                  <p:childTnLst>
                                    <p:animMotion origin="layout" path="M 0.0 -4.21965E-6 L 0.15833 -4.21965E-6" pathEditMode="relative" rAng="0" ptsTypes="AA">
                                      <p:cBhvr>
                                        <p:cTn dur="2000" fill="hold" id="6"/>
                                        <p:tgtEl>
                                          <p:spTgt spid="251"/>
                                        </p:tgtEl>
                                        <p:attrNameLst>
                                          <p:attrName>ppt_x</p:attrName>
                                          <p:attrName>ppt_y</p:attrName>
                                        </p:attrNameLst>
                                      </p:cBhvr>
                                    </p:animMotion>
                                  </p:childTnLst>
                                </p:cTn>
                              </p:par>
                            </p:childTnLst>
                          </p:cTn>
                        </p:par>
                        <p:par>
                          <p:cTn fill="hold" id="7">
                            <p:stCondLst>
                              <p:cond delay="2000"/>
                            </p:stCondLst>
                            <p:childTnLst>
                              <p:par>
                                <p:cTn fill="hold" id="8" nodeType="afterEffect" presetClass="entr" presetID="1" presetSubtype="0">
                                  <p:stCondLst>
                                    <p:cond delay="0"/>
                                  </p:stCondLst>
                                  <p:childTnLst>
                                    <p:set>
                                      <p:cBhvr>
                                        <p:cTn dur="1" fill="hold" id="9">
                                          <p:stCondLst>
                                            <p:cond delay="0"/>
                                          </p:stCondLst>
                                        </p:cTn>
                                        <p:tgtEl>
                                          <p:spTgt spid="254"/>
                                        </p:tgtEl>
                                        <p:attrNameLst>
                                          <p:attrName>style.visibility</p:attrName>
                                        </p:attrNameLst>
                                      </p:cBhvr>
                                      <p:to>
                                        <p:strVal val="visible"/>
                                      </p:to>
                                    </p:set>
                                  </p:childTnLst>
                                </p:cTn>
                              </p:par>
                            </p:childTnLst>
                          </p:cTn>
                        </p:par>
                        <p:par>
                          <p:cTn fill="hold" id="10">
                            <p:stCondLst>
                              <p:cond delay="2000"/>
                            </p:stCondLst>
                            <p:childTnLst>
                              <p:par>
                                <p:cTn fill="hold" id="11" nodeType="afterEffect" presetClass="emph" presetID="6" presetSubtype="0">
                                  <p:stCondLst>
                                    <p:cond delay="0"/>
                                  </p:stCondLst>
                                  <p:childTnLst>
                                    <p:animScale>
                                      <p:cBhvr>
                                        <p:cTn dur="2000" fill="hold" id="12"/>
                                        <p:tgtEl>
                                          <p:spTgt spid="254"/>
                                        </p:tgtEl>
                                      </p:cBhvr>
                                      <p:by x="150000" y="100000"/>
                                    </p:animScale>
                                  </p:childTnLst>
                                </p:cTn>
                              </p:par>
                            </p:childTnLst>
                          </p:cTn>
                        </p:par>
                        <p:par>
                          <p:cTn fill="hold" id="13">
                            <p:stCondLst>
                              <p:cond delay="4000"/>
                            </p:stCondLst>
                            <p:childTnLst>
                              <p:par>
                                <p:cTn fill="hold" id="14" nodeType="afterEffect" presetClass="entr" presetID="1" presetSubtype="0">
                                  <p:stCondLst>
                                    <p:cond delay="0"/>
                                  </p:stCondLst>
                                  <p:childTnLst>
                                    <p:set>
                                      <p:cBhvr>
                                        <p:cTn dur="1" fill="hold" id="15">
                                          <p:stCondLst>
                                            <p:cond delay="0"/>
                                          </p:stCondLst>
                                        </p:cTn>
                                        <p:tgtEl>
                                          <p:spTgt spid="252"/>
                                        </p:tgtEl>
                                        <p:attrNameLst>
                                          <p:attrName>style.visibility</p:attrName>
                                        </p:attrNameLst>
                                      </p:cBhvr>
                                      <p:to>
                                        <p:strVal val="visible"/>
                                      </p:to>
                                    </p:set>
                                  </p:childTnLst>
                                </p:cTn>
                              </p:par>
                            </p:childTnLst>
                          </p:cTn>
                        </p:par>
                        <p:par>
                          <p:cTn fill="hold" id="16">
                            <p:stCondLst>
                              <p:cond delay="4000"/>
                            </p:stCondLst>
                            <p:childTnLst>
                              <p:par>
                                <p:cTn accel="50000" decel="50000" fill="hold" id="17" nodeType="afterEffect" presetClass="path" presetID="63" presetSubtype="0">
                                  <p:stCondLst>
                                    <p:cond delay="0"/>
                                  </p:stCondLst>
                                  <p:childTnLst>
                                    <p:animMotion origin="layout" path="M 0.0 -4.21965E-6 L 0.15833 -4.21965E-6" pathEditMode="relative" rAng="0" ptsTypes="AA">
                                      <p:cBhvr>
                                        <p:cTn dur="2000" fill="hold" id="18"/>
                                        <p:tgtEl>
                                          <p:spTgt spid="252"/>
                                        </p:tgtEl>
                                        <p:attrNameLst>
                                          <p:attrName>ppt_x</p:attrName>
                                          <p:attrName>ppt_y</p:attrName>
                                        </p:attrNameLst>
                                      </p:cBhvr>
                                    </p:animMotion>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9" presetSubtype="0">
                                  <p:stCondLst>
                                    <p:cond delay="0"/>
                                  </p:stCondLst>
                                  <p:childTnLst>
                                    <p:set>
                                      <p:cBhvr>
                                        <p:cTn dur="1" fill="hold" id="22">
                                          <p:stCondLst>
                                            <p:cond delay="0"/>
                                          </p:stCondLst>
                                        </p:cTn>
                                        <p:tgtEl>
                                          <p:spTgt spid="2097201"/>
                                        </p:tgtEl>
                                        <p:attrNameLst>
                                          <p:attrName>style.visibility</p:attrName>
                                        </p:attrNameLst>
                                      </p:cBhvr>
                                      <p:to>
                                        <p:strVal val="visible"/>
                                      </p:to>
                                    </p:set>
                                    <p:animEffect transition="in" filter="dissolve">
                                      <p:cBhvr>
                                        <p:cTn dur="500" id="23"/>
                                        <p:tgtEl>
                                          <p:spTgt spid="2097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1">
  <p:cSld>
    <p:spTree>
      <p:nvGrpSpPr>
        <p:cNvPr id="255" name=""/>
        <p:cNvGrpSpPr/>
        <p:nvPr/>
      </p:nvGrpSpPr>
      <p:grpSpPr>
        <a:xfrm rot="0">
          <a:off x="0" y="0"/>
          <a:ext cx="0" cy="0"/>
          <a:chOff x="0" y="0"/>
          <a:chExt cx="0" cy="0"/>
        </a:xfrm>
      </p:grpSpPr>
      <p:sp>
        <p:nvSpPr>
          <p:cNvPr id="1048836" name=""/>
          <p:cNvSpPr/>
          <p:nvPr>
            <p:ph type="subTitle" sz="full" idx="1"/>
          </p:nvPr>
        </p:nvSpPr>
        <p:spPr>
          <a:xfrm rot="0">
            <a:off x="609600" y="1143000"/>
            <a:ext cx="7848600" cy="914400"/>
          </a:xfrm>
          <a:prstGeom prst="rect"/>
          <a:noFill/>
          <a:ln>
            <a:noFill/>
          </a:ln>
        </p:spPr>
        <p:txBody>
          <a:bodyPr anchor="t" bIns="45720" lIns="91440" rIns="91440" tIns="45720" vert="horz"/>
          <a:lstStyle>
            <a:lvl1pPr algn="ctr" marL="0">
              <a:buFontTx/>
              <a:buNone/>
              <a:defRPr sz="3200">
                <a:solidFill>
                  <a:schemeClr val="dk1"/>
                </a:solidFill>
              </a:defRPr>
            </a:lvl1pPr>
            <a:lvl2pPr algn="ctr" marL="457200">
              <a:buFontTx/>
              <a:buNone/>
            </a:lvl2pPr>
            <a:lvl3pPr algn="ctr" marL="914400">
              <a:buFontTx/>
              <a:buNone/>
            </a:lvl3pPr>
            <a:lvl4pPr algn="ctr" marL="1371600">
              <a:buFontTx/>
              <a:buNone/>
            </a:lvl4pPr>
            <a:lvl5pPr algn="ctr" marL="1828800">
              <a:buFontTx/>
              <a:buNone/>
            </a:lvl5pPr>
          </a:lstStyle>
          <a:p>
            <a:pPr algn="l" indent="-609600" lvl="0" marL="609600"/>
            <a:r>
              <a:rPr altLang="en-US" b="1" sz="2800" i="1" lang="en-US">
                <a:solidFill>
                  <a:srgbClr val="7030A0"/>
                </a:solidFill>
              </a:rPr>
              <a:t>Modified Ampere’s Law:</a:t>
            </a:r>
          </a:p>
          <a:p>
            <a:pPr algn="l" indent="-609600" lvl="0" marL="609600"/>
            <a:r>
              <a:rPr altLang="en-US" sz="2000" lang="en-US">
                <a:solidFill>
                  <a:srgbClr val="7030A0"/>
                </a:solidFill>
              </a:rPr>
              <a:t>  </a:t>
            </a:r>
          </a:p>
          <a:p>
            <a:pPr algn="l" indent="-609600" lvl="0" marL="609600"/>
            <a:endParaRPr altLang="en-US" sz="2800" lang="en-US">
              <a:solidFill>
                <a:srgbClr val="7030A0"/>
              </a:solidFill>
            </a:endParaRPr>
          </a:p>
        </p:txBody>
      </p:sp>
      <p:sp>
        <p:nvSpPr>
          <p:cNvPr id="1048837" name=""/>
          <p:cNvSpPr/>
          <p:nvPr/>
        </p:nvSpPr>
        <p:spPr>
          <a:xfrm rot="0">
            <a:off x="2590800" y="3124200"/>
            <a:ext cx="152400" cy="1828800"/>
          </a:xfrm>
          <a:prstGeom prst="ellipse"/>
          <a:solidFill>
            <a:srgbClr val="CC9900"/>
          </a:solidFill>
          <a:ln w="9525" cap="flat" cmpd="sng">
            <a:solidFill>
              <a:srgbClr val="0066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38" name=""/>
          <p:cNvSpPr/>
          <p:nvPr/>
        </p:nvSpPr>
        <p:spPr>
          <a:xfrm rot="0">
            <a:off x="762000" y="3962400"/>
            <a:ext cx="1828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nvGrpSpPr>
          <p:cNvPr id="256" name=""/>
          <p:cNvGrpSpPr/>
          <p:nvPr/>
        </p:nvGrpSpPr>
        <p:grpSpPr>
          <a:xfrm rot="0">
            <a:off x="152400" y="3214687"/>
            <a:ext cx="914400" cy="671512"/>
            <a:chOff x="1392" y="2025"/>
            <a:chExt cx="576" cy="423"/>
          </a:xfrm>
        </p:grpSpPr>
        <p:sp>
          <p:nvSpPr>
            <p:cNvPr id="1048839" name=""/>
            <p:cNvSpPr/>
            <p:nvPr/>
          </p:nvSpPr>
          <p:spPr>
            <a:xfrm rot="0">
              <a:off x="1392" y="2304"/>
              <a:ext cx="576" cy="144"/>
            </a:xfrm>
            <a:prstGeom prst="rightArrow">
              <a:avLst>
                <a:gd name="adj1" fmla="val 50000"/>
                <a:gd name="adj2" fmla="val 100000"/>
              </a:avLst>
            </a:prstGeom>
            <a:solidFill>
              <a:schemeClr val="folHlink"/>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40" name=""/>
            <p:cNvSpPr txBox="1"/>
            <p:nvPr/>
          </p:nvSpPr>
          <p:spPr>
            <a:xfrm rot="0">
              <a:off x="1524" y="2025"/>
              <a:ext cx="156" cy="231"/>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r>
                <a:rPr altLang="en-US" lang="en-US"/>
                <a:t>I</a:t>
              </a:r>
            </a:p>
          </p:txBody>
        </p:sp>
      </p:grpSp>
      <p:sp>
        <p:nvSpPr>
          <p:cNvPr id="1048841" name=""/>
          <p:cNvSpPr/>
          <p:nvPr/>
        </p:nvSpPr>
        <p:spPr>
          <a:xfrm rot="0">
            <a:off x="1600200" y="3276600"/>
            <a:ext cx="152400" cy="1524000"/>
          </a:xfrm>
          <a:prstGeom prst="ellipse"/>
          <a:noFill/>
          <a:ln w="9525" cap="flat" cmpd="sng">
            <a:solidFill>
              <a:srgbClr val="000099">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42" name=""/>
          <p:cNvSpPr/>
          <p:nvPr/>
        </p:nvSpPr>
        <p:spPr>
          <a:xfrm rot="0" flipH="1" flipV="1">
            <a:off x="1752600" y="3962400"/>
            <a:ext cx="0" cy="76200"/>
          </a:xfrm>
          <a:prstGeom prst="line"/>
          <a:noFill/>
          <a:ln w="9525" cap="flat" cmpd="sng">
            <a:solidFill>
              <a:srgbClr val="CC9900">
                <a:alpha val="100000"/>
              </a:srgbClr>
            </a:solidFill>
            <a:prstDash val="solid"/>
            <a:round/>
          </a:ln>
        </p:spPr>
      </p:sp>
      <p:sp>
        <p:nvSpPr>
          <p:cNvPr id="1048843" name=""/>
          <p:cNvSpPr/>
          <p:nvPr/>
        </p:nvSpPr>
        <p:spPr>
          <a:xfrm rot="0">
            <a:off x="1676400" y="3962400"/>
            <a:ext cx="304800" cy="76200"/>
          </a:xfrm>
          <a:prstGeom prst="rect"/>
          <a:solidFill>
            <a:srgbClr val="CC9900"/>
          </a:solidFill>
          <a:ln w="9525" cap="flat" cmpd="sng">
            <a:solidFill>
              <a:srgbClr val="CC9900">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44" name=""/>
          <p:cNvSpPr/>
          <p:nvPr/>
        </p:nvSpPr>
        <p:spPr>
          <a:xfrm rot="0">
            <a:off x="1524000" y="4114800"/>
            <a:ext cx="76200" cy="152400"/>
          </a:xfrm>
          <a:prstGeom prst="line"/>
          <a:noFill/>
          <a:ln w="9525" cap="flat" cmpd="sng">
            <a:solidFill>
              <a:srgbClr val="000099">
                <a:alpha val="100000"/>
              </a:srgbClr>
            </a:solidFill>
            <a:prstDash val="solid"/>
            <a:round/>
          </a:ln>
        </p:spPr>
      </p:sp>
      <p:sp>
        <p:nvSpPr>
          <p:cNvPr id="1048845" name=""/>
          <p:cNvSpPr/>
          <p:nvPr/>
        </p:nvSpPr>
        <p:spPr>
          <a:xfrm rot="0" flipV="1">
            <a:off x="1600200" y="4114800"/>
            <a:ext cx="76200" cy="152400"/>
          </a:xfrm>
          <a:prstGeom prst="line"/>
          <a:noFill/>
          <a:ln w="9525" cap="flat" cmpd="sng">
            <a:solidFill>
              <a:srgbClr val="000099">
                <a:alpha val="100000"/>
              </a:srgbClr>
            </a:solidFill>
            <a:prstDash val="solid"/>
            <a:round/>
          </a:ln>
        </p:spPr>
      </p:sp>
      <p:sp>
        <p:nvSpPr>
          <p:cNvPr id="1048846" name=""/>
          <p:cNvSpPr/>
          <p:nvPr/>
        </p:nvSpPr>
        <p:spPr>
          <a:xfrm rot="0" flipH="1">
            <a:off x="2743200" y="4648200"/>
            <a:ext cx="533400" cy="685800"/>
          </a:xfrm>
          <a:prstGeom prst="line"/>
          <a:noFill/>
          <a:ln w="9525" cap="flat" cmpd="sng">
            <a:solidFill>
              <a:schemeClr val="dk1">
                <a:alpha val="100000"/>
              </a:schemeClr>
            </a:solidFill>
            <a:prstDash val="solid"/>
            <a:round/>
            <a:headEnd type="triangle" w="med" len="med"/>
          </a:ln>
        </p:spPr>
      </p:sp>
      <p:sp>
        <p:nvSpPr>
          <p:cNvPr id="1048847" name=""/>
          <p:cNvSpPr txBox="1"/>
          <p:nvPr/>
        </p:nvSpPr>
        <p:spPr>
          <a:xfrm rot="0">
            <a:off x="990600" y="5257800"/>
            <a:ext cx="2362200" cy="62484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solidFill>
                  <a:srgbClr val="7030A0"/>
                </a:solidFill>
              </a:rPr>
              <a:t>What does B-field look like in this region?</a:t>
            </a:r>
          </a:p>
        </p:txBody>
      </p:sp>
      <p:grpSp>
        <p:nvGrpSpPr>
          <p:cNvPr id="257" name=""/>
          <p:cNvGrpSpPr/>
          <p:nvPr/>
        </p:nvGrpSpPr>
        <p:grpSpPr>
          <a:xfrm rot="0">
            <a:off x="2743200" y="3352800"/>
            <a:ext cx="457200" cy="1295400"/>
            <a:chOff x="2640" y="2112"/>
            <a:chExt cx="288" cy="816"/>
          </a:xfrm>
        </p:grpSpPr>
        <p:sp>
          <p:nvSpPr>
            <p:cNvPr id="1048848" name=""/>
            <p:cNvSpPr/>
            <p:nvPr/>
          </p:nvSpPr>
          <p:spPr>
            <a:xfrm rot="0">
              <a:off x="2640" y="2256"/>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49" name=""/>
            <p:cNvSpPr/>
            <p:nvPr/>
          </p:nvSpPr>
          <p:spPr>
            <a:xfrm rot="0">
              <a:off x="2640" y="2400"/>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50" name=""/>
            <p:cNvSpPr/>
            <p:nvPr/>
          </p:nvSpPr>
          <p:spPr>
            <a:xfrm rot="0">
              <a:off x="2640" y="2544"/>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51" name=""/>
            <p:cNvSpPr/>
            <p:nvPr/>
          </p:nvSpPr>
          <p:spPr>
            <a:xfrm rot="0">
              <a:off x="2640" y="2112"/>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52" name=""/>
            <p:cNvSpPr/>
            <p:nvPr/>
          </p:nvSpPr>
          <p:spPr>
            <a:xfrm rot="0">
              <a:off x="2640" y="2688"/>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53" name=""/>
            <p:cNvSpPr/>
            <p:nvPr/>
          </p:nvSpPr>
          <p:spPr>
            <a:xfrm rot="0">
              <a:off x="2640" y="2832"/>
              <a:ext cx="288" cy="96"/>
            </a:xfrm>
            <a:prstGeom prst="rightArrow">
              <a:avLst>
                <a:gd name="adj1" fmla="val 50000"/>
                <a:gd name="adj2" fmla="val 75000"/>
              </a:avLst>
            </a:prstGeom>
            <a:solidFill>
              <a:srgbClr val="A50021"/>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grpSp>
      <p:sp>
        <p:nvSpPr>
          <p:cNvPr id="1048854" name=""/>
          <p:cNvSpPr/>
          <p:nvPr/>
        </p:nvSpPr>
        <p:spPr>
          <a:xfrm rot="0">
            <a:off x="4953000" y="3124200"/>
            <a:ext cx="1981200" cy="1981200"/>
          </a:xfrm>
          <a:prstGeom prst="ellipse"/>
          <a:solidFill>
            <a:srgbClr val="CC9900"/>
          </a:solidFill>
          <a:ln w="9525" cap="flat" cmpd="sng">
            <a:solidFill>
              <a:schemeClr val="dk1">
                <a:alpha val="100000"/>
              </a:scheme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55" name=""/>
          <p:cNvSpPr txBox="1"/>
          <p:nvPr/>
        </p:nvSpPr>
        <p:spPr>
          <a:xfrm rot="0">
            <a:off x="5410200"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56" name=""/>
          <p:cNvSpPr txBox="1"/>
          <p:nvPr/>
        </p:nvSpPr>
        <p:spPr>
          <a:xfrm rot="0">
            <a:off x="5715000"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57" name=""/>
          <p:cNvSpPr txBox="1"/>
          <p:nvPr/>
        </p:nvSpPr>
        <p:spPr>
          <a:xfrm rot="0">
            <a:off x="5984875"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58" name=""/>
          <p:cNvSpPr txBox="1"/>
          <p:nvPr/>
        </p:nvSpPr>
        <p:spPr>
          <a:xfrm rot="0">
            <a:off x="6289675"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59" name=""/>
          <p:cNvSpPr txBox="1"/>
          <p:nvPr/>
        </p:nvSpPr>
        <p:spPr>
          <a:xfrm rot="0">
            <a:off x="5105400"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0" name=""/>
          <p:cNvSpPr txBox="1"/>
          <p:nvPr/>
        </p:nvSpPr>
        <p:spPr>
          <a:xfrm rot="0">
            <a:off x="6594475" y="34290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1" name=""/>
          <p:cNvSpPr txBox="1"/>
          <p:nvPr/>
        </p:nvSpPr>
        <p:spPr>
          <a:xfrm rot="0">
            <a:off x="5410200" y="32004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2" name=""/>
          <p:cNvSpPr txBox="1"/>
          <p:nvPr/>
        </p:nvSpPr>
        <p:spPr>
          <a:xfrm rot="0">
            <a:off x="5715000" y="32004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3" name=""/>
          <p:cNvSpPr txBox="1"/>
          <p:nvPr/>
        </p:nvSpPr>
        <p:spPr>
          <a:xfrm rot="0">
            <a:off x="5984875" y="32004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4" name=""/>
          <p:cNvSpPr txBox="1"/>
          <p:nvPr/>
        </p:nvSpPr>
        <p:spPr>
          <a:xfrm rot="0">
            <a:off x="6289675" y="3200400"/>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5" name=""/>
          <p:cNvSpPr txBox="1"/>
          <p:nvPr/>
        </p:nvSpPr>
        <p:spPr>
          <a:xfrm rot="0">
            <a:off x="5410200"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6" name=""/>
          <p:cNvSpPr txBox="1"/>
          <p:nvPr/>
        </p:nvSpPr>
        <p:spPr>
          <a:xfrm rot="0">
            <a:off x="5715000"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7" name=""/>
          <p:cNvSpPr txBox="1"/>
          <p:nvPr/>
        </p:nvSpPr>
        <p:spPr>
          <a:xfrm rot="0">
            <a:off x="5984875"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8" name=""/>
          <p:cNvSpPr txBox="1"/>
          <p:nvPr/>
        </p:nvSpPr>
        <p:spPr>
          <a:xfrm rot="0">
            <a:off x="6289675"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69" name=""/>
          <p:cNvSpPr txBox="1"/>
          <p:nvPr/>
        </p:nvSpPr>
        <p:spPr>
          <a:xfrm rot="0">
            <a:off x="5105400"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0" name=""/>
          <p:cNvSpPr txBox="1"/>
          <p:nvPr/>
        </p:nvSpPr>
        <p:spPr>
          <a:xfrm rot="0">
            <a:off x="6594475" y="36718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1" name=""/>
          <p:cNvSpPr txBox="1"/>
          <p:nvPr/>
        </p:nvSpPr>
        <p:spPr>
          <a:xfrm rot="0">
            <a:off x="5410200"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2" name=""/>
          <p:cNvSpPr txBox="1"/>
          <p:nvPr/>
        </p:nvSpPr>
        <p:spPr>
          <a:xfrm rot="0">
            <a:off x="5715000"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3" name=""/>
          <p:cNvSpPr txBox="1"/>
          <p:nvPr/>
        </p:nvSpPr>
        <p:spPr>
          <a:xfrm rot="0">
            <a:off x="5984875"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4" name=""/>
          <p:cNvSpPr txBox="1"/>
          <p:nvPr/>
        </p:nvSpPr>
        <p:spPr>
          <a:xfrm rot="0">
            <a:off x="6289675"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5" name=""/>
          <p:cNvSpPr txBox="1"/>
          <p:nvPr/>
        </p:nvSpPr>
        <p:spPr>
          <a:xfrm rot="0">
            <a:off x="5105400"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6" name=""/>
          <p:cNvSpPr txBox="1"/>
          <p:nvPr/>
        </p:nvSpPr>
        <p:spPr>
          <a:xfrm rot="0">
            <a:off x="6594475" y="39004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7" name=""/>
          <p:cNvSpPr txBox="1"/>
          <p:nvPr/>
        </p:nvSpPr>
        <p:spPr>
          <a:xfrm rot="0">
            <a:off x="5410200"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8" name=""/>
          <p:cNvSpPr txBox="1"/>
          <p:nvPr/>
        </p:nvSpPr>
        <p:spPr>
          <a:xfrm rot="0">
            <a:off x="5715000"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79" name=""/>
          <p:cNvSpPr txBox="1"/>
          <p:nvPr/>
        </p:nvSpPr>
        <p:spPr>
          <a:xfrm rot="0">
            <a:off x="5984875"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0" name=""/>
          <p:cNvSpPr txBox="1"/>
          <p:nvPr/>
        </p:nvSpPr>
        <p:spPr>
          <a:xfrm rot="0">
            <a:off x="6289675"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1" name=""/>
          <p:cNvSpPr txBox="1"/>
          <p:nvPr/>
        </p:nvSpPr>
        <p:spPr>
          <a:xfrm rot="0">
            <a:off x="5105400"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2" name=""/>
          <p:cNvSpPr txBox="1"/>
          <p:nvPr/>
        </p:nvSpPr>
        <p:spPr>
          <a:xfrm rot="0">
            <a:off x="6594475" y="41290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3" name=""/>
          <p:cNvSpPr txBox="1"/>
          <p:nvPr/>
        </p:nvSpPr>
        <p:spPr>
          <a:xfrm rot="0">
            <a:off x="5410200"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4" name=""/>
          <p:cNvSpPr txBox="1"/>
          <p:nvPr/>
        </p:nvSpPr>
        <p:spPr>
          <a:xfrm rot="0">
            <a:off x="5715000"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5" name=""/>
          <p:cNvSpPr txBox="1"/>
          <p:nvPr/>
        </p:nvSpPr>
        <p:spPr>
          <a:xfrm rot="0">
            <a:off x="5984875"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6" name=""/>
          <p:cNvSpPr txBox="1"/>
          <p:nvPr/>
        </p:nvSpPr>
        <p:spPr>
          <a:xfrm rot="0">
            <a:off x="6289675"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7" name=""/>
          <p:cNvSpPr txBox="1"/>
          <p:nvPr/>
        </p:nvSpPr>
        <p:spPr>
          <a:xfrm rot="0">
            <a:off x="5105400"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8" name=""/>
          <p:cNvSpPr txBox="1"/>
          <p:nvPr/>
        </p:nvSpPr>
        <p:spPr>
          <a:xfrm rot="0">
            <a:off x="6594475" y="43576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89" name=""/>
          <p:cNvSpPr txBox="1"/>
          <p:nvPr/>
        </p:nvSpPr>
        <p:spPr>
          <a:xfrm rot="0">
            <a:off x="5410200" y="45862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90" name=""/>
          <p:cNvSpPr txBox="1"/>
          <p:nvPr/>
        </p:nvSpPr>
        <p:spPr>
          <a:xfrm rot="0">
            <a:off x="5715000" y="45862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91" name=""/>
          <p:cNvSpPr txBox="1"/>
          <p:nvPr/>
        </p:nvSpPr>
        <p:spPr>
          <a:xfrm rot="0">
            <a:off x="5984875" y="45862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92" name=""/>
          <p:cNvSpPr txBox="1"/>
          <p:nvPr/>
        </p:nvSpPr>
        <p:spPr>
          <a:xfrm rot="0">
            <a:off x="6289675" y="4586287"/>
            <a:ext cx="263525" cy="3667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A50021"/>
                </a:solidFill>
              </a:rPr>
              <a:t>•</a:t>
            </a:r>
          </a:p>
        </p:txBody>
      </p:sp>
      <p:sp>
        <p:nvSpPr>
          <p:cNvPr id="1048893" name=""/>
          <p:cNvSpPr txBox="1"/>
          <p:nvPr/>
        </p:nvSpPr>
        <p:spPr>
          <a:xfrm rot="0">
            <a:off x="6934200" y="2971800"/>
            <a:ext cx="1311275" cy="641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lang="en-US">
                <a:solidFill>
                  <a:srgbClr val="7030A0"/>
                </a:solidFill>
              </a:rPr>
              <a:t>E-field increasing</a:t>
            </a:r>
          </a:p>
        </p:txBody>
      </p:sp>
      <p:grpSp>
        <p:nvGrpSpPr>
          <p:cNvPr id="258" name=""/>
          <p:cNvGrpSpPr/>
          <p:nvPr/>
        </p:nvGrpSpPr>
        <p:grpSpPr>
          <a:xfrm rot="0">
            <a:off x="5476875" y="3714750"/>
            <a:ext cx="955675" cy="838200"/>
            <a:chOff x="3468" y="2352"/>
            <a:chExt cx="602" cy="528"/>
          </a:xfrm>
        </p:grpSpPr>
        <p:sp>
          <p:nvSpPr>
            <p:cNvPr id="1048894" name=""/>
            <p:cNvSpPr/>
            <p:nvPr/>
          </p:nvSpPr>
          <p:spPr>
            <a:xfrm rot="0">
              <a:off x="3504" y="2352"/>
              <a:ext cx="528" cy="528"/>
            </a:xfrm>
            <a:prstGeom prst="ellipse"/>
            <a:noFill/>
            <a:ln w="28575" cap="flat" cmpd="sng">
              <a:solidFill>
                <a:srgbClr val="000099">
                  <a:alpha val="100000"/>
                </a:srgbClr>
              </a:solidFill>
              <a:prstDash val="solid"/>
              <a:round/>
            </a:ln>
          </p:spPr>
          <p:txBody>
            <a:bodyPr anchor="ctr" bIns="45720" lIns="91440" rIns="91440" tIns="45720" vert="horz" wrap="none"/>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8895" name=""/>
            <p:cNvSpPr/>
            <p:nvPr/>
          </p:nvSpPr>
          <p:spPr>
            <a:xfrm rot="0" flipH="1" flipV="1">
              <a:off x="3468" y="2646"/>
              <a:ext cx="42" cy="44"/>
            </a:xfrm>
            <a:prstGeom prst="line"/>
            <a:noFill/>
            <a:ln w="19050" cap="flat" cmpd="sng">
              <a:solidFill>
                <a:srgbClr val="000099">
                  <a:alpha val="100000"/>
                </a:srgbClr>
              </a:solidFill>
              <a:prstDash val="solid"/>
              <a:round/>
            </a:ln>
          </p:spPr>
        </p:sp>
        <p:sp>
          <p:nvSpPr>
            <p:cNvPr id="1048896" name=""/>
            <p:cNvSpPr/>
            <p:nvPr/>
          </p:nvSpPr>
          <p:spPr>
            <a:xfrm rot="0" flipV="1">
              <a:off x="3520" y="2638"/>
              <a:ext cx="30" cy="52"/>
            </a:xfrm>
            <a:prstGeom prst="line"/>
            <a:noFill/>
            <a:ln w="19050" cap="flat" cmpd="sng">
              <a:solidFill>
                <a:srgbClr val="000099">
                  <a:alpha val="100000"/>
                </a:srgbClr>
              </a:solidFill>
              <a:prstDash val="solid"/>
              <a:round/>
            </a:ln>
          </p:spPr>
        </p:sp>
        <p:sp>
          <p:nvSpPr>
            <p:cNvPr id="1048897" name=""/>
            <p:cNvSpPr/>
            <p:nvPr/>
          </p:nvSpPr>
          <p:spPr>
            <a:xfrm rot="0" flipH="1">
              <a:off x="3994" y="2574"/>
              <a:ext cx="32" cy="52"/>
            </a:xfrm>
            <a:prstGeom prst="line"/>
            <a:noFill/>
            <a:ln w="19050" cap="flat" cmpd="sng">
              <a:solidFill>
                <a:srgbClr val="000099">
                  <a:alpha val="100000"/>
                </a:srgbClr>
              </a:solidFill>
              <a:prstDash val="solid"/>
              <a:round/>
            </a:ln>
          </p:spPr>
        </p:sp>
        <p:sp>
          <p:nvSpPr>
            <p:cNvPr id="1048898" name=""/>
            <p:cNvSpPr/>
            <p:nvPr/>
          </p:nvSpPr>
          <p:spPr>
            <a:xfrm rot="0">
              <a:off x="4026" y="2572"/>
              <a:ext cx="44" cy="52"/>
            </a:xfrm>
            <a:prstGeom prst="line"/>
            <a:noFill/>
            <a:ln w="19050" cap="flat" cmpd="sng">
              <a:solidFill>
                <a:srgbClr val="000099">
                  <a:alpha val="100000"/>
                </a:srgbClr>
              </a:solidFill>
              <a:prstDash val="solid"/>
              <a:round/>
            </a:ln>
          </p:spPr>
        </p:sp>
      </p:grpSp>
      <p:sp>
        <p:nvSpPr>
          <p:cNvPr id="1048899" name=""/>
          <p:cNvSpPr txBox="1"/>
          <p:nvPr/>
        </p:nvSpPr>
        <p:spPr>
          <a:xfrm rot="0">
            <a:off x="4572000" y="5172075"/>
            <a:ext cx="3286125" cy="641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lang="en-US">
                <a:solidFill>
                  <a:srgbClr val="7030A0"/>
                </a:solidFill>
              </a:rPr>
              <a:t>B-field forms concentric rings with direction given as shown.</a:t>
            </a:r>
          </a:p>
        </p:txBody>
      </p:sp>
      <p:grpSp>
        <p:nvGrpSpPr>
          <p:cNvPr id="259" name=""/>
          <p:cNvGrpSpPr/>
          <p:nvPr/>
        </p:nvGrpSpPr>
        <p:grpSpPr>
          <a:xfrm rot="0">
            <a:off x="1908175" y="1690687"/>
            <a:ext cx="5327650" cy="1017587"/>
            <a:chOff x="1202" y="1065"/>
            <a:chExt cx="3356" cy="641"/>
          </a:xfrm>
        </p:grpSpPr>
        <p:pic>
          <p:nvPicPr>
            <p:cNvPr id="2097202" name=""/>
            <p:cNvPicPr>
              <a:picLocks/>
            </p:cNvPicPr>
            <p:nvPr/>
          </p:nvPicPr>
          <p:blipFill>
            <a:blip xmlns:r="http://schemas.openxmlformats.org/officeDocument/2006/relationships" r:embed="rId1"/>
            <a:srcRect l="0" t="0" r="0" b="0"/>
            <a:stretch>
              <a:fillRect/>
            </a:stretch>
          </p:blipFill>
          <p:spPr>
            <a:xfrm rot="0">
              <a:off x="1202" y="1171"/>
              <a:ext cx="1587" cy="477"/>
            </a:xfrm>
            <a:prstGeom prst="rect"/>
            <a:noFill/>
            <a:ln>
              <a:noFill/>
            </a:ln>
          </p:spPr>
        </p:pic>
        <p:pic>
          <p:nvPicPr>
            <p:cNvPr id="2097203" name=""/>
            <p:cNvPicPr>
              <a:picLocks/>
            </p:cNvPicPr>
            <p:nvPr/>
          </p:nvPicPr>
          <p:blipFill>
            <a:blip xmlns:r="http://schemas.openxmlformats.org/officeDocument/2006/relationships" r:embed="rId2"/>
            <a:srcRect l="0" t="0" r="0" b="0"/>
            <a:stretch>
              <a:fillRect/>
            </a:stretch>
          </p:blipFill>
          <p:spPr>
            <a:xfrm rot="0">
              <a:off x="2750" y="1065"/>
              <a:ext cx="1808" cy="641"/>
            </a:xfrm>
            <a:prstGeom prst="rect"/>
            <a:noFill/>
            <a:ln>
              <a:noFill/>
            </a:ln>
          </p:spPr>
        </p:pic>
      </p:gr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63" presetSubtype="0">
                                  <p:stCondLst>
                                    <p:cond delay="0"/>
                                  </p:stCondLst>
                                  <p:childTnLst>
                                    <p:animMotion origin="layout" path="M 0.0 -4.21965E-6 L 0.15833 -4.21965E-6" pathEditMode="relative" rAng="0" ptsTypes="AA">
                                      <p:cBhvr>
                                        <p:cTn dur="2000" fill="hold" id="6"/>
                                        <p:tgtEl>
                                          <p:spTgt spid="256"/>
                                        </p:tgtEl>
                                        <p:attrNameLst>
                                          <p:attrName>ppt_x</p:attrName>
                                          <p:attrName>ppt_y</p:attrName>
                                        </p:attrNameLst>
                                      </p:cBhvr>
                                    </p:animMotion>
                                  </p:childTnLst>
                                </p:cTn>
                              </p:par>
                            </p:childTnLst>
                          </p:cTn>
                        </p:par>
                        <p:par>
                          <p:cTn fill="hold" id="7">
                            <p:stCondLst>
                              <p:cond delay="2000"/>
                            </p:stCondLst>
                            <p:childTnLst>
                              <p:par>
                                <p:cTn fill="hold" id="8" nodeType="afterEffect" presetClass="entr" presetID="1" presetSubtype="0">
                                  <p:stCondLst>
                                    <p:cond delay="0"/>
                                  </p:stCondLst>
                                  <p:childTnLst>
                                    <p:set>
                                      <p:cBhvr>
                                        <p:cTn dur="1" fill="hold" id="9">
                                          <p:stCondLst>
                                            <p:cond delay="0"/>
                                          </p:stCondLst>
                                        </p:cTn>
                                        <p:tgtEl>
                                          <p:spTgt spid="257"/>
                                        </p:tgtEl>
                                        <p:attrNameLst>
                                          <p:attrName>style.visibility</p:attrName>
                                        </p:attrNameLst>
                                      </p:cBhvr>
                                      <p:to>
                                        <p:strVal val="visible"/>
                                      </p:to>
                                    </p:set>
                                  </p:childTnLst>
                                </p:cTn>
                              </p:par>
                            </p:childTnLst>
                          </p:cTn>
                        </p:par>
                        <p:par>
                          <p:cTn fill="hold" id="10">
                            <p:stCondLst>
                              <p:cond delay="2000"/>
                            </p:stCondLst>
                            <p:childTnLst>
                              <p:par>
                                <p:cTn fill="hold" id="11" nodeType="afterEffect" presetClass="emph" presetID="6" presetSubtype="0">
                                  <p:stCondLst>
                                    <p:cond delay="0"/>
                                  </p:stCondLst>
                                  <p:childTnLst>
                                    <p:animScale>
                                      <p:cBhvr>
                                        <p:cTn dur="2000" fill="hold" id="12"/>
                                        <p:tgtEl>
                                          <p:spTgt spid="257"/>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1">
  <p:cSld>
    <p:spTree>
      <p:nvGrpSpPr>
        <p:cNvPr id="260" name=""/>
        <p:cNvGrpSpPr/>
        <p:nvPr/>
      </p:nvGrpSpPr>
      <p:grpSpPr>
        <a:xfrm rot="0">
          <a:off x="0" y="0"/>
          <a:ext cx="0" cy="0"/>
          <a:chOff x="0" y="0"/>
          <a:chExt cx="0" cy="0"/>
        </a:xfrm>
      </p:grpSpPr>
      <p:sp>
        <p:nvSpPr>
          <p:cNvPr id="1048900" name=""/>
          <p:cNvSpPr/>
          <p:nvPr/>
        </p:nvSpPr>
        <p:spPr>
          <a:xfrm rot="0">
            <a:off x="2209800" y="152400"/>
            <a:ext cx="4926012" cy="584200"/>
          </a:xfrm>
          <a:prstGeom prst="rect"/>
          <a:solidFill>
            <a:srgbClr val="FFC000"/>
          </a:solid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ctr" lvl="0"/>
            <a:r>
              <a:rPr altLang="en-US" b="1" sz="3200" i="1" lang="en-US">
                <a:latin typeface="Times New Roman" pitchFamily="18" charset="0"/>
                <a:ea typeface="Times New Roman" pitchFamily="18" charset="0"/>
              </a:rPr>
              <a:t>CONTINUITY EQUATION</a:t>
            </a:r>
          </a:p>
        </p:txBody>
      </p:sp>
      <p:sp>
        <p:nvSpPr>
          <p:cNvPr id="1048901" name=""/>
          <p:cNvSpPr/>
          <p:nvPr/>
        </p:nvSpPr>
        <p:spPr>
          <a:xfrm rot="0">
            <a:off x="152400" y="762000"/>
            <a:ext cx="8991600" cy="120015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400" lang="en-US">
                <a:latin typeface="Times New Roman" pitchFamily="18" charset="0"/>
                <a:ea typeface="Times New Roman" pitchFamily="18" charset="0"/>
              </a:rPr>
              <a:t>From the </a:t>
            </a:r>
            <a:r>
              <a:rPr altLang="en-US" sz="2400" i="1" lang="en-US">
                <a:solidFill>
                  <a:srgbClr val="FF0000"/>
                </a:solidFill>
                <a:latin typeface="Times New Roman" pitchFamily="18" charset="0"/>
                <a:ea typeface="Times New Roman" pitchFamily="18" charset="0"/>
              </a:rPr>
              <a:t>principle of charge conservation</a:t>
            </a:r>
            <a:r>
              <a:rPr altLang="en-US" sz="2400" lang="en-US">
                <a:latin typeface="Times New Roman" pitchFamily="18" charset="0"/>
                <a:ea typeface="Times New Roman" pitchFamily="18" charset="0"/>
              </a:rPr>
              <a:t>, the time rate of decrease of charge with in a given volume must be equal to the net outward current flow through the surface of the volume. </a:t>
            </a:r>
          </a:p>
        </p:txBody>
      </p:sp>
      <p:pic>
        <p:nvPicPr>
          <p:cNvPr id="2097204" name=""/>
          <p:cNvPicPr>
            <a:picLocks/>
          </p:cNvPicPr>
          <p:nvPr>
            <p:ph sz="half" idx="1"/>
          </p:nvPr>
        </p:nvPicPr>
        <p:blipFill>
          <a:blip xmlns:r="http://schemas.openxmlformats.org/officeDocument/2006/relationships" r:embed="rId1"/>
          <a:srcRect l="0" t="0" r="0" b="0"/>
          <a:stretch>
            <a:fillRect/>
          </a:stretch>
        </p:blipFill>
        <p:spPr>
          <a:xfrm rot="0">
            <a:off x="1600200" y="1981200"/>
            <a:ext cx="2819400" cy="777875"/>
          </a:xfrm>
          <a:prstGeom prst="rect"/>
          <a:solidFill>
            <a:srgbClr val="FFCC99"/>
          </a:solidFill>
          <a:ln>
            <a:noFill/>
          </a:ln>
        </p:spPr>
      </p:pic>
      <p:pic>
        <p:nvPicPr>
          <p:cNvPr id="2097205" name=""/>
          <p:cNvPicPr>
            <a:picLocks/>
          </p:cNvPicPr>
          <p:nvPr>
            <p:ph sz="quarter" idx="2"/>
          </p:nvPr>
        </p:nvPicPr>
        <p:blipFill>
          <a:blip xmlns:r="http://schemas.openxmlformats.org/officeDocument/2006/relationships" r:embed="rId2"/>
          <a:srcRect l="0" t="0" r="0" b="0"/>
          <a:stretch>
            <a:fillRect/>
          </a:stretch>
        </p:blipFill>
        <p:spPr>
          <a:xfrm rot="0">
            <a:off x="4351337" y="3124200"/>
            <a:ext cx="2344737" cy="738187"/>
          </a:xfrm>
          <a:prstGeom prst="rect"/>
          <a:noFill/>
          <a:ln>
            <a:noFill/>
          </a:ln>
        </p:spPr>
      </p:pic>
      <p:sp>
        <p:nvSpPr>
          <p:cNvPr id="1048902" name=""/>
          <p:cNvSpPr/>
          <p:nvPr/>
        </p:nvSpPr>
        <p:spPr>
          <a:xfrm rot="0">
            <a:off x="0" y="2895600"/>
            <a:ext cx="8839200" cy="461962"/>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i="1" lang="en-US">
                <a:solidFill>
                  <a:srgbClr val="FF0000"/>
                </a:solidFill>
                <a:latin typeface="Times New Roman" pitchFamily="18" charset="0"/>
                <a:ea typeface="Times New Roman" pitchFamily="18" charset="0"/>
              </a:rPr>
              <a:t>Using the divergence theorem</a:t>
            </a:r>
          </a:p>
        </p:txBody>
      </p:sp>
      <p:pic>
        <p:nvPicPr>
          <p:cNvPr id="2097206" name=""/>
          <p:cNvPicPr>
            <a:picLocks/>
          </p:cNvPicPr>
          <p:nvPr>
            <p:ph sz="quarter" idx="3"/>
          </p:nvPr>
        </p:nvPicPr>
        <p:blipFill>
          <a:blip xmlns:r="http://schemas.openxmlformats.org/officeDocument/2006/relationships" r:embed="rId3"/>
          <a:srcRect l="0" t="0" r="0" b="0"/>
          <a:stretch>
            <a:fillRect/>
          </a:stretch>
        </p:blipFill>
        <p:spPr>
          <a:xfrm rot="0">
            <a:off x="0" y="3886200"/>
            <a:ext cx="5013325" cy="914400"/>
          </a:xfrm>
          <a:prstGeom prst="rect"/>
          <a:noFill/>
          <a:ln>
            <a:noFill/>
          </a:ln>
        </p:spPr>
      </p:pic>
      <p:pic>
        <p:nvPicPr>
          <p:cNvPr id="2097207" name=""/>
          <p:cNvPicPr>
            <a:picLocks/>
          </p:cNvPicPr>
          <p:nvPr/>
        </p:nvPicPr>
        <p:blipFill>
          <a:blip xmlns:r="http://schemas.openxmlformats.org/officeDocument/2006/relationships" r:embed="rId4"/>
          <a:srcRect l="0" t="0" r="0" b="0"/>
          <a:stretch>
            <a:fillRect/>
          </a:stretch>
        </p:blipFill>
        <p:spPr>
          <a:xfrm rot="0">
            <a:off x="6172200" y="3886200"/>
            <a:ext cx="2743200" cy="949325"/>
          </a:xfrm>
          <a:prstGeom prst="rect"/>
          <a:noFill/>
          <a:ln>
            <a:noFill/>
          </a:ln>
        </p:spPr>
      </p:pic>
      <p:pic>
        <p:nvPicPr>
          <p:cNvPr id="2097208" name=""/>
          <p:cNvPicPr>
            <a:picLocks/>
          </p:cNvPicPr>
          <p:nvPr/>
        </p:nvPicPr>
        <p:blipFill>
          <a:blip xmlns:r="http://schemas.openxmlformats.org/officeDocument/2006/relationships" r:embed="rId5"/>
          <a:srcRect l="0" t="0" r="0" b="0"/>
          <a:stretch>
            <a:fillRect/>
          </a:stretch>
        </p:blipFill>
        <p:spPr>
          <a:xfrm rot="0">
            <a:off x="228600" y="5257800"/>
            <a:ext cx="6605587" cy="1358900"/>
          </a:xfrm>
          <a:prstGeom prst="rect"/>
          <a:noFill/>
          <a:ln w="28575" cap="flat" cmpd="sng">
            <a:solidFill>
              <a:srgbClr val="FF0000">
                <a:alpha val="100000"/>
              </a:srgbClr>
            </a:solidFill>
            <a:prstDash val="solid"/>
            <a:round/>
          </a:ln>
        </p:spPr>
      </p:pic>
      <p:sp>
        <p:nvSpPr>
          <p:cNvPr id="1048903" name=""/>
          <p:cNvSpPr/>
          <p:nvPr/>
        </p:nvSpPr>
        <p:spPr>
          <a:xfrm rot="0">
            <a:off x="6019800" y="1752600"/>
            <a:ext cx="3124200" cy="1016000"/>
          </a:xfrm>
          <a:prstGeom prst="rect"/>
          <a:solidFill>
            <a:srgbClr val="6B6BCF"/>
          </a:solid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sz="2000" i="1" lang="en-US">
                <a:latin typeface="Times New Roman" pitchFamily="18" charset="0"/>
                <a:ea typeface="Times New Roman" pitchFamily="18" charset="0"/>
              </a:rPr>
              <a:t>Q</a:t>
            </a:r>
            <a:r>
              <a:rPr altLang="en-US" baseline="-25000" sz="2000" i="1" lang="en-US">
                <a:latin typeface="Times New Roman" pitchFamily="18" charset="0"/>
                <a:ea typeface="Times New Roman" pitchFamily="18" charset="0"/>
              </a:rPr>
              <a:t>in</a:t>
            </a:r>
            <a:r>
              <a:rPr altLang="en-US" sz="2000" i="1" lang="en-US">
                <a:latin typeface="Times New Roman" pitchFamily="18" charset="0"/>
                <a:ea typeface="Times New Roman" pitchFamily="18" charset="0"/>
              </a:rPr>
              <a:t> is the total charge enclosed by the closed surface.</a:t>
            </a:r>
          </a:p>
        </p:txBody>
      </p:sp>
    </p:spTree>
  </p:cSld>
  <p:clrMapOvr>
    <a:masterClrMapping/>
  </p:clrMapOvr>
  <p:transition spd="med" advClick="1">
    <p:fade thruBlk="1"/>
  </p:transition>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3" presetSubtype="10">
                                  <p:stCondLst>
                                    <p:cond delay="0"/>
                                  </p:stCondLst>
                                  <p:childTnLst>
                                    <p:set>
                                      <p:cBhvr>
                                        <p:cTn dur="1" fill="hold" id="6">
                                          <p:stCondLst>
                                            <p:cond delay="0"/>
                                          </p:stCondLst>
                                        </p:cTn>
                                        <p:tgtEl>
                                          <p:spTgt spid="1048900"/>
                                        </p:tgtEl>
                                        <p:attrNameLst>
                                          <p:attrName>style.visibility</p:attrName>
                                        </p:attrNameLst>
                                      </p:cBhvr>
                                      <p:to>
                                        <p:strVal val="visible"/>
                                      </p:to>
                                    </p:set>
                                    <p:animEffect transition="in" filter="blinds(horizontal)">
                                      <p:cBhvr>
                                        <p:cTn dur="500" id="7"/>
                                        <p:tgtEl>
                                          <p:spTgt spid="1048900"/>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8901"/>
                                        </p:tgtEl>
                                        <p:attrNameLst>
                                          <p:attrName>style.visibility</p:attrName>
                                        </p:attrNameLst>
                                      </p:cBhvr>
                                      <p:to>
                                        <p:strVal val="visible"/>
                                      </p:to>
                                    </p:set>
                                    <p:animEffect transition="in" filter="blinds(horizontal)">
                                      <p:cBhvr>
                                        <p:cTn dur="500" id="10"/>
                                        <p:tgtEl>
                                          <p:spTgt spid="1048901"/>
                                        </p:tgtEl>
                                      </p:cBhvr>
                                    </p:animEffect>
                                  </p:childTnLst>
                                </p:cTn>
                              </p:par>
                              <p:par>
                                <p:cTn fill="hold" id="11" nodeType="withEffect" presetClass="entr" presetID="3" presetSubtype="10">
                                  <p:stCondLst>
                                    <p:cond delay="0"/>
                                  </p:stCondLst>
                                  <p:childTnLst>
                                    <p:set>
                                      <p:cBhvr>
                                        <p:cTn dur="1" fill="hold" id="12">
                                          <p:stCondLst>
                                            <p:cond delay="0"/>
                                          </p:stCondLst>
                                        </p:cTn>
                                        <p:tgtEl>
                                          <p:spTgt spid="2097204"/>
                                        </p:tgtEl>
                                        <p:attrNameLst>
                                          <p:attrName>style.visibility</p:attrName>
                                        </p:attrNameLst>
                                      </p:cBhvr>
                                      <p:to>
                                        <p:strVal val="visible"/>
                                      </p:to>
                                    </p:set>
                                    <p:animEffect transition="in" filter="blinds(horizontal)">
                                      <p:cBhvr>
                                        <p:cTn dur="500" id="13"/>
                                        <p:tgtEl>
                                          <p:spTgt spid="2097204"/>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8903"/>
                                        </p:tgtEl>
                                        <p:attrNameLst>
                                          <p:attrName>style.visibility</p:attrName>
                                        </p:attrNameLst>
                                      </p:cBhvr>
                                      <p:to>
                                        <p:strVal val="visible"/>
                                      </p:to>
                                    </p:set>
                                    <p:animEffect transition="in" filter="blinds(horizontal)">
                                      <p:cBhvr>
                                        <p:cTn dur="500" id="16"/>
                                        <p:tgtEl>
                                          <p:spTgt spid="1048903"/>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3" presetSubtype="10">
                                  <p:stCondLst>
                                    <p:cond delay="0"/>
                                  </p:stCondLst>
                                  <p:childTnLst>
                                    <p:set>
                                      <p:cBhvr>
                                        <p:cTn dur="1" fill="hold" id="20">
                                          <p:stCondLst>
                                            <p:cond delay="0"/>
                                          </p:stCondLst>
                                        </p:cTn>
                                        <p:tgtEl>
                                          <p:spTgt spid="1048902"/>
                                        </p:tgtEl>
                                        <p:attrNameLst>
                                          <p:attrName>style.visibility</p:attrName>
                                        </p:attrNameLst>
                                      </p:cBhvr>
                                      <p:to>
                                        <p:strVal val="visible"/>
                                      </p:to>
                                    </p:set>
                                    <p:animEffect transition="in" filter="blinds(horizontal)">
                                      <p:cBhvr>
                                        <p:cTn dur="500" id="21"/>
                                        <p:tgtEl>
                                          <p:spTgt spid="1048902"/>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3" presetSubtype="10">
                                  <p:stCondLst>
                                    <p:cond delay="0"/>
                                  </p:stCondLst>
                                  <p:childTnLst>
                                    <p:set>
                                      <p:cBhvr>
                                        <p:cTn dur="1" fill="hold" id="25">
                                          <p:stCondLst>
                                            <p:cond delay="0"/>
                                          </p:stCondLst>
                                        </p:cTn>
                                        <p:tgtEl>
                                          <p:spTgt spid="2097205"/>
                                        </p:tgtEl>
                                        <p:attrNameLst>
                                          <p:attrName>style.visibility</p:attrName>
                                        </p:attrNameLst>
                                      </p:cBhvr>
                                      <p:to>
                                        <p:strVal val="visible"/>
                                      </p:to>
                                    </p:set>
                                    <p:animEffect transition="in" filter="blinds(horizontal)">
                                      <p:cBhvr>
                                        <p:cTn dur="500" id="26"/>
                                        <p:tgtEl>
                                          <p:spTgt spid="209720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3" presetSubtype="10">
                                  <p:stCondLst>
                                    <p:cond delay="0"/>
                                  </p:stCondLst>
                                  <p:childTnLst>
                                    <p:set>
                                      <p:cBhvr>
                                        <p:cTn dur="1" fill="hold" id="30">
                                          <p:stCondLst>
                                            <p:cond delay="0"/>
                                          </p:stCondLst>
                                        </p:cTn>
                                        <p:tgtEl>
                                          <p:spTgt spid="2097206"/>
                                        </p:tgtEl>
                                        <p:attrNameLst>
                                          <p:attrName>style.visibility</p:attrName>
                                        </p:attrNameLst>
                                      </p:cBhvr>
                                      <p:to>
                                        <p:strVal val="visible"/>
                                      </p:to>
                                    </p:set>
                                    <p:animEffect transition="in" filter="blinds(horizontal)">
                                      <p:cBhvr>
                                        <p:cTn dur="500" id="31"/>
                                        <p:tgtEl>
                                          <p:spTgt spid="2097206"/>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3" presetSubtype="10">
                                  <p:stCondLst>
                                    <p:cond delay="0"/>
                                  </p:stCondLst>
                                  <p:childTnLst>
                                    <p:set>
                                      <p:cBhvr>
                                        <p:cTn dur="1" fill="hold" id="35">
                                          <p:stCondLst>
                                            <p:cond delay="0"/>
                                          </p:stCondLst>
                                        </p:cTn>
                                        <p:tgtEl>
                                          <p:spTgt spid="2097207"/>
                                        </p:tgtEl>
                                        <p:attrNameLst>
                                          <p:attrName>style.visibility</p:attrName>
                                        </p:attrNameLst>
                                      </p:cBhvr>
                                      <p:to>
                                        <p:strVal val="visible"/>
                                      </p:to>
                                    </p:set>
                                    <p:animEffect transition="in" filter="blinds(horizontal)">
                                      <p:cBhvr>
                                        <p:cTn dur="500" id="36"/>
                                        <p:tgtEl>
                                          <p:spTgt spid="2097207"/>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3" presetSubtype="10">
                                  <p:stCondLst>
                                    <p:cond delay="0"/>
                                  </p:stCondLst>
                                  <p:childTnLst>
                                    <p:set>
                                      <p:cBhvr>
                                        <p:cTn dur="1" fill="hold" id="40">
                                          <p:stCondLst>
                                            <p:cond delay="0"/>
                                          </p:stCondLst>
                                        </p:cTn>
                                        <p:tgtEl>
                                          <p:spTgt spid="2097208"/>
                                        </p:tgtEl>
                                        <p:attrNameLst>
                                          <p:attrName>style.visibility</p:attrName>
                                        </p:attrNameLst>
                                      </p:cBhvr>
                                      <p:to>
                                        <p:strVal val="visible"/>
                                      </p:to>
                                    </p:set>
                                    <p:animEffect transition="in" filter="blinds(horizontal)">
                                      <p:cBhvr>
                                        <p:cTn dur="500" id="41"/>
                                        <p:tgtEl>
                                          <p:spTgt spid="2097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0" grpId="0" uiExpand="0" build="whole" animBg="1"/>
      <p:bldP spid="1048901" grpId="0" uiExpand="0" build="whole"/>
      <p:bldP spid="1048902" grpId="0" uiExpand="0" build="whole"/>
      <p:bldP spid="1048903" grpId="0" uiExpand="0" build="whole"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1">
  <p:cSld>
    <p:spTree>
      <p:nvGrpSpPr>
        <p:cNvPr id="484" name=""/>
        <p:cNvGrpSpPr/>
        <p:nvPr/>
      </p:nvGrpSpPr>
      <p:grpSpPr>
        <a:xfrm rot="0">
          <a:off x="0" y="0"/>
          <a:ext cx="0" cy="0"/>
          <a:chOff x="0" y="0"/>
          <a:chExt cx="0" cy="0"/>
        </a:xfrm>
      </p:grpSpPr>
      <p:pic>
        <p:nvPicPr>
          <p:cNvPr id="2097503" name=""/>
          <p:cNvPicPr>
            <a:picLocks/>
          </p:cNvPicPr>
          <p:nvPr/>
        </p:nvPicPr>
        <p:blipFill>
          <a:blip xmlns:r="http://schemas.openxmlformats.org/officeDocument/2006/relationships" r:embed="rId1"/>
          <a:srcRect l="0" t="0" r="0" b="0"/>
          <a:stretch>
            <a:fillRect/>
          </a:stretch>
        </p:blipFill>
        <p:spPr>
          <a:xfrm rot="0">
            <a:off x="76200" y="152400"/>
            <a:ext cx="8991600" cy="1076325"/>
          </a:xfrm>
          <a:prstGeom prst="rect"/>
          <a:solidFill>
            <a:srgbClr val="FF99CC"/>
          </a:solidFill>
          <a:ln>
            <a:noFill/>
          </a:ln>
        </p:spPr>
      </p:pic>
      <p:sp>
        <p:nvSpPr>
          <p:cNvPr id="1049711" name=""/>
          <p:cNvSpPr/>
          <p:nvPr>
            <p:ph type="title" sz="quarter" idx="0"/>
          </p:nvPr>
        </p:nvSpPr>
        <p:spPr>
          <a:xfrm rot="0">
            <a:off x="457200" y="1676400"/>
            <a:ext cx="8229600" cy="685800"/>
          </a:xfrm>
          <a:prstGeom prst="rect"/>
          <a:solidFill>
            <a:srgbClr val="9ED3D7">
              <a:alpha val="100000"/>
            </a:srgbClr>
          </a:solidFill>
          <a:ln>
            <a:noFill/>
          </a:ln>
        </p:spPr>
        <p:txBody>
          <a:bodyPr anchor="ctr" bIns="45720" lIns="91440" rIns="91440" tIns="45720" vert="horz"/>
          <a:lstStyle>
            <a:lvl1pPr algn="ctr" fontAlgn="base" indent="0" latinLnBrk="1" marL="0" rtl="0">
              <a:lnSpc>
                <a:spcPct val="100000"/>
              </a:lnSpc>
              <a:spcBef>
                <a:spcPct val="0"/>
              </a:spcBef>
              <a:spcAft>
                <a:spcPct val="0"/>
              </a:spcAft>
              <a:buFontTx/>
              <a:buNone/>
              <a:defRPr baseline="0" b="0" sz="4400" i="0" u="none">
                <a:solidFill>
                  <a:schemeClr val="lt2"/>
                </a:solidFill>
                <a:latin typeface="Arial" pitchFamily="34" charset="0"/>
                <a:sym typeface="Arial" pitchFamily="34" charset="0"/>
              </a:defRPr>
            </a:lvl1pPr>
          </a:lstStyle>
          <a:p>
            <a:pPr eaLnBrk="1" hangingPunct="1" latinLnBrk="1" lvl="0"/>
            <a:r>
              <a:rPr altLang="en-US" b="1" sz="2800" lang="en-US"/>
              <a:t>Maxwell’s (</a:t>
            </a:r>
            <a:r>
              <a:rPr altLang="en-US" b="1" sz="1600" lang="en-US">
                <a:solidFill>
                  <a:srgbClr val="FF0000"/>
                </a:solidFill>
              </a:rPr>
              <a:t>need of </a:t>
            </a:r>
            <a:r>
              <a:rPr altLang="en-US" b="1" sz="2800" lang="en-US"/>
              <a:t>) modification of Ampere’s Law</a:t>
            </a:r>
          </a:p>
        </p:txBody>
      </p:sp>
      <p:pic>
        <p:nvPicPr>
          <p:cNvPr id="2097504" name=""/>
          <p:cNvPicPr>
            <a:picLocks/>
          </p:cNvPicPr>
          <p:nvPr>
            <p:ph sz="quarter" idx="1"/>
          </p:nvPr>
        </p:nvPicPr>
        <p:blipFill>
          <a:blip xmlns:r="http://schemas.openxmlformats.org/officeDocument/2006/relationships" r:embed="rId2"/>
          <a:srcRect l="0" t="0" r="0" b="0"/>
          <a:stretch>
            <a:fillRect/>
          </a:stretch>
        </p:blipFill>
        <p:spPr>
          <a:xfrm rot="0">
            <a:off x="533400" y="2422525"/>
            <a:ext cx="8032750" cy="777875"/>
          </a:xfrm>
          <a:prstGeom prst="rect"/>
          <a:noFill/>
          <a:ln>
            <a:noFill/>
          </a:ln>
        </p:spPr>
      </p:pic>
      <p:pic>
        <p:nvPicPr>
          <p:cNvPr id="2097505" name=""/>
          <p:cNvPicPr>
            <a:picLocks/>
          </p:cNvPicPr>
          <p:nvPr/>
        </p:nvPicPr>
        <p:blipFill>
          <a:blip xmlns:r="http://schemas.openxmlformats.org/officeDocument/2006/relationships" r:embed="rId3"/>
          <a:srcRect l="0" t="0" r="0" b="0"/>
          <a:stretch>
            <a:fillRect/>
          </a:stretch>
        </p:blipFill>
        <p:spPr>
          <a:xfrm rot="0">
            <a:off x="2286000" y="4070350"/>
            <a:ext cx="3733800" cy="654050"/>
          </a:xfrm>
          <a:prstGeom prst="rect"/>
          <a:noFill/>
          <a:ln>
            <a:noFill/>
          </a:ln>
        </p:spPr>
      </p:pic>
      <p:sp>
        <p:nvSpPr>
          <p:cNvPr id="1049712" name=""/>
          <p:cNvSpPr/>
          <p:nvPr/>
        </p:nvSpPr>
        <p:spPr>
          <a:xfrm rot="0">
            <a:off x="304800" y="3195637"/>
            <a:ext cx="8382000" cy="461962"/>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400" i="1" lang="en-US">
                <a:latin typeface="Times New Roman" pitchFamily="18" charset="0"/>
                <a:ea typeface="Times New Roman" pitchFamily="18" charset="0"/>
              </a:rPr>
              <a:t>Applying Stroke's theorem to left-hand side of above equation </a:t>
            </a:r>
          </a:p>
        </p:txBody>
      </p:sp>
      <p:sp>
        <p:nvSpPr>
          <p:cNvPr id="1049713" name=""/>
          <p:cNvSpPr/>
          <p:nvPr/>
        </p:nvSpPr>
        <p:spPr>
          <a:xfrm rot="0">
            <a:off x="0" y="462280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sp>
        <p:nvSpPr>
          <p:cNvPr id="1049714" name=""/>
          <p:cNvSpPr/>
          <p:nvPr/>
        </p:nvSpPr>
        <p:spPr>
          <a:xfrm rot="0">
            <a:off x="0" y="4622800"/>
            <a:ext cx="9144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endParaRPr altLang="en-US" lang="en-IN"/>
          </a:p>
        </p:txBody>
      </p:sp>
      <p:pic>
        <p:nvPicPr>
          <p:cNvPr id="2097506" name=""/>
          <p:cNvPicPr>
            <a:picLocks/>
          </p:cNvPicPr>
          <p:nvPr/>
        </p:nvPicPr>
        <p:blipFill>
          <a:blip xmlns:r="http://schemas.openxmlformats.org/officeDocument/2006/relationships" r:embed="rId4"/>
          <a:srcRect l="0" t="0" r="0" b="0"/>
          <a:stretch>
            <a:fillRect/>
          </a:stretch>
        </p:blipFill>
        <p:spPr>
          <a:xfrm rot="0">
            <a:off x="2667000" y="4918075"/>
            <a:ext cx="2895600" cy="644525"/>
          </a:xfrm>
          <a:prstGeom prst="rect"/>
          <a:noFill/>
          <a:ln>
            <a:noFill/>
          </a:ln>
        </p:spPr>
      </p:pic>
      <p:pic>
        <p:nvPicPr>
          <p:cNvPr id="2097507" name=""/>
          <p:cNvPicPr>
            <a:picLocks/>
          </p:cNvPicPr>
          <p:nvPr/>
        </p:nvPicPr>
        <p:blipFill>
          <a:blip xmlns:r="http://schemas.openxmlformats.org/officeDocument/2006/relationships" r:embed="rId5"/>
          <a:srcRect l="0" t="0" r="0" b="0"/>
          <a:stretch>
            <a:fillRect/>
          </a:stretch>
        </p:blipFill>
        <p:spPr>
          <a:xfrm rot="0">
            <a:off x="4800600" y="5761037"/>
            <a:ext cx="1752600" cy="487362"/>
          </a:xfrm>
          <a:prstGeom prst="rect"/>
          <a:solidFill>
            <a:schemeClr val="accent1"/>
          </a:solidFill>
          <a:ln w="9525" cap="flat" cmpd="sng">
            <a:solidFill>
              <a:schemeClr val="dk1">
                <a:alpha val="100000"/>
              </a:schemeClr>
            </a:solidFill>
            <a:prstDash val="solid"/>
            <a:round/>
          </a:ln>
        </p:spPr>
      </p:pic>
      <p:sp>
        <p:nvSpPr>
          <p:cNvPr id="1049715" name=""/>
          <p:cNvSpPr txBox="1"/>
          <p:nvPr/>
        </p:nvSpPr>
        <p:spPr>
          <a:xfrm rot="0">
            <a:off x="228600" y="5772150"/>
            <a:ext cx="3835400"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b="1" sz="2000" i="1" lang="en-US">
                <a:latin typeface="Times New Roman" pitchFamily="18" charset="0"/>
                <a:ea typeface="Times New Roman" pitchFamily="18" charset="0"/>
              </a:rPr>
              <a:t>Differential form of Ampere’s Law</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3" presetSubtype="10">
                                  <p:stCondLst>
                                    <p:cond delay="0"/>
                                  </p:stCondLst>
                                  <p:childTnLst>
                                    <p:set>
                                      <p:cBhvr>
                                        <p:cTn dur="1" fill="hold" id="6">
                                          <p:stCondLst>
                                            <p:cond delay="0"/>
                                          </p:stCondLst>
                                        </p:cTn>
                                        <p:tgtEl>
                                          <p:spTgt spid="2097503"/>
                                        </p:tgtEl>
                                        <p:attrNameLst>
                                          <p:attrName>style.visibility</p:attrName>
                                        </p:attrNameLst>
                                      </p:cBhvr>
                                      <p:to>
                                        <p:strVal val="visible"/>
                                      </p:to>
                                    </p:set>
                                    <p:animEffect transition="in" filter="blinds(horizontal)">
                                      <p:cBhvr>
                                        <p:cTn dur="500" id="7"/>
                                        <p:tgtEl>
                                          <p:spTgt spid="209750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9711"/>
                                        </p:tgtEl>
                                        <p:attrNameLst>
                                          <p:attrName>style.visibility</p:attrName>
                                        </p:attrNameLst>
                                      </p:cBhvr>
                                      <p:to>
                                        <p:strVal val="visible"/>
                                      </p:to>
                                    </p:set>
                                    <p:animEffect transition="in" filter="blinds(horizontal)">
                                      <p:cBhvr>
                                        <p:cTn dur="500" id="12"/>
                                        <p:tgtEl>
                                          <p:spTgt spid="1049711"/>
                                        </p:tgtEl>
                                      </p:cBhvr>
                                    </p:animEffect>
                                  </p:childTnLst>
                                </p:cTn>
                              </p:par>
                              <p:par>
                                <p:cTn fill="hold" id="13" nodeType="withEffect" presetClass="entr" presetID="3" presetSubtype="10">
                                  <p:stCondLst>
                                    <p:cond delay="0"/>
                                  </p:stCondLst>
                                  <p:childTnLst>
                                    <p:set>
                                      <p:cBhvr>
                                        <p:cTn dur="1" fill="hold" id="14">
                                          <p:stCondLst>
                                            <p:cond delay="0"/>
                                          </p:stCondLst>
                                        </p:cTn>
                                        <p:tgtEl>
                                          <p:spTgt spid="2097504"/>
                                        </p:tgtEl>
                                        <p:attrNameLst>
                                          <p:attrName>style.visibility</p:attrName>
                                        </p:attrNameLst>
                                      </p:cBhvr>
                                      <p:to>
                                        <p:strVal val="visible"/>
                                      </p:to>
                                    </p:set>
                                    <p:animEffect transition="in" filter="blinds(horizontal)">
                                      <p:cBhvr>
                                        <p:cTn dur="500" id="15"/>
                                        <p:tgtEl>
                                          <p:spTgt spid="209750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3" presetSubtype="10">
                                  <p:stCondLst>
                                    <p:cond delay="0"/>
                                  </p:stCondLst>
                                  <p:childTnLst>
                                    <p:set>
                                      <p:cBhvr>
                                        <p:cTn dur="1" fill="hold" id="19">
                                          <p:stCondLst>
                                            <p:cond delay="0"/>
                                          </p:stCondLst>
                                        </p:cTn>
                                        <p:tgtEl>
                                          <p:spTgt spid="1049712"/>
                                        </p:tgtEl>
                                        <p:attrNameLst>
                                          <p:attrName>style.visibility</p:attrName>
                                        </p:attrNameLst>
                                      </p:cBhvr>
                                      <p:to>
                                        <p:strVal val="visible"/>
                                      </p:to>
                                    </p:set>
                                    <p:animEffect transition="in" filter="blinds(horizontal)">
                                      <p:cBhvr>
                                        <p:cTn dur="500" id="20"/>
                                        <p:tgtEl>
                                          <p:spTgt spid="1049712"/>
                                        </p:tgtEl>
                                      </p:cBhvr>
                                    </p:animEffect>
                                  </p:childTnLst>
                                </p:cTn>
                              </p:par>
                              <p:par>
                                <p:cTn fill="hold" id="21" nodeType="withEffect" presetClass="entr" presetID="3" presetSubtype="10">
                                  <p:stCondLst>
                                    <p:cond delay="0"/>
                                  </p:stCondLst>
                                  <p:childTnLst>
                                    <p:set>
                                      <p:cBhvr>
                                        <p:cTn dur="1" fill="hold" id="22">
                                          <p:stCondLst>
                                            <p:cond delay="0"/>
                                          </p:stCondLst>
                                        </p:cTn>
                                        <p:tgtEl>
                                          <p:spTgt spid="2097505"/>
                                        </p:tgtEl>
                                        <p:attrNameLst>
                                          <p:attrName>style.visibility</p:attrName>
                                        </p:attrNameLst>
                                      </p:cBhvr>
                                      <p:to>
                                        <p:strVal val="visible"/>
                                      </p:to>
                                    </p:set>
                                    <p:animEffect transition="in" filter="blinds(horizontal)">
                                      <p:cBhvr>
                                        <p:cTn dur="500" id="23"/>
                                        <p:tgtEl>
                                          <p:spTgt spid="2097505"/>
                                        </p:tgtEl>
                                      </p:cBhvr>
                                    </p:animEffect>
                                  </p:childTnLst>
                                </p:cTn>
                              </p:par>
                              <p:par>
                                <p:cTn fill="hold" id="24" nodeType="withEffect" presetClass="entr" presetID="3" presetSubtype="10">
                                  <p:stCondLst>
                                    <p:cond delay="0"/>
                                  </p:stCondLst>
                                  <p:childTnLst>
                                    <p:set>
                                      <p:cBhvr>
                                        <p:cTn dur="1" fill="hold" id="25">
                                          <p:stCondLst>
                                            <p:cond delay="0"/>
                                          </p:stCondLst>
                                        </p:cTn>
                                        <p:tgtEl>
                                          <p:spTgt spid="2097506"/>
                                        </p:tgtEl>
                                        <p:attrNameLst>
                                          <p:attrName>style.visibility</p:attrName>
                                        </p:attrNameLst>
                                      </p:cBhvr>
                                      <p:to>
                                        <p:strVal val="visible"/>
                                      </p:to>
                                    </p:set>
                                    <p:animEffect transition="in" filter="blinds(horizontal)">
                                      <p:cBhvr>
                                        <p:cTn dur="500" id="26"/>
                                        <p:tgtEl>
                                          <p:spTgt spid="2097506"/>
                                        </p:tgtEl>
                                      </p:cBhvr>
                                    </p:animEffect>
                                  </p:childTnLst>
                                </p:cTn>
                              </p:par>
                              <p:par>
                                <p:cTn fill="hold" id="27" nodeType="withEffect" presetClass="entr" presetID="3" presetSubtype="10">
                                  <p:stCondLst>
                                    <p:cond delay="0"/>
                                  </p:stCondLst>
                                  <p:childTnLst>
                                    <p:set>
                                      <p:cBhvr>
                                        <p:cTn dur="1" fill="hold" id="28">
                                          <p:stCondLst>
                                            <p:cond delay="0"/>
                                          </p:stCondLst>
                                        </p:cTn>
                                        <p:tgtEl>
                                          <p:spTgt spid="2097507"/>
                                        </p:tgtEl>
                                        <p:attrNameLst>
                                          <p:attrName>style.visibility</p:attrName>
                                        </p:attrNameLst>
                                      </p:cBhvr>
                                      <p:to>
                                        <p:strVal val="visible"/>
                                      </p:to>
                                    </p:set>
                                    <p:animEffect transition="in" filter="blinds(horizontal)">
                                      <p:cBhvr>
                                        <p:cTn dur="500" id="29"/>
                                        <p:tgtEl>
                                          <p:spTgt spid="2097507"/>
                                        </p:tgtEl>
                                      </p:cBhvr>
                                    </p:animEffect>
                                  </p:childTnLst>
                                </p:cTn>
                              </p:par>
                              <p:par>
                                <p:cTn fill="hold" grpId="0" id="30" nodeType="withEffect" presetClass="entr" presetID="3" presetSubtype="10">
                                  <p:stCondLst>
                                    <p:cond delay="0"/>
                                  </p:stCondLst>
                                  <p:childTnLst>
                                    <p:set>
                                      <p:cBhvr>
                                        <p:cTn dur="1" fill="hold" id="31">
                                          <p:stCondLst>
                                            <p:cond delay="0"/>
                                          </p:stCondLst>
                                        </p:cTn>
                                        <p:tgtEl>
                                          <p:spTgt spid="1049715"/>
                                        </p:tgtEl>
                                        <p:attrNameLst>
                                          <p:attrName>style.visibility</p:attrName>
                                        </p:attrNameLst>
                                      </p:cBhvr>
                                      <p:to>
                                        <p:strVal val="visible"/>
                                      </p:to>
                                    </p:set>
                                    <p:animEffect transition="in" filter="blinds(horizontal)">
                                      <p:cBhvr>
                                        <p:cTn dur="500" id="32"/>
                                        <p:tgtEl>
                                          <p:spTgt spid="1049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11" grpId="0" uiExpand="0" build="whole" animBg="1"/>
      <p:bldP spid="1049712" grpId="0" uiExpand="0" build="whole"/>
      <p:bldP spid="1049715" grpId="0" uiExpand="0" build="whole"/>
    </p:bldLst>
  </p:timing>
</p:sld>
</file>

<file path=ppt/slides/slide97.xml><?xml version="1.0" encoding="utf-8"?>
<p:sld xmlns:a="http://schemas.openxmlformats.org/drawingml/2006/main" xmlns:r="http://schemas.openxmlformats.org/officeDocument/2006/relationships" xmlns:p="http://schemas.openxmlformats.org/presentationml/2006/main" showMasterSp="1">
  <p:cSld>
    <p:spTree>
      <p:nvGrpSpPr>
        <p:cNvPr id="487" name=""/>
        <p:cNvGrpSpPr/>
        <p:nvPr/>
      </p:nvGrpSpPr>
      <p:grpSpPr>
        <a:xfrm rot="0">
          <a:off x="0" y="0"/>
          <a:ext cx="0" cy="0"/>
          <a:chOff x="0" y="0"/>
          <a:chExt cx="0" cy="0"/>
        </a:xfrm>
      </p:grpSpPr>
      <p:sp>
        <p:nvSpPr>
          <p:cNvPr id="1049719" name=""/>
          <p:cNvSpPr txBox="1"/>
          <p:nvPr/>
        </p:nvSpPr>
        <p:spPr>
          <a:xfrm rot="0">
            <a:off x="381000" y="76200"/>
            <a:ext cx="6248400" cy="461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i="1" lang="en-US">
                <a:latin typeface="Times New Roman" pitchFamily="18" charset="0"/>
                <a:ea typeface="Times New Roman" pitchFamily="18" charset="0"/>
              </a:rPr>
              <a:t>Taking divergence of above equation</a:t>
            </a:r>
          </a:p>
        </p:txBody>
      </p:sp>
      <p:pic>
        <p:nvPicPr>
          <p:cNvPr id="2097508" name=""/>
          <p:cNvPicPr>
            <a:picLocks/>
          </p:cNvPicPr>
          <p:nvPr>
            <p:ph sz="quarter" idx="1"/>
          </p:nvPr>
        </p:nvPicPr>
        <p:blipFill>
          <a:blip xmlns:r="http://schemas.openxmlformats.org/officeDocument/2006/relationships" r:embed="rId1"/>
          <a:srcRect l="0" t="0" r="0" b="0"/>
          <a:stretch>
            <a:fillRect/>
          </a:stretch>
        </p:blipFill>
        <p:spPr>
          <a:xfrm rot="0">
            <a:off x="2286000" y="533400"/>
            <a:ext cx="3505200" cy="476250"/>
          </a:xfrm>
          <a:prstGeom prst="rect"/>
          <a:noFill/>
          <a:ln>
            <a:noFill/>
          </a:ln>
        </p:spPr>
      </p:pic>
      <p:pic>
        <p:nvPicPr>
          <p:cNvPr id="2097509" name=""/>
          <p:cNvPicPr>
            <a:picLocks/>
          </p:cNvPicPr>
          <p:nvPr>
            <p:ph sz="quarter" idx="2"/>
          </p:nvPr>
        </p:nvPicPr>
        <p:blipFill>
          <a:blip xmlns:r="http://schemas.openxmlformats.org/officeDocument/2006/relationships" r:embed="rId2"/>
          <a:srcRect l="0" t="0" r="0" b="0"/>
          <a:stretch>
            <a:fillRect/>
          </a:stretch>
        </p:blipFill>
        <p:spPr>
          <a:xfrm rot="0">
            <a:off x="3124200" y="1905000"/>
            <a:ext cx="5316537" cy="1676400"/>
          </a:xfrm>
          <a:prstGeom prst="rect"/>
          <a:noFill/>
          <a:ln>
            <a:noFill/>
          </a:ln>
        </p:spPr>
      </p:pic>
      <p:pic>
        <p:nvPicPr>
          <p:cNvPr id="2097510" name=""/>
          <p:cNvPicPr>
            <a:picLocks/>
          </p:cNvPicPr>
          <p:nvPr>
            <p:ph sz="quarter" idx="3"/>
          </p:nvPr>
        </p:nvPicPr>
        <p:blipFill>
          <a:blip xmlns:r="http://schemas.openxmlformats.org/officeDocument/2006/relationships" r:embed="rId3"/>
          <a:srcRect l="0" t="0" r="0" b="0"/>
          <a:stretch>
            <a:fillRect/>
          </a:stretch>
        </p:blipFill>
        <p:spPr>
          <a:xfrm rot="0">
            <a:off x="2819400" y="3810000"/>
            <a:ext cx="2590800" cy="704850"/>
          </a:xfrm>
          <a:prstGeom prst="rect"/>
          <a:noFill/>
          <a:ln>
            <a:noFill/>
          </a:ln>
        </p:spPr>
      </p:pic>
      <p:sp>
        <p:nvSpPr>
          <p:cNvPr id="1049720" name=""/>
          <p:cNvSpPr txBox="1"/>
          <p:nvPr/>
        </p:nvSpPr>
        <p:spPr>
          <a:xfrm rot="0">
            <a:off x="304800" y="990600"/>
            <a:ext cx="8305800" cy="830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spcBef>
                <a:spcPct val="50000"/>
              </a:spcBef>
            </a:pPr>
            <a:r>
              <a:rPr altLang="en-US" sz="2400" i="1" lang="en-US">
                <a:latin typeface="Times New Roman" pitchFamily="18" charset="0"/>
                <a:ea typeface="Times New Roman" pitchFamily="18" charset="0"/>
              </a:rPr>
              <a:t>Since R.H.S. of above equation is not zero</a:t>
            </a:r>
            <a:r>
              <a:rPr altLang="en-US" sz="2400" i="1" lang="en-US">
                <a:latin typeface="Times New Roman" pitchFamily="18" charset="0"/>
                <a:ea typeface="Times New Roman" pitchFamily="18" charset="0"/>
              </a:rPr>
              <a:t>*</a:t>
            </a:r>
            <a:r>
              <a:rPr altLang="en-US" sz="2400" i="1" lang="en-US">
                <a:latin typeface="Times New Roman" pitchFamily="18" charset="0"/>
                <a:ea typeface="Times New Roman" pitchFamily="18" charset="0"/>
              </a:rPr>
              <a:t>*, so let us apply Continuity equation and Gauss’s law (Electrostatics) we get</a:t>
            </a:r>
          </a:p>
        </p:txBody>
      </p:sp>
      <p:pic>
        <p:nvPicPr>
          <p:cNvPr id="2097511" name=""/>
          <p:cNvPicPr>
            <a:picLocks/>
          </p:cNvPicPr>
          <p:nvPr>
            <p:ph sz="quarter" idx="4"/>
          </p:nvPr>
        </p:nvPicPr>
        <p:blipFill>
          <a:blip xmlns:r="http://schemas.openxmlformats.org/officeDocument/2006/relationships" r:embed="rId4"/>
          <a:srcRect l="0" t="0" r="0" b="0"/>
          <a:stretch>
            <a:fillRect/>
          </a:stretch>
        </p:blipFill>
        <p:spPr>
          <a:xfrm rot="0">
            <a:off x="400050" y="4495800"/>
            <a:ext cx="6324600" cy="676275"/>
          </a:xfrm>
          <a:prstGeom prst="rect"/>
          <a:noFill/>
          <a:ln>
            <a:noFill/>
          </a:ln>
        </p:spPr>
      </p:pic>
      <p:pic>
        <p:nvPicPr>
          <p:cNvPr id="2097512" name=""/>
          <p:cNvPicPr>
            <a:picLocks/>
          </p:cNvPicPr>
          <p:nvPr/>
        </p:nvPicPr>
        <p:blipFill>
          <a:blip xmlns:r="http://schemas.openxmlformats.org/officeDocument/2006/relationships" r:embed="rId5"/>
          <a:srcRect l="0" t="0" r="0" b="0"/>
          <a:stretch>
            <a:fillRect/>
          </a:stretch>
        </p:blipFill>
        <p:spPr>
          <a:xfrm rot="0">
            <a:off x="6934200" y="4419600"/>
            <a:ext cx="1447800" cy="782637"/>
          </a:xfrm>
          <a:prstGeom prst="rect"/>
          <a:noFill/>
          <a:ln>
            <a:noFill/>
          </a:ln>
        </p:spPr>
      </p:pic>
      <p:pic>
        <p:nvPicPr>
          <p:cNvPr id="2097513" name=""/>
          <p:cNvPicPr>
            <a:picLocks/>
          </p:cNvPicPr>
          <p:nvPr/>
        </p:nvPicPr>
        <p:blipFill>
          <a:blip xmlns:r="http://schemas.openxmlformats.org/officeDocument/2006/relationships" r:embed="rId6"/>
          <a:srcRect l="0" t="0" r="0" b="0"/>
          <a:stretch>
            <a:fillRect/>
          </a:stretch>
        </p:blipFill>
        <p:spPr>
          <a:xfrm rot="0">
            <a:off x="3810000" y="5334000"/>
            <a:ext cx="3505200" cy="627062"/>
          </a:xfrm>
          <a:prstGeom prst="rect"/>
          <a:solidFill>
            <a:srgbClr val="00FFFF"/>
          </a:solidFill>
          <a:ln w="9525" cap="flat" cmpd="sng">
            <a:solidFill>
              <a:schemeClr val="dk1">
                <a:alpha val="100000"/>
              </a:schemeClr>
            </a:solidFill>
            <a:prstDash val="solid"/>
            <a:round/>
          </a:ln>
        </p:spPr>
      </p:pic>
      <p:sp>
        <p:nvSpPr>
          <p:cNvPr id="1049721" name=""/>
          <p:cNvSpPr txBox="1"/>
          <p:nvPr/>
        </p:nvSpPr>
        <p:spPr>
          <a:xfrm rot="0">
            <a:off x="457200" y="6324600"/>
            <a:ext cx="5354637"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ea typeface="Times New Roman" pitchFamily="18" charset="0"/>
              </a:rPr>
              <a:t>*</a:t>
            </a:r>
            <a:r>
              <a:rPr altLang="en-US" sz="2000" i="1" lang="en-US">
                <a:latin typeface="Times New Roman" pitchFamily="18" charset="0"/>
                <a:ea typeface="Times New Roman" pitchFamily="18" charset="0"/>
              </a:rPr>
              <a:t>*Note: Fundamental theorem of vector analysis; </a:t>
            </a:r>
          </a:p>
        </p:txBody>
      </p:sp>
      <p:pic>
        <p:nvPicPr>
          <p:cNvPr id="2097514" name=""/>
          <p:cNvPicPr>
            <a:picLocks/>
          </p:cNvPicPr>
          <p:nvPr/>
        </p:nvPicPr>
        <p:blipFill>
          <a:blip xmlns:r="http://schemas.openxmlformats.org/officeDocument/2006/relationships" r:embed="rId7"/>
          <a:srcRect l="0" t="0" r="0" b="0"/>
          <a:stretch>
            <a:fillRect/>
          </a:stretch>
        </p:blipFill>
        <p:spPr>
          <a:xfrm rot="0">
            <a:off x="6186487" y="6337300"/>
            <a:ext cx="1493837" cy="368300"/>
          </a:xfrm>
          <a:prstGeom prst="rect"/>
          <a:noFill/>
          <a:ln>
            <a:noFill/>
          </a:ln>
        </p:spPr>
      </p:pic>
      <p:sp>
        <p:nvSpPr>
          <p:cNvPr id="1049722" name=""/>
          <p:cNvSpPr txBox="1"/>
          <p:nvPr/>
        </p:nvSpPr>
        <p:spPr>
          <a:xfrm rot="0">
            <a:off x="1371600" y="4038600"/>
            <a:ext cx="839787" cy="400050"/>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ea typeface="Times New Roman" pitchFamily="18" charset="0"/>
              </a:rPr>
              <a:t>Hence</a:t>
            </a:r>
          </a:p>
        </p:txBody>
      </p:sp>
      <p:cxnSp>
        <p:nvCxnSpPr>
          <p:cNvPr id="3145788" name=""/>
          <p:cNvCxnSpPr>
            <a:cxnSpLocks/>
          </p:cNvCxnSpPr>
          <p:nvPr/>
        </p:nvCxnSpPr>
        <p:spPr>
          <a:xfrm rot="0">
            <a:off x="228600" y="6170612"/>
            <a:ext cx="8686800" cy="1587"/>
          </a:xfrm>
          <a:prstGeom prst="line"/>
          <a:noFill/>
          <a:ln w="9525" cap="flat" cmpd="sng">
            <a:solidFill>
              <a:schemeClr val="dk1">
                <a:alpha val="100000"/>
              </a:schemeClr>
            </a:solidFill>
            <a:prstDash val="solid"/>
            <a:round/>
          </a:ln>
        </p:spPr>
      </p:cxnSp>
      <p:sp>
        <p:nvSpPr>
          <p:cNvPr id="1049723" name=""/>
          <p:cNvSpPr txBox="1"/>
          <p:nvPr/>
        </p:nvSpPr>
        <p:spPr>
          <a:xfrm rot="0">
            <a:off x="304800" y="5257800"/>
            <a:ext cx="3276600" cy="7080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lvl="0"/>
            <a:r>
              <a:rPr altLang="en-US" sz="2000" i="1" lang="en-US">
                <a:latin typeface="Times New Roman" pitchFamily="18" charset="0"/>
                <a:ea typeface="Times New Roman" pitchFamily="18" charset="0"/>
              </a:rPr>
              <a:t>Hence modified Ampere’s Law (differential form)  </a:t>
            </a:r>
          </a:p>
        </p:txBody>
      </p:sp>
      <p:pic>
        <p:nvPicPr>
          <p:cNvPr id="2097515" name=""/>
          <p:cNvPicPr>
            <a:picLocks/>
          </p:cNvPicPr>
          <p:nvPr/>
        </p:nvPicPr>
        <p:blipFill>
          <a:blip xmlns:r="http://schemas.openxmlformats.org/officeDocument/2006/relationships" r:embed="rId8"/>
          <a:srcRect l="0" t="0" r="0" b="0"/>
          <a:stretch>
            <a:fillRect/>
          </a:stretch>
        </p:blipFill>
        <p:spPr>
          <a:xfrm rot="0">
            <a:off x="0" y="1905000"/>
            <a:ext cx="2974975" cy="1752600"/>
          </a:xfrm>
          <a:prstGeom prst="rect"/>
          <a:noFill/>
          <a:ln>
            <a:noFill/>
          </a:ln>
        </p:spPr>
      </p:pic>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508"/>
                                        </p:tgtEl>
                                        <p:attrNameLst>
                                          <p:attrName>style.visibility</p:attrName>
                                        </p:attrNameLst>
                                      </p:cBhvr>
                                      <p:to>
                                        <p:strVal val="visible"/>
                                      </p:to>
                                    </p:set>
                                    <p:animEffect transition="in" filter="blinds(horizontal)">
                                      <p:cBhvr>
                                        <p:cTn dur="500" id="7"/>
                                        <p:tgtEl>
                                          <p:spTgt spid="2097508"/>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49719"/>
                                        </p:tgtEl>
                                        <p:attrNameLst>
                                          <p:attrName>style.visibility</p:attrName>
                                        </p:attrNameLst>
                                      </p:cBhvr>
                                      <p:to>
                                        <p:strVal val="visible"/>
                                      </p:to>
                                    </p:set>
                                    <p:animEffect transition="in" filter="blinds(horizontal)">
                                      <p:cBhvr>
                                        <p:cTn dur="500" id="10"/>
                                        <p:tgtEl>
                                          <p:spTgt spid="1049719"/>
                                        </p:tgtEl>
                                      </p:cBhvr>
                                    </p:animEffect>
                                  </p:childTnLst>
                                </p:cTn>
                              </p:par>
                              <p:par>
                                <p:cTn fill="hold" grpId="0" id="11" nodeType="withEffect" presetClass="entr" presetID="3" presetSubtype="10">
                                  <p:stCondLst>
                                    <p:cond delay="0"/>
                                  </p:stCondLst>
                                  <p:childTnLst>
                                    <p:set>
                                      <p:cBhvr>
                                        <p:cTn dur="1" fill="hold" id="12">
                                          <p:stCondLst>
                                            <p:cond delay="0"/>
                                          </p:stCondLst>
                                        </p:cTn>
                                        <p:tgtEl>
                                          <p:spTgt spid="1049720"/>
                                        </p:tgtEl>
                                        <p:attrNameLst>
                                          <p:attrName>style.visibility</p:attrName>
                                        </p:attrNameLst>
                                      </p:cBhvr>
                                      <p:to>
                                        <p:strVal val="visible"/>
                                      </p:to>
                                    </p:set>
                                    <p:animEffect transition="in" filter="blinds(horizontal)">
                                      <p:cBhvr>
                                        <p:cTn dur="500" id="13"/>
                                        <p:tgtEl>
                                          <p:spTgt spid="1049720"/>
                                        </p:tgtEl>
                                      </p:cBhvr>
                                    </p:animEffect>
                                  </p:childTnLst>
                                </p:cTn>
                              </p:par>
                              <p:par>
                                <p:cTn fill="hold" grpId="0" id="14" nodeType="withEffect" presetClass="entr" presetID="3" presetSubtype="10">
                                  <p:stCondLst>
                                    <p:cond delay="0"/>
                                  </p:stCondLst>
                                  <p:childTnLst>
                                    <p:set>
                                      <p:cBhvr>
                                        <p:cTn dur="1" fill="hold" id="15">
                                          <p:stCondLst>
                                            <p:cond delay="0"/>
                                          </p:stCondLst>
                                        </p:cTn>
                                        <p:tgtEl>
                                          <p:spTgt spid="1049721"/>
                                        </p:tgtEl>
                                        <p:attrNameLst>
                                          <p:attrName>style.visibility</p:attrName>
                                        </p:attrNameLst>
                                      </p:cBhvr>
                                      <p:to>
                                        <p:strVal val="visible"/>
                                      </p:to>
                                    </p:set>
                                    <p:animEffect transition="in" filter="blinds(horizontal)">
                                      <p:cBhvr>
                                        <p:cTn dur="500" id="16"/>
                                        <p:tgtEl>
                                          <p:spTgt spid="1049721"/>
                                        </p:tgtEl>
                                      </p:cBhvr>
                                    </p:animEffect>
                                  </p:childTnLst>
                                </p:cTn>
                              </p:par>
                              <p:par>
                                <p:cTn fill="hold" id="17" nodeType="withEffect" presetClass="entr" presetID="3" presetSubtype="10">
                                  <p:stCondLst>
                                    <p:cond delay="0"/>
                                  </p:stCondLst>
                                  <p:childTnLst>
                                    <p:set>
                                      <p:cBhvr>
                                        <p:cTn dur="1" fill="hold" id="18">
                                          <p:stCondLst>
                                            <p:cond delay="0"/>
                                          </p:stCondLst>
                                        </p:cTn>
                                        <p:tgtEl>
                                          <p:spTgt spid="2097514"/>
                                        </p:tgtEl>
                                        <p:attrNameLst>
                                          <p:attrName>style.visibility</p:attrName>
                                        </p:attrNameLst>
                                      </p:cBhvr>
                                      <p:to>
                                        <p:strVal val="visible"/>
                                      </p:to>
                                    </p:set>
                                    <p:animEffect transition="in" filter="blinds(horizontal)">
                                      <p:cBhvr>
                                        <p:cTn dur="500" id="19"/>
                                        <p:tgtEl>
                                          <p:spTgt spid="2097514"/>
                                        </p:tgtEl>
                                      </p:cBhvr>
                                    </p:animEffect>
                                  </p:childTnLst>
                                </p:cTn>
                              </p:par>
                              <p:par>
                                <p:cTn fill="hold" id="20" nodeType="withEffect" presetClass="entr" presetID="3" presetSubtype="10">
                                  <p:stCondLst>
                                    <p:cond delay="0"/>
                                  </p:stCondLst>
                                  <p:childTnLst>
                                    <p:set>
                                      <p:cBhvr>
                                        <p:cTn dur="1" fill="hold" id="21">
                                          <p:stCondLst>
                                            <p:cond delay="0"/>
                                          </p:stCondLst>
                                        </p:cTn>
                                        <p:tgtEl>
                                          <p:spTgt spid="3145788"/>
                                        </p:tgtEl>
                                        <p:attrNameLst>
                                          <p:attrName>style.visibility</p:attrName>
                                        </p:attrNameLst>
                                      </p:cBhvr>
                                      <p:to>
                                        <p:strVal val="visible"/>
                                      </p:to>
                                    </p:set>
                                    <p:animEffect transition="in" filter="blinds(horizontal)">
                                      <p:cBhvr>
                                        <p:cTn dur="500" id="22"/>
                                        <p:tgtEl>
                                          <p:spTgt spid="3145788"/>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3" presetSubtype="10">
                                  <p:stCondLst>
                                    <p:cond delay="0"/>
                                  </p:stCondLst>
                                  <p:childTnLst>
                                    <p:set>
                                      <p:cBhvr>
                                        <p:cTn dur="1" fill="hold" id="26">
                                          <p:stCondLst>
                                            <p:cond delay="0"/>
                                          </p:stCondLst>
                                        </p:cTn>
                                        <p:tgtEl>
                                          <p:spTgt spid="2097509"/>
                                        </p:tgtEl>
                                        <p:attrNameLst>
                                          <p:attrName>style.visibility</p:attrName>
                                        </p:attrNameLst>
                                      </p:cBhvr>
                                      <p:to>
                                        <p:strVal val="visible"/>
                                      </p:to>
                                    </p:set>
                                    <p:animEffect transition="in" filter="blinds(horizontal)">
                                      <p:cBhvr>
                                        <p:cTn dur="500" id="27"/>
                                        <p:tgtEl>
                                          <p:spTgt spid="209750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49722"/>
                                        </p:tgtEl>
                                        <p:attrNameLst>
                                          <p:attrName>style.visibility</p:attrName>
                                        </p:attrNameLst>
                                      </p:cBhvr>
                                      <p:to>
                                        <p:strVal val="visible"/>
                                      </p:to>
                                    </p:set>
                                    <p:animEffect transition="in" filter="blinds(horizontal)">
                                      <p:cBhvr>
                                        <p:cTn dur="500" id="32"/>
                                        <p:tgtEl>
                                          <p:spTgt spid="1049722"/>
                                        </p:tgtEl>
                                      </p:cBhvr>
                                    </p:animEffect>
                                  </p:childTnLst>
                                </p:cTn>
                              </p:par>
                              <p:par>
                                <p:cTn fill="hold" id="33" nodeType="withEffect" presetClass="entr" presetID="3" presetSubtype="10">
                                  <p:stCondLst>
                                    <p:cond delay="0"/>
                                  </p:stCondLst>
                                  <p:childTnLst>
                                    <p:set>
                                      <p:cBhvr>
                                        <p:cTn dur="1" fill="hold" id="34">
                                          <p:stCondLst>
                                            <p:cond delay="0"/>
                                          </p:stCondLst>
                                        </p:cTn>
                                        <p:tgtEl>
                                          <p:spTgt spid="2097510"/>
                                        </p:tgtEl>
                                        <p:attrNameLst>
                                          <p:attrName>style.visibility</p:attrName>
                                        </p:attrNameLst>
                                      </p:cBhvr>
                                      <p:to>
                                        <p:strVal val="visible"/>
                                      </p:to>
                                    </p:set>
                                    <p:animEffect transition="in" filter="blinds(horizontal)">
                                      <p:cBhvr>
                                        <p:cTn dur="500" id="35"/>
                                        <p:tgtEl>
                                          <p:spTgt spid="209751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3" presetSubtype="10">
                                  <p:stCondLst>
                                    <p:cond delay="0"/>
                                  </p:stCondLst>
                                  <p:childTnLst>
                                    <p:set>
                                      <p:cBhvr>
                                        <p:cTn dur="1" fill="hold" id="39">
                                          <p:stCondLst>
                                            <p:cond delay="0"/>
                                          </p:stCondLst>
                                        </p:cTn>
                                        <p:tgtEl>
                                          <p:spTgt spid="2097511"/>
                                        </p:tgtEl>
                                        <p:attrNameLst>
                                          <p:attrName>style.visibility</p:attrName>
                                        </p:attrNameLst>
                                      </p:cBhvr>
                                      <p:to>
                                        <p:strVal val="visible"/>
                                      </p:to>
                                    </p:set>
                                    <p:animEffect transition="in" filter="blinds(horizontal)">
                                      <p:cBhvr>
                                        <p:cTn dur="500" id="40"/>
                                        <p:tgtEl>
                                          <p:spTgt spid="2097511"/>
                                        </p:tgtEl>
                                      </p:cBhvr>
                                    </p:animEffect>
                                  </p:childTnLst>
                                </p:cTn>
                              </p:par>
                              <p:par>
                                <p:cTn fill="hold" id="41" nodeType="withEffect" presetClass="entr" presetID="3" presetSubtype="10">
                                  <p:stCondLst>
                                    <p:cond delay="0"/>
                                  </p:stCondLst>
                                  <p:childTnLst>
                                    <p:set>
                                      <p:cBhvr>
                                        <p:cTn dur="1" fill="hold" id="42">
                                          <p:stCondLst>
                                            <p:cond delay="0"/>
                                          </p:stCondLst>
                                        </p:cTn>
                                        <p:tgtEl>
                                          <p:spTgt spid="2097512"/>
                                        </p:tgtEl>
                                        <p:attrNameLst>
                                          <p:attrName>style.visibility</p:attrName>
                                        </p:attrNameLst>
                                      </p:cBhvr>
                                      <p:to>
                                        <p:strVal val="visible"/>
                                      </p:to>
                                    </p:set>
                                    <p:animEffect transition="in" filter="blinds(horizontal)">
                                      <p:cBhvr>
                                        <p:cTn dur="500" id="43"/>
                                        <p:tgtEl>
                                          <p:spTgt spid="2097512"/>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3" presetSubtype="10">
                                  <p:stCondLst>
                                    <p:cond delay="0"/>
                                  </p:stCondLst>
                                  <p:childTnLst>
                                    <p:set>
                                      <p:cBhvr>
                                        <p:cTn dur="1" fill="hold" id="47">
                                          <p:stCondLst>
                                            <p:cond delay="0"/>
                                          </p:stCondLst>
                                        </p:cTn>
                                        <p:tgtEl>
                                          <p:spTgt spid="2097513"/>
                                        </p:tgtEl>
                                        <p:attrNameLst>
                                          <p:attrName>style.visibility</p:attrName>
                                        </p:attrNameLst>
                                      </p:cBhvr>
                                      <p:to>
                                        <p:strVal val="visible"/>
                                      </p:to>
                                    </p:set>
                                    <p:animEffect transition="in" filter="blinds(horizontal)">
                                      <p:cBhvr>
                                        <p:cTn dur="500" id="48"/>
                                        <p:tgtEl>
                                          <p:spTgt spid="2097513"/>
                                        </p:tgtEl>
                                      </p:cBhvr>
                                    </p:animEffect>
                                  </p:childTnLst>
                                </p:cTn>
                              </p:par>
                              <p:par>
                                <p:cTn fill="hold" grpId="0" id="49" nodeType="withEffect" presetClass="entr" presetID="3" presetSubtype="10">
                                  <p:stCondLst>
                                    <p:cond delay="0"/>
                                  </p:stCondLst>
                                  <p:childTnLst>
                                    <p:set>
                                      <p:cBhvr>
                                        <p:cTn dur="1" fill="hold" id="50">
                                          <p:stCondLst>
                                            <p:cond delay="0"/>
                                          </p:stCondLst>
                                        </p:cTn>
                                        <p:tgtEl>
                                          <p:spTgt spid="1049723"/>
                                        </p:tgtEl>
                                        <p:attrNameLst>
                                          <p:attrName>style.visibility</p:attrName>
                                        </p:attrNameLst>
                                      </p:cBhvr>
                                      <p:to>
                                        <p:strVal val="visible"/>
                                      </p:to>
                                    </p:set>
                                    <p:animEffect transition="in" filter="blinds(horizontal)">
                                      <p:cBhvr>
                                        <p:cTn dur="500" id="51"/>
                                        <p:tgtEl>
                                          <p:spTgt spid="104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19" grpId="0" uiExpand="0" build="whole"/>
      <p:bldP spid="1049720" grpId="0" uiExpand="0" build="whole"/>
      <p:bldP spid="1049721" grpId="0" uiExpand="0" build="whole"/>
      <p:bldP spid="1049722" grpId="0" uiExpand="0" build="whole"/>
      <p:bldP spid="1049723" grpId="0" uiExpand="0" build="whole"/>
    </p:bldLst>
  </p:timing>
</p:sld>
</file>

<file path=ppt/slides/slide98.xml><?xml version="1.0" encoding="utf-8"?>
<p:sld xmlns:a="http://schemas.openxmlformats.org/drawingml/2006/main" xmlns:r="http://schemas.openxmlformats.org/officeDocument/2006/relationships" xmlns:p="http://schemas.openxmlformats.org/presentationml/2006/main" showMasterSp="1">
  <p:cSld>
    <p:spTree>
      <p:nvGrpSpPr>
        <p:cNvPr id="490" name=""/>
        <p:cNvGrpSpPr/>
        <p:nvPr/>
      </p:nvGrpSpPr>
      <p:grpSpPr>
        <a:xfrm rot="0">
          <a:off x="0" y="0"/>
          <a:ext cx="0" cy="0"/>
          <a:chOff x="0" y="0"/>
          <a:chExt cx="0" cy="0"/>
        </a:xfrm>
      </p:grpSpPr>
      <p:pic>
        <p:nvPicPr>
          <p:cNvPr id="2097516" name=""/>
          <p:cNvPicPr>
            <a:picLocks/>
          </p:cNvPicPr>
          <p:nvPr/>
        </p:nvPicPr>
        <p:blipFill>
          <a:blip xmlns:r="http://schemas.openxmlformats.org/officeDocument/2006/relationships" r:embed="rId1"/>
          <a:srcRect l="0" t="0" r="0" b="0"/>
          <a:stretch>
            <a:fillRect/>
          </a:stretch>
        </p:blipFill>
        <p:spPr>
          <a:xfrm rot="0">
            <a:off x="228600" y="533400"/>
            <a:ext cx="8648700" cy="914400"/>
          </a:xfrm>
          <a:prstGeom prst="rect"/>
          <a:noFill/>
          <a:ln>
            <a:noFill/>
          </a:ln>
        </p:spPr>
      </p:pic>
      <p:pic>
        <p:nvPicPr>
          <p:cNvPr id="2097517" name=""/>
          <p:cNvPicPr>
            <a:picLocks/>
          </p:cNvPicPr>
          <p:nvPr/>
        </p:nvPicPr>
        <p:blipFill>
          <a:blip xmlns:r="http://schemas.openxmlformats.org/officeDocument/2006/relationships" r:embed="rId2"/>
          <a:srcRect l="0" t="0" r="0" b="0"/>
          <a:stretch>
            <a:fillRect/>
          </a:stretch>
        </p:blipFill>
        <p:spPr>
          <a:xfrm rot="0">
            <a:off x="838200" y="1524000"/>
            <a:ext cx="3665537" cy="1371600"/>
          </a:xfrm>
          <a:prstGeom prst="rect"/>
          <a:noFill/>
          <a:ln>
            <a:noFill/>
          </a:ln>
        </p:spPr>
      </p:pic>
      <p:sp>
        <p:nvSpPr>
          <p:cNvPr id="1049727" name=""/>
          <p:cNvSpPr/>
          <p:nvPr>
            <p:ph sz="full" idx="1"/>
          </p:nvPr>
        </p:nvSpPr>
        <p:spPr>
          <a:xfrm rot="0">
            <a:off x="381000" y="3352800"/>
            <a:ext cx="8229600" cy="2133600"/>
          </a:xfrm>
          <a:prstGeom prst="rect"/>
          <a:noFill/>
          <a:ln>
            <a:noFill/>
          </a:ln>
        </p:spPr>
        <p:txBody>
          <a:bodyPr anchor="t" bIns="45720" lIns="91440" rIns="91440" tIns="45720" vert="horz"/>
          <a:lstStyle>
            <a:lvl1pPr algn="l" fontAlgn="base" indent="-342900" latinLnBrk="1" marL="342900" rtl="0">
              <a:lnSpc>
                <a:spcPct val="100000"/>
              </a:lnSpc>
              <a:spcBef>
                <a:spcPct val="20000"/>
              </a:spcBef>
              <a:spcAft>
                <a:spcPct val="0"/>
              </a:spcAft>
              <a:buSzPct val="100000"/>
              <a:buFontTx/>
              <a:buChar char="•"/>
              <a:defRPr baseline="0" b="0" sz="3200" i="0" u="none">
                <a:solidFill>
                  <a:schemeClr val="dk1"/>
                </a:solidFill>
                <a:latin typeface="Arial" pitchFamily="34" charset="0"/>
                <a:sym typeface="Arial" pitchFamily="34" charset="0"/>
              </a:defRPr>
            </a:lvl1pPr>
            <a:lvl2pPr algn="l" fontAlgn="base" indent="-285750" latinLnBrk="1" marL="742950" rtl="0">
              <a:lnSpc>
                <a:spcPct val="100000"/>
              </a:lnSpc>
              <a:spcBef>
                <a:spcPct val="20000"/>
              </a:spcBef>
              <a:spcAft>
                <a:spcPct val="0"/>
              </a:spcAft>
              <a:buSzPct val="100000"/>
              <a:buFontTx/>
              <a:buChar char="–"/>
              <a:defRPr baseline="0" b="0" sz="2800" i="0" u="none">
                <a:solidFill>
                  <a:schemeClr val="dk1"/>
                </a:solidFill>
                <a:latin typeface="Arial" pitchFamily="34" charset="0"/>
                <a:sym typeface="Arial" pitchFamily="34" charset="0"/>
              </a:defRPr>
            </a:lvl2pPr>
            <a:lvl3pPr algn="l" fontAlgn="base" indent="-228600" latinLnBrk="1" marL="1143000" rtl="0">
              <a:lnSpc>
                <a:spcPct val="100000"/>
              </a:lnSpc>
              <a:spcBef>
                <a:spcPct val="20000"/>
              </a:spcBef>
              <a:spcAft>
                <a:spcPct val="0"/>
              </a:spcAft>
              <a:buSzPct val="100000"/>
              <a:buFontTx/>
              <a:buChar char="•"/>
              <a:defRPr baseline="0" b="0" sz="2400" i="0" u="none">
                <a:solidFill>
                  <a:schemeClr val="dk1"/>
                </a:solidFill>
                <a:latin typeface="Arial" pitchFamily="34" charset="0"/>
                <a:sym typeface="Arial" pitchFamily="34" charset="0"/>
              </a:defRPr>
            </a:lvl3pPr>
            <a:lvl4pPr algn="l" fontAlgn="base" indent="-228600" latinLnBrk="1" marL="16002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4pPr>
            <a:lvl5pPr algn="l" fontAlgn="base" indent="-228600" latinLnBrk="1" marL="2057400" rtl="0">
              <a:lnSpc>
                <a:spcPct val="100000"/>
              </a:lnSpc>
              <a:spcBef>
                <a:spcPct val="20000"/>
              </a:spcBef>
              <a:spcAft>
                <a:spcPct val="0"/>
              </a:spcAft>
              <a:buSzPct val="100000"/>
              <a:buFontTx/>
              <a:buChar char="»"/>
              <a:defRPr baseline="0" b="0" sz="2000" i="0" u="none">
                <a:solidFill>
                  <a:schemeClr val="dk1"/>
                </a:solidFill>
                <a:latin typeface="Arial" pitchFamily="34" charset="0"/>
                <a:sym typeface="Arial" pitchFamily="34" charset="0"/>
              </a:defRPr>
            </a:lvl5pPr>
          </a:lstStyle>
          <a:p>
            <a:pPr algn="just" indent="0" lvl="0" marL="0">
              <a:spcBef>
                <a:spcPct val="0"/>
              </a:spcBef>
              <a:buFontTx/>
              <a:buNone/>
            </a:pPr>
            <a:r>
              <a:rPr altLang="en-US" b="1" sz="2400" i="1" lang="en-US">
                <a:latin typeface="Times New Roman" pitchFamily="18" charset="0"/>
                <a:ea typeface="Times New Roman" pitchFamily="18" charset="0"/>
              </a:rPr>
              <a:t>Exercise:</a:t>
            </a:r>
          </a:p>
          <a:p>
            <a:pPr algn="just" indent="0" lvl="0" marL="0">
              <a:spcBef>
                <a:spcPct val="0"/>
              </a:spcBef>
              <a:buFontTx/>
              <a:buNone/>
            </a:pPr>
            <a:endParaRPr altLang="en-US" b="1" sz="2400" i="1" lang="en-US">
              <a:latin typeface="Times New Roman" pitchFamily="18" charset="0"/>
              <a:ea typeface="Times New Roman" pitchFamily="18" charset="0"/>
            </a:endParaRPr>
          </a:p>
          <a:p>
            <a:pPr algn="just" indent="0" lvl="0" marL="0">
              <a:spcBef>
                <a:spcPct val="0"/>
              </a:spcBef>
              <a:buFontTx/>
              <a:buNone/>
            </a:pPr>
            <a:r>
              <a:rPr altLang="en-US" b="1" sz="2400" i="1" lang="en-US">
                <a:latin typeface="Times New Roman" pitchFamily="18" charset="0"/>
                <a:ea typeface="Times New Roman" pitchFamily="18" charset="0"/>
              </a:rPr>
              <a:t>Write Maxwell’s equations in integral form and obtain their differential form by using vector analysis. Write statement and physical significance of every equation.</a:t>
            </a:r>
          </a:p>
        </p:txBody>
      </p:sp>
    </p:spTree>
  </p:cSld>
  <p:clrMapOvr>
    <a:masterClrMapping/>
  </p:clrMapOvr>
  <p:timing>
    <p:tnLst>
      <p:par>
        <p:cTn dur="indefinite" id="1" nodeType="tmRoot">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2097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1">
  <p:cSld>
    <p:spTree>
      <p:nvGrpSpPr>
        <p:cNvPr id="491" name=""/>
        <p:cNvGrpSpPr/>
        <p:nvPr/>
      </p:nvGrpSpPr>
      <p:grpSpPr>
        <a:xfrm rot="0">
          <a:off x="0" y="0"/>
          <a:ext cx="0" cy="0"/>
          <a:chOff x="0" y="0"/>
          <a:chExt cx="0" cy="0"/>
        </a:xfrm>
      </p:grpSpPr>
      <p:sp>
        <p:nvSpPr>
          <p:cNvPr id="1049728" name=""/>
          <p:cNvSpPr/>
          <p:nvPr/>
        </p:nvSpPr>
        <p:spPr>
          <a:xfrm rot="0">
            <a:off x="1447800" y="0"/>
            <a:ext cx="6056312" cy="523875"/>
          </a:xfrm>
          <a:prstGeom prst="rect"/>
          <a:solidFill>
            <a:srgbClr val="BADDE1"/>
          </a:solid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Arial" pitchFamily="34" charset="0"/>
                <a:sym typeface="Arial" pitchFamily="34" charset="0"/>
              </a:defRPr>
            </a:lvl5pPr>
          </a:lstStyle>
          <a:p>
            <a:pPr algn="just" lvl="0"/>
            <a:r>
              <a:rPr altLang="en-US" b="1" sz="2800" i="1" lang="en-US">
                <a:latin typeface="Times New Roman" pitchFamily="18" charset="0"/>
                <a:ea typeface="Times New Roman" pitchFamily="18" charset="0"/>
              </a:rPr>
              <a:t>Maxwell’s Equations in Integral Form</a:t>
            </a:r>
          </a:p>
        </p:txBody>
      </p:sp>
      <p:pic>
        <p:nvPicPr>
          <p:cNvPr id="2097518" name=""/>
          <p:cNvPicPr>
            <a:picLocks/>
          </p:cNvPicPr>
          <p:nvPr/>
        </p:nvPicPr>
        <p:blipFill>
          <a:blip xmlns:r="http://schemas.openxmlformats.org/officeDocument/2006/relationships" r:embed="rId1"/>
          <a:srcRect l="0" t="0" r="0" b="0"/>
          <a:stretch>
            <a:fillRect/>
          </a:stretch>
        </p:blipFill>
        <p:spPr>
          <a:xfrm rot="0">
            <a:off x="228600" y="838200"/>
            <a:ext cx="2593975" cy="828675"/>
          </a:xfrm>
          <a:prstGeom prst="rect"/>
          <a:noFill/>
          <a:ln>
            <a:noFill/>
          </a:ln>
        </p:spPr>
      </p:pic>
      <p:pic>
        <p:nvPicPr>
          <p:cNvPr id="2097519" name=""/>
          <p:cNvPicPr>
            <a:picLocks/>
          </p:cNvPicPr>
          <p:nvPr/>
        </p:nvPicPr>
        <p:blipFill>
          <a:blip xmlns:r="http://schemas.openxmlformats.org/officeDocument/2006/relationships" r:embed="rId2"/>
          <a:srcRect l="0" t="0" r="0" b="0"/>
          <a:stretch>
            <a:fillRect/>
          </a:stretch>
        </p:blipFill>
        <p:spPr>
          <a:xfrm rot="0">
            <a:off x="228600" y="2133600"/>
            <a:ext cx="1984375" cy="549275"/>
          </a:xfrm>
          <a:prstGeom prst="rect"/>
          <a:noFill/>
          <a:ln>
            <a:noFill/>
          </a:ln>
        </p:spPr>
      </p:pic>
      <p:pic>
        <p:nvPicPr>
          <p:cNvPr id="2097520" name=""/>
          <p:cNvPicPr>
            <a:picLocks/>
          </p:cNvPicPr>
          <p:nvPr/>
        </p:nvPicPr>
        <p:blipFill>
          <a:blip xmlns:r="http://schemas.openxmlformats.org/officeDocument/2006/relationships" r:embed="rId3"/>
          <a:srcRect l="0" t="0" r="0" b="0"/>
          <a:stretch>
            <a:fillRect/>
          </a:stretch>
        </p:blipFill>
        <p:spPr>
          <a:xfrm rot="0">
            <a:off x="228600" y="3668712"/>
            <a:ext cx="2673350" cy="827087"/>
          </a:xfrm>
          <a:prstGeom prst="rect"/>
          <a:noFill/>
          <a:ln>
            <a:noFill/>
          </a:ln>
        </p:spPr>
      </p:pic>
      <p:pic>
        <p:nvPicPr>
          <p:cNvPr id="2097521" name=""/>
          <p:cNvPicPr>
            <a:picLocks/>
          </p:cNvPicPr>
          <p:nvPr/>
        </p:nvPicPr>
        <p:blipFill>
          <a:blip xmlns:r="http://schemas.openxmlformats.org/officeDocument/2006/relationships" r:embed="rId4"/>
          <a:srcRect l="0" t="0" r="0" b="0"/>
          <a:stretch>
            <a:fillRect/>
          </a:stretch>
        </p:blipFill>
        <p:spPr>
          <a:xfrm rot="0">
            <a:off x="152400" y="5530850"/>
            <a:ext cx="3286125" cy="793750"/>
          </a:xfrm>
          <a:prstGeom prst="rect"/>
          <a:noFill/>
          <a:ln>
            <a:noFill/>
          </a:ln>
        </p:spPr>
      </p:pic>
      <p:pic>
        <p:nvPicPr>
          <p:cNvPr id="2097522" name=""/>
          <p:cNvPicPr>
            <a:picLocks/>
          </p:cNvPicPr>
          <p:nvPr/>
        </p:nvPicPr>
        <p:blipFill>
          <a:blip xmlns:r="http://schemas.openxmlformats.org/officeDocument/2006/relationships" r:embed="rId5"/>
          <a:srcRect l="0" t="0" r="0" b="0"/>
          <a:stretch>
            <a:fillRect/>
          </a:stretch>
        </p:blipFill>
        <p:spPr>
          <a:xfrm rot="0">
            <a:off x="3025775" y="996950"/>
            <a:ext cx="6164262" cy="5408612"/>
          </a:xfrm>
          <a:prstGeom prst="rect"/>
          <a:noFill/>
          <a:ln>
            <a:noFill/>
          </a:ln>
        </p:spPr>
      </p:pic>
    </p:spTree>
  </p:cSld>
  <p:clrMapOvr>
    <a:masterClrMapping/>
  </p:clrMapOvr>
  <p:timing/>
</p:sld>
</file>

<file path=ppt/tags/tag1.xml><?xml version="1.0" encoding="utf-8"?>
<p:tagLst xmlns:p="http://schemas.openxmlformats.org/presentationml/2006/main">
  <p:tag name="NOPREFERENCE" val="False"/>
</p:tagLst>
</file>

<file path=ppt/tags/tag2.xml><?xml version="1.0" encoding="utf-8"?>
<p:tagLst xmlns:p="http://schemas.openxmlformats.org/presentationml/2006/main">
  <p:tag name="NOPREFERENCE" val="False"/>
</p:tagLst>
</file>

<file path=ppt/tags/tag3.xml><?xml version="1.0" encoding="utf-8"?>
<p:tagLst xmlns:p="http://schemas.openxmlformats.org/presentationml/2006/main">
  <p:tag name="NOPREFERENCE" val="False"/>
</p:tagLst>
</file>

<file path=ppt/tags/tag4.xml><?xml version="1.0" encoding="utf-8"?>
<p:tagLst xmlns:p="http://schemas.openxmlformats.org/presentationml/2006/main">
  <p:tag name="NOPREFERENCE" val="False"/>
</p:tagLst>
</file>

<file path=ppt/tags/tag5.xml><?xml version="1.0" encoding="utf-8"?>
<p:tagLst xmlns:p="http://schemas.openxmlformats.org/presentationml/2006/main">
  <p:tag name="NOPREFERENCE" val="False"/>
</p:tagLst>
</file>

<file path=ppt/tags/tag6.xml><?xml version="1.0" encoding="utf-8"?>
<p:tagLst xmlns:p="http://schemas.openxmlformats.org/presentationml/2006/main">
  <p:tag name="NOPREFERENCE" val="False"/>
</p:tagLst>
</file>

<file path=ppt/tags/tag7.xml><?xml version="1.0" encoding="utf-8"?>
<p:tagLst xmlns:p="http://schemas.openxmlformats.org/presentationml/2006/main">
  <p:tag name="NOPREFERENCE" val="False"/>
</p:tagLst>
</file>

<file path=ppt/tags/tag8.xml><?xml version="1.0" encoding="utf-8"?>
<p:tagLst xmlns:p="http://schemas.openxmlformats.org/presentationml/2006/main">
  <p:tag name="NOPREFERENCE" val="False"/>
</p:tagLst>
</file>

<file path=ppt/theme/theme1.xml><?xml version="1.0" encoding="utf-8"?>
<a:theme xmlns:a="http://schemas.openxmlformats.org/drawingml/2006/main" name="Office 主题">
  <a:themeElements>
    <a:clrScheme name="Default Color Sche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extraClrScheme>
    <a:extraClrScheme>
      <a:clrScheme name="Default Color Scheme 2">
        <a:dk1>
          <a:srgbClr val="000000"/>
        </a:dk1>
        <a:lt1>
          <a:srgbClr val="FFFFFF"/>
        </a:lt1>
        <a:dk2>
          <a:srgbClr val="969696"/>
        </a:dk2>
        <a:lt2>
          <a:srgbClr val="000000"/>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extraClrScheme>
    <a:extraClrScheme>
      <a:clrScheme name="Default Color Scheme 3">
        <a:dk1>
          <a:srgbClr val="000000"/>
        </a:dk1>
        <a:lt1>
          <a:srgbClr val="FFFFFF"/>
        </a:lt1>
        <a:dk2>
          <a:srgbClr val="808080"/>
        </a:dk2>
        <a:lt2>
          <a:srgbClr val="00000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extraClrScheme>
    <a:extraClrScheme>
      <a:clrScheme name="Default Color Scheme 4">
        <a:dk1>
          <a:srgbClr val="000000"/>
        </a:dk1>
        <a:lt1>
          <a:srgbClr val="DEF6F1"/>
        </a:lt1>
        <a:dk2>
          <a:srgbClr val="969696"/>
        </a:dk2>
        <a:lt2>
          <a:srgbClr val="000000"/>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extraClrScheme>
    <a:extraClrScheme>
      <a:clrScheme name="Default Color Scheme 5">
        <a:dk1>
          <a:srgbClr val="000000"/>
        </a:dk1>
        <a:lt1>
          <a:srgbClr val="FFFFD9"/>
        </a:lt1>
        <a:dk2>
          <a:srgbClr val="777777"/>
        </a:dk2>
        <a:lt2>
          <a:srgbClr val="000000"/>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extraClrScheme>
    <a:extraClrScheme>
      <a:clrScheme name="Default Color Scheme 6">
        <a:dk1>
          <a:srgbClr val="FFFFFF"/>
        </a:dk1>
        <a:lt1>
          <a:srgbClr val="008080"/>
        </a:lt1>
        <a:dk2>
          <a:srgbClr val="005A58"/>
        </a:dk2>
        <a:lt2>
          <a:srgbClr val="FFFF99"/>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extraClrScheme>
    <a:extraClrScheme>
      <a:clrScheme name="Default Color Scheme 7">
        <a:dk1>
          <a:srgbClr val="FFFFFF"/>
        </a:dk1>
        <a:lt1>
          <a:srgbClr val="800000"/>
        </a:lt1>
        <a:dk2>
          <a:srgbClr val="5C1F00"/>
        </a:dk2>
        <a:lt2>
          <a:srgbClr val="DFD293"/>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extraClrScheme>
    <a:extraClrScheme>
      <a:clrScheme name="Default Color Scheme 8">
        <a:dk1>
          <a:srgbClr val="FFFFFF"/>
        </a:dk1>
        <a:lt1>
          <a:srgbClr val="000099"/>
        </a:lt1>
        <a:dk2>
          <a:srgbClr val="003366"/>
        </a:dk2>
        <a:lt2>
          <a:srgbClr val="CCFFFF"/>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extraClrScheme>
    <a:extraClrScheme>
      <a:clrScheme name="Default Color Scheme 9">
        <a:dk1>
          <a:srgbClr val="FFFFFF"/>
        </a:dk1>
        <a:lt1>
          <a:srgbClr val="000000"/>
        </a:lt1>
        <a:dk2>
          <a:srgbClr val="336699"/>
        </a:dk2>
        <a:lt2>
          <a:srgbClr val="E3EBF1"/>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extraClrScheme>
    <a:extraClrScheme>
      <a:clrScheme name="Default Color Scheme 10">
        <a:dk1>
          <a:srgbClr val="FFFFFF"/>
        </a:dk1>
        <a:lt1>
          <a:srgbClr val="686B5D"/>
        </a:lt1>
        <a:dk2>
          <a:srgbClr val="777777"/>
        </a:dk2>
        <a:lt2>
          <a:srgbClr val="D1D1CB"/>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extraClrScheme>
    <a:extraClrScheme>
      <a:clrScheme name="Default Color Scheme 11">
        <a:dk1>
          <a:srgbClr val="FFFFFF"/>
        </a:dk1>
        <a:lt1>
          <a:srgbClr val="666699"/>
        </a:lt1>
        <a:dk2>
          <a:srgbClr val="3E3E5C"/>
        </a:dk2>
        <a:lt2>
          <a:srgbClr val="FFFFFF"/>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extraClrScheme>
    <a:extraClrScheme>
      <a:clrScheme name="Default Color Scheme 12">
        <a:dk1>
          <a:srgbClr val="FFFFFF"/>
        </a:dk1>
        <a:lt1>
          <a:srgbClr val="523E26"/>
        </a:lt1>
        <a:dk2>
          <a:srgbClr val="2D2015"/>
        </a:dk2>
        <a:lt2>
          <a:srgbClr val="DFC08D"/>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808080"/>
      </a:dk2>
      <a:lt2>
        <a:srgbClr val="00000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Anshu Varsney</dc:creator>
  <cp:lastModifiedBy>sk.awasthi</cp:lastModifiedBy>
  <dcterms:created xsi:type="dcterms:W3CDTF">1969-12-31T18:30:00Z</dcterms:created>
  <dcterms:modified xsi:type="dcterms:W3CDTF">2020-02-19T04:14:48Z</dcterms:modified>
</cp:coreProperties>
</file>